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00CC96-7A30-4197-B5D2-9C4376D2D3D9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185B3E-5300-4B75-B16F-44AA1385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6765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Методическая разработка раздела </a:t>
            </a:r>
            <a:br>
              <a:rPr lang="ru-RU" dirty="0" smtClean="0"/>
            </a:br>
            <a:r>
              <a:rPr lang="ru-RU" dirty="0" smtClean="0"/>
              <a:t>воспитательной программы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</a:t>
            </a:r>
            <a:r>
              <a:rPr lang="ru-RU" dirty="0" smtClean="0">
                <a:solidFill>
                  <a:srgbClr val="3333FF"/>
                </a:solidFill>
              </a:rPr>
              <a:t>ИСТОК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500438"/>
            <a:ext cx="7772400" cy="2643206"/>
          </a:xfrm>
        </p:spPr>
        <p:txBody>
          <a:bodyPr>
            <a:normAutofit/>
          </a:bodyPr>
          <a:lstStyle/>
          <a:p>
            <a:pPr algn="ctr"/>
            <a:r>
              <a:rPr lang="ru-RU" b="1" i="1" u="sng" dirty="0" smtClean="0"/>
              <a:t>Раздел:</a:t>
            </a:r>
            <a:endParaRPr lang="ru-RU" i="1" u="sng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«Творческий потенциал и творческая активность учащихся».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5786" y="285728"/>
            <a:ext cx="80010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использованной литературы: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Дереклеева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М.Ю. Савченко, И.С. Артюхова «Справочник классного руководителя 5-9 классы»   «ВАКО» Москва, 2005г.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Е.М. Сафронова «Спутник классного руководителя 9-11 классы»  «Глобус» Москва 2007г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Научно-методический журнал «Классный руководитель» №5, 6, 9 Москва 2006г.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Г.В.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Бурменская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Е.И. Захарова, О.А. Карабанова и др.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Возрастно-психологический подход в консультировании детей и подростков: Учеб. пособие для студ.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учеб. Заведений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М.: Издательский Центр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Ресурсы сети Интернет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64294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каждом ребенке есть солнце,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дайте ему светить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/>
                <a:cs typeface="Times New Roman" pitchFamily="18" charset="0"/>
              </a:rPr>
              <a:t>Сократ</a:t>
            </a:r>
            <a:endParaRPr lang="ru-RU" sz="3600" i="1" dirty="0" smtClean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571876"/>
            <a:ext cx="5370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смайлик аним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072074"/>
            <a:ext cx="2214578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57166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142852"/>
            <a:ext cx="492922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условий</a:t>
            </a:r>
            <a:r>
              <a:rPr lang="ru-RU" b="1" dirty="0" smtClean="0">
                <a:solidFill>
                  <a:schemeClr val="bg1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</a:t>
            </a:r>
            <a:r>
              <a:rPr lang="ru-RU" b="1" dirty="0" smtClean="0">
                <a:solidFill>
                  <a:schemeClr val="bg1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</a:t>
            </a:r>
            <a:r>
              <a:rPr lang="ru-RU" b="1" dirty="0" smtClean="0">
                <a:solidFill>
                  <a:schemeClr val="bg1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совершенствования творческого</a:t>
            </a:r>
            <a:r>
              <a:rPr lang="ru-RU" b="1" dirty="0" smtClean="0">
                <a:solidFill>
                  <a:schemeClr val="bg1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en-US" b="1" dirty="0" smtClean="0">
              <a:solidFill>
                <a:schemeClr val="bg1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творческой активности</a:t>
            </a:r>
            <a:r>
              <a:rPr lang="ru-RU" b="1" dirty="0" smtClean="0">
                <a:solidFill>
                  <a:schemeClr val="bg1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lang="ru-RU" b="1" dirty="0" smtClean="0">
                <a:solidFill>
                  <a:schemeClr val="bg1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ru-RU" sz="105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928802"/>
            <a:ext cx="185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latin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2285984" y="1857364"/>
            <a:ext cx="2928958" cy="14287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Поиск путей, направленных на развитие и успешную реализацию творческих способностей детей</a:t>
            </a:r>
            <a:endParaRPr lang="ru-RU" dirty="0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5786446" y="1857364"/>
            <a:ext cx="2714644" cy="14287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благоприятных условий для реализации их личных творческих способностей</a:t>
            </a:r>
            <a:endParaRPr lang="ru-RU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714744" y="3571876"/>
            <a:ext cx="3000396" cy="135732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системы целенаправленной работы по развитию творческих способностей и творческой активности учащихся</a:t>
            </a:r>
            <a:endParaRPr lang="ru-RU" dirty="0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5929322" y="5286388"/>
            <a:ext cx="2928958" cy="14287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Поддержка детской одаренности, таланта</a:t>
            </a:r>
            <a:endParaRPr lang="ru-RU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1785918" y="5286388"/>
            <a:ext cx="2928958" cy="14287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Стимулирование творческой деятельности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8" idx="1"/>
            <a:endCxn id="8" idx="1"/>
          </p:cNvCxnSpPr>
          <p:nvPr/>
        </p:nvCxnSpPr>
        <p:spPr>
          <a:xfrm rot="5400000">
            <a:off x="3750463" y="328612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3"/>
            <a:endCxn id="8" idx="1"/>
          </p:cNvCxnSpPr>
          <p:nvPr/>
        </p:nvCxnSpPr>
        <p:spPr>
          <a:xfrm rot="16200000" flipV="1">
            <a:off x="4339827" y="2696760"/>
            <a:ext cx="285752" cy="146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3"/>
            <a:endCxn id="9" idx="1"/>
          </p:cNvCxnSpPr>
          <p:nvPr/>
        </p:nvCxnSpPr>
        <p:spPr>
          <a:xfrm rot="5400000" flipH="1" flipV="1">
            <a:off x="6036479" y="2464587"/>
            <a:ext cx="285752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1"/>
            <a:endCxn id="12" idx="3"/>
          </p:cNvCxnSpPr>
          <p:nvPr/>
        </p:nvCxnSpPr>
        <p:spPr>
          <a:xfrm rot="5400000">
            <a:off x="4054075" y="4125521"/>
            <a:ext cx="357190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1"/>
            <a:endCxn id="11" idx="3"/>
          </p:cNvCxnSpPr>
          <p:nvPr/>
        </p:nvCxnSpPr>
        <p:spPr>
          <a:xfrm rot="16200000" flipH="1">
            <a:off x="6125776" y="4018363"/>
            <a:ext cx="357190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5728"/>
            <a:ext cx="87154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Ожидаемый результат:</a:t>
            </a:r>
            <a:endParaRPr kumimoji="0" lang="ru-RU" sz="3600" b="0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Формирование стремления реализовывать свои творческие способности.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3" name="Рисунок 2" descr="творческие способнос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786190"/>
            <a:ext cx="3417588" cy="23091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786842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Психолого-педагогическая характеристика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возрастных особенностей учащихся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85786" y="1285860"/>
            <a:ext cx="757242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В 9 классе обучается 17 человек. Из них 8мальчиков и 9 девочек. 1997 г.р.-1 человек; 1998г.р.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 человек; 1999 г.р.-3 человека. Основной состав обучаются в данной школе с 1 класса.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Социум: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Полные семьи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4; неполные семьи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9; с отчимом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2;опекаемые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воспитываются с бабушкой -1. 6 учащихся проживает в квартирах с частичными удобствами; 3 человека в квартирах с удобствами; 7 человек в частных домах, 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неблагоустроенной квартире барачного типа.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 результате медицинских осмотров у обучающихся выявлены следующие заболевания: патология зрения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3; опорно-двигательный аппарат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сердечно-сосудистой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4; нервной системы -2.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0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Технологии, методы, формы организации деятельности учащихся</a:t>
            </a:r>
            <a:endParaRPr lang="ru-RU" sz="32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00240"/>
            <a:ext cx="448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</a:rPr>
              <a:t>Т</a:t>
            </a:r>
            <a:r>
              <a:rPr lang="ru-RU" b="1" dirty="0" smtClean="0">
                <a:solidFill>
                  <a:srgbClr val="7030A0"/>
                </a:solidFill>
              </a:rPr>
              <a:t>ехнология </a:t>
            </a:r>
            <a:r>
              <a:rPr lang="ru-RU" b="1" dirty="0" smtClean="0">
                <a:solidFill>
                  <a:srgbClr val="7030A0"/>
                </a:solidFill>
              </a:rPr>
              <a:t>творческого </a:t>
            </a:r>
            <a:r>
              <a:rPr lang="ru-RU" b="1" dirty="0" smtClean="0">
                <a:solidFill>
                  <a:srgbClr val="7030A0"/>
                </a:solidFill>
              </a:rPr>
              <a:t>развития: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85786" y="2428868"/>
            <a:ext cx="7715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применения технологии:  воспитание общественно-активной   творческой личности, способной приумножить общественную культур, сделать вклад в построение  правового демократического общества.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42910" y="350043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3643314"/>
            <a:ext cx="335758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6" y="3643314"/>
            <a:ext cx="314327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85918" y="3714752"/>
            <a:ext cx="30718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творческого потенциала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посредством использования различных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500694" y="3714752"/>
            <a:ext cx="28575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поддержка 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учащихся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разнообразных его проявлениях.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500042"/>
            <a:ext cx="778674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Предполагаемый результат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  индивидуальных  особенностей  каждого  ребёнка;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  коммуникативной  компетентности  учащихся;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  самоуважения  и  формирование  адекватной  самооценки;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  потребности  в  творческой  самореализации  личности;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формирование  уважительного  отношения    к  личности  других  людей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творчества  осуществляется посредством: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игровых форм работы, КТД,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интерактивных экспедиций,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творческих презентаций,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проектной и исследовательской деятельности,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Documents and Settings\Admin\Рабочий стол\школьные фото\спид\день уч 2007\октябрь\DSCN1181.JPG"/>
          <p:cNvPicPr>
            <a:picLocks noChangeAspect="1" noChangeArrowheads="1"/>
          </p:cNvPicPr>
          <p:nvPr/>
        </p:nvPicPr>
        <p:blipFill>
          <a:blip r:embed="rId2" cstate="print"/>
          <a:srcRect l="4166" t="8334" r="2088" b="13888"/>
          <a:stretch>
            <a:fillRect/>
          </a:stretch>
        </p:blipFill>
        <p:spPr bwMode="auto">
          <a:xfrm>
            <a:off x="357158" y="4643446"/>
            <a:ext cx="3403510" cy="2214554"/>
          </a:xfrm>
          <a:prstGeom prst="rect">
            <a:avLst/>
          </a:prstGeom>
          <a:noFill/>
        </p:spPr>
      </p:pic>
      <p:pic>
        <p:nvPicPr>
          <p:cNvPr id="5" name="Рисунок 4" descr="P10206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357562"/>
            <a:ext cx="3714744" cy="27860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142852"/>
            <a:ext cx="8358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ехнологии ( техники)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728" y="1071546"/>
            <a:ext cx="2857520" cy="1428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Шесть шляп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58" y="3500438"/>
            <a:ext cx="285752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смыслового видения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86116" y="5214950"/>
            <a:ext cx="292895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символического  видения (ментальные карты)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286480" y="3643314"/>
            <a:ext cx="285752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Мыслительные стулья </a:t>
            </a:r>
            <a:r>
              <a:rPr lang="ru-RU" dirty="0" smtClean="0"/>
              <a:t>Д</a:t>
            </a:r>
            <a:r>
              <a:rPr lang="ru-RU" dirty="0" smtClean="0"/>
              <a:t>иснея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429256" y="1071546"/>
            <a:ext cx="2857520" cy="1428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 мозгового штурма</a:t>
            </a:r>
            <a:endParaRPr lang="ru-RU" dirty="0"/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785786" y="2000240"/>
            <a:ext cx="571504" cy="15001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 rot="18199980">
            <a:off x="1988593" y="4766537"/>
            <a:ext cx="670499" cy="203874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14479973">
            <a:off x="6921892" y="4833459"/>
            <a:ext cx="627155" cy="197491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 rot="9951278">
            <a:off x="7797644" y="2256093"/>
            <a:ext cx="503884" cy="13212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5400000">
            <a:off x="4536281" y="392885"/>
            <a:ext cx="571504" cy="15001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Рисунок 16" descr="DSCN18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2500306"/>
            <a:ext cx="2500330" cy="20359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57290" y="0"/>
            <a:ext cx="70009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деятельности в рамках реализации раздела 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Творческий потенциал и творческая активность учащихся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0" y="2143116"/>
            <a:ext cx="3428992" cy="4286280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b="1" u="sng" dirty="0" smtClean="0">
                <a:solidFill>
                  <a:srgbClr val="3333FF"/>
                </a:solidFill>
              </a:rPr>
              <a:t>    САМОПОЗНАНИЕ </a:t>
            </a:r>
          </a:p>
          <a:p>
            <a:pPr algn="ctr"/>
            <a:endParaRPr lang="ru-RU" b="1" u="sng" dirty="0" smtClean="0">
              <a:solidFill>
                <a:srgbClr val="3333FF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3333FF"/>
                </a:solidFill>
              </a:rPr>
              <a:t>ЦЕЛЬ: </a:t>
            </a:r>
            <a:endParaRPr lang="ru-RU" dirty="0" smtClean="0">
              <a:solidFill>
                <a:srgbClr val="3333FF"/>
              </a:solidFill>
            </a:endParaRPr>
          </a:p>
          <a:p>
            <a:pPr algn="ctr"/>
            <a:endParaRPr lang="ru-RU" sz="1400" i="1" dirty="0" smtClean="0">
              <a:solidFill>
                <a:srgbClr val="6600CC"/>
              </a:solidFill>
            </a:endParaRPr>
          </a:p>
          <a:p>
            <a:pPr algn="ctr"/>
            <a:r>
              <a:rPr lang="ru-RU" sz="1400" i="1" dirty="0" smtClean="0">
                <a:solidFill>
                  <a:srgbClr val="6600CC"/>
                </a:solidFill>
              </a:rPr>
              <a:t>РАЗВИТИЕ КОММУНИКАТИВНЫХ СПОСОБНОСТЕЙ</a:t>
            </a:r>
          </a:p>
          <a:p>
            <a:pPr algn="ctr"/>
            <a:endParaRPr lang="ru-RU" sz="1400" u="sng" dirty="0" smtClean="0">
              <a:solidFill>
                <a:srgbClr val="3333FF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3333FF"/>
                </a:solidFill>
              </a:rPr>
              <a:t>ЗАДАЧА:</a:t>
            </a:r>
          </a:p>
          <a:p>
            <a:pPr algn="ctr"/>
            <a:r>
              <a:rPr lang="ru-RU" sz="1600" i="1" dirty="0" smtClean="0">
                <a:solidFill>
                  <a:srgbClr val="6600CC"/>
                </a:solidFill>
              </a:rPr>
              <a:t>ВСЕСТОРОННЕЕ ГАРМОНИЧНОЕ РАЗВИТИЕ ЛИЧНОСТИ</a:t>
            </a:r>
            <a:endParaRPr lang="ru-RU" sz="1600" i="1" dirty="0">
              <a:solidFill>
                <a:srgbClr val="6600CC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3000364" y="1214422"/>
            <a:ext cx="3571900" cy="5000660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3333FF"/>
                </a:solidFill>
              </a:rPr>
              <a:t>ТВОРЧЕСТВО</a:t>
            </a:r>
          </a:p>
          <a:p>
            <a:pPr algn="ctr"/>
            <a:endParaRPr lang="ru-RU" sz="1400" b="1" u="sng" dirty="0" smtClean="0">
              <a:solidFill>
                <a:srgbClr val="3333FF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3333FF"/>
                </a:solidFill>
              </a:rPr>
              <a:t>ЦЕЛЬ:</a:t>
            </a:r>
          </a:p>
          <a:p>
            <a:pPr algn="ctr"/>
            <a:r>
              <a:rPr lang="ru-RU" sz="1400" i="1" dirty="0" smtClean="0">
                <a:solidFill>
                  <a:srgbClr val="6600CC"/>
                </a:solidFill>
              </a:rPr>
              <a:t>СОЗДАНИЕ БЛАГОПРИЯТНОЙ ОБРАЗОВАТЕЛЬНОЙ СРЕДЫ ДЛЯ РЕАЛИЗАЦИИ ТВОРЧЕСКОГО ПОТЕНЦИАЛА УЧАЩИХСЯ </a:t>
            </a:r>
          </a:p>
          <a:p>
            <a:pPr algn="ctr"/>
            <a:endParaRPr lang="ru-RU" sz="1400" b="1" u="sng" dirty="0" smtClean="0">
              <a:solidFill>
                <a:srgbClr val="3333FF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3333FF"/>
                </a:solidFill>
              </a:rPr>
              <a:t>ЗАДАЧИ: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6600CC"/>
                </a:solidFill>
              </a:rPr>
              <a:t>СОЗДАНИЕ УСЛОВИЙ ДЛЯ ПРОДВИЖЕНИЯ УЧАЩИХСЯ В ИНТЕЛЛЕКТУАЛЬНОМ РАЗВИТИИ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6600CC"/>
                </a:solidFill>
              </a:rPr>
              <a:t>ФОРМИРОВАНИЕ И РАЗВИТИЕ ИНТЕРЕСА К ПОЗНАНИЮ ОКРУЖАЮЩЕГО МИРА</a:t>
            </a:r>
          </a:p>
          <a:p>
            <a:pPr algn="ctr"/>
            <a:endParaRPr lang="ru-RU" sz="14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5857884" y="2143116"/>
            <a:ext cx="3286116" cy="4572032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3333FF"/>
                </a:solidFill>
              </a:rPr>
              <a:t>КОЛЛЕКТИВ</a:t>
            </a:r>
          </a:p>
          <a:p>
            <a:pPr algn="ctr"/>
            <a:endParaRPr lang="ru-RU" sz="1400" b="1" u="sng" dirty="0" smtClean="0">
              <a:solidFill>
                <a:srgbClr val="3333FF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3333FF"/>
                </a:solidFill>
              </a:rPr>
              <a:t>ЦЕЛЬ:</a:t>
            </a:r>
          </a:p>
          <a:p>
            <a:pPr algn="ctr"/>
            <a:r>
              <a:rPr lang="ru-RU" sz="1400" i="1" dirty="0" smtClean="0">
                <a:solidFill>
                  <a:srgbClr val="6600CC"/>
                </a:solidFill>
              </a:rPr>
              <a:t>СПЛОЧЕНИЕ КЛАССНОГО КОЛЛЕКТИВА, РАЗВИТИЕ ЧУВСТВА ТОВАРИЩЕСТВА И ВЗАИМОПОМОЩИ</a:t>
            </a:r>
          </a:p>
          <a:p>
            <a:pPr algn="ctr"/>
            <a:endParaRPr lang="ru-RU" sz="1400" b="1" u="sng" dirty="0" smtClean="0">
              <a:solidFill>
                <a:srgbClr val="3333FF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3333FF"/>
                </a:solidFill>
              </a:rPr>
              <a:t>ЗАДАЧА:</a:t>
            </a:r>
          </a:p>
          <a:p>
            <a:pPr algn="ctr"/>
            <a:r>
              <a:rPr lang="ru-RU" sz="1400" i="1" dirty="0" smtClean="0">
                <a:solidFill>
                  <a:srgbClr val="6600CC"/>
                </a:solidFill>
              </a:rPr>
              <a:t>УДОВЛЕТВОРЕНИЕ ПОТРЕБНОСТЕЙ УЧАЩИХСЯ В ОБЩЕНИИ С УЧИТЕЛЕМ И ОДНОКЛАССНИКАМИ ВО ВНЕУРОЧНОЕ ВРЕМЯ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58287"/>
          <a:ext cx="4500594" cy="5599713"/>
        </p:xfrm>
        <a:graphic>
          <a:graphicData uri="http://schemas.openxmlformats.org/drawingml/2006/table">
            <a:tbl>
              <a:tblPr/>
              <a:tblGrid>
                <a:gridCol w="1500198"/>
                <a:gridCol w="1500198"/>
                <a:gridCol w="1500198"/>
              </a:tblGrid>
              <a:tr h="41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Осенние посиделки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26.10.13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Милая мама моя»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30.11.13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Новогодний серпантин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24. 12 13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«Валентин - крутой святоша»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14.02.14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День, пахнущий мимозой»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05.03.14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День невинных обманов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01.04.14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«Подвигу народа жить в веках!»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06.05.14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«Звени звонок последний»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__. 05.14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4" marR="5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14546" y="142852"/>
            <a:ext cx="52864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мероприятий по реализации раздела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Творческий потенциал и творческая активность обучающихся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2013-2014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уч.год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381</TotalTime>
  <Words>533</Words>
  <Application>Microsoft Office PowerPoint</Application>
  <PresentationFormat>Экран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Методическая разработка раздела  воспитательной программы  «ИСТОК».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41</cp:revision>
  <dcterms:created xsi:type="dcterms:W3CDTF">2014-01-28T07:03:23Z</dcterms:created>
  <dcterms:modified xsi:type="dcterms:W3CDTF">2014-01-29T09:15:32Z</dcterms:modified>
</cp:coreProperties>
</file>