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308" r:id="rId3"/>
    <p:sldId id="309" r:id="rId4"/>
    <p:sldId id="307" r:id="rId5"/>
    <p:sldId id="313" r:id="rId6"/>
    <p:sldId id="323" r:id="rId7"/>
    <p:sldId id="261" r:id="rId8"/>
    <p:sldId id="264" r:id="rId9"/>
    <p:sldId id="265" r:id="rId10"/>
    <p:sldId id="306" r:id="rId11"/>
    <p:sldId id="314" r:id="rId12"/>
    <p:sldId id="267" r:id="rId13"/>
    <p:sldId id="320" r:id="rId14"/>
    <p:sldId id="268" r:id="rId15"/>
    <p:sldId id="315" r:id="rId16"/>
    <p:sldId id="285" r:id="rId17"/>
    <p:sldId id="317" r:id="rId18"/>
    <p:sldId id="287" r:id="rId19"/>
    <p:sldId id="278" r:id="rId20"/>
    <p:sldId id="318" r:id="rId21"/>
    <p:sldId id="290" r:id="rId22"/>
    <p:sldId id="296" r:id="rId23"/>
    <p:sldId id="295" r:id="rId24"/>
    <p:sldId id="292" r:id="rId25"/>
    <p:sldId id="319" r:id="rId26"/>
    <p:sldId id="293" r:id="rId27"/>
    <p:sldId id="321" r:id="rId28"/>
    <p:sldId id="300" r:id="rId29"/>
    <p:sldId id="322" r:id="rId30"/>
    <p:sldId id="298" r:id="rId3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624" autoAdjust="0"/>
  </p:normalViewPr>
  <p:slideViewPr>
    <p:cSldViewPr>
      <p:cViewPr varScale="1">
        <p:scale>
          <a:sx n="69" d="100"/>
          <a:sy n="69" d="100"/>
        </p:scale>
        <p:origin x="-1416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2381D4-9C00-43B5-B61A-59C7D1965B82}" type="datetimeFigureOut">
              <a:rPr lang="ru-RU" smtClean="0"/>
              <a:pPr/>
              <a:t>26.01.2014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FE2612-1468-444A-9922-0548704ED2E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2381D4-9C00-43B5-B61A-59C7D1965B82}" type="datetimeFigureOut">
              <a:rPr lang="ru-RU" smtClean="0"/>
              <a:pPr/>
              <a:t>26.01.2014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FE2612-1468-444A-9922-0548704ED2E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2381D4-9C00-43B5-B61A-59C7D1965B82}" type="datetimeFigureOut">
              <a:rPr lang="ru-RU" smtClean="0"/>
              <a:pPr/>
              <a:t>26.01.2014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FE2612-1468-444A-9922-0548704ED2E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92381D4-9C00-43B5-B61A-59C7D1965B82}" type="datetimeFigureOut">
              <a:rPr lang="ru-RU" smtClean="0"/>
              <a:pPr/>
              <a:t>26.01.2014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AFE2612-1468-444A-9922-0548704ED2E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2" name="Прямоугольник 31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9" name="Прямоугольник 38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0" name="Прямоугольник 39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1" name="Прямоугольник 40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42" name="Прямоугольник 41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914400" y="4343400"/>
            <a:ext cx="7772400" cy="1975104"/>
          </a:xfrm>
        </p:spPr>
        <p:txBody>
          <a:bodyPr/>
          <a:lstStyle>
            <a:lvl1pPr marR="9144" algn="l">
              <a:defRPr sz="4000" b="1" cap="all" spc="0" baseline="0">
                <a:effectLst>
                  <a:reflection blurRad="12700" stA="34000" endA="740" endPos="53000" dir="5400000" sy="-100000" algn="bl" rotWithShape="0"/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914400" y="2834640"/>
            <a:ext cx="7772400" cy="1508760"/>
          </a:xfrm>
        </p:spPr>
        <p:txBody>
          <a:bodyPr lIns="100584" tIns="45720" anchor="b"/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56" name="Прямоугольник 55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5" name="Прямоугольник 64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6" name="Прямоугольник 65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7" name="Прямоугольник 66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92381D4-9C00-43B5-B61A-59C7D1965B82}" type="datetimeFigureOut">
              <a:rPr lang="ru-RU" smtClean="0"/>
              <a:pPr/>
              <a:t>26.01.2014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AFE2612-1468-444A-9922-0548704ED2E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олилиния 13"/>
          <p:cNvSpPr>
            <a:spLocks/>
          </p:cNvSpPr>
          <p:nvPr/>
        </p:nvSpPr>
        <p:spPr bwMode="auto">
          <a:xfrm>
            <a:off x="4828952" y="1073888"/>
            <a:ext cx="4322136" cy="5791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3648"/>
              </a:cxn>
              <a:cxn ang="0">
                <a:pos x="720" y="2016"/>
              </a:cxn>
              <a:cxn ang="0">
                <a:pos x="2736" y="0"/>
              </a:cxn>
              <a:cxn ang="0">
                <a:pos x="2736" y="96"/>
              </a:cxn>
              <a:cxn ang="0">
                <a:pos x="744" y="2038"/>
              </a:cxn>
              <a:cxn ang="0">
                <a:pos x="48" y="3648"/>
              </a:cxn>
              <a:cxn ang="0">
                <a:pos x="0" y="3648"/>
              </a:cxn>
            </a:cxnLst>
            <a:rect l="0" t="0" r="0" b="0"/>
            <a:pathLst>
              <a:path w="2736" h="3648">
                <a:moveTo>
                  <a:pt x="0" y="3648"/>
                </a:moveTo>
                <a:lnTo>
                  <a:pt x="720" y="2016"/>
                </a:lnTo>
                <a:lnTo>
                  <a:pt x="2736" y="672"/>
                </a:lnTo>
                <a:lnTo>
                  <a:pt x="2736" y="720"/>
                </a:lnTo>
                <a:lnTo>
                  <a:pt x="744" y="2038"/>
                </a:lnTo>
                <a:lnTo>
                  <a:pt x="48" y="3648"/>
                </a:lnTo>
                <a:lnTo>
                  <a:pt x="48" y="3648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5" name="Полилиния 14"/>
          <p:cNvSpPr>
            <a:spLocks/>
          </p:cNvSpPr>
          <p:nvPr/>
        </p:nvSpPr>
        <p:spPr bwMode="auto">
          <a:xfrm>
            <a:off x="373966" y="0"/>
            <a:ext cx="5514536" cy="661533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4080"/>
              </a:cxn>
              <a:cxn ang="0">
                <a:pos x="0" y="4128"/>
              </a:cxn>
              <a:cxn ang="0">
                <a:pos x="3504" y="2640"/>
              </a:cxn>
              <a:cxn ang="0">
                <a:pos x="2880" y="0"/>
              </a:cxn>
              <a:cxn ang="0">
                <a:pos x="2832" y="0"/>
              </a:cxn>
              <a:cxn ang="0">
                <a:pos x="3465" y="2619"/>
              </a:cxn>
              <a:cxn ang="0">
                <a:pos x="0" y="4080"/>
              </a:cxn>
            </a:cxnLst>
            <a:rect l="0" t="0" r="0" b="0"/>
            <a:pathLst>
              <a:path w="3504" h="4128">
                <a:moveTo>
                  <a:pt x="0" y="4080"/>
                </a:moveTo>
                <a:lnTo>
                  <a:pt x="0" y="4128"/>
                </a:lnTo>
                <a:lnTo>
                  <a:pt x="3504" y="2640"/>
                </a:lnTo>
                <a:lnTo>
                  <a:pt x="2880" y="0"/>
                </a:lnTo>
                <a:lnTo>
                  <a:pt x="2832" y="0"/>
                </a:lnTo>
                <a:lnTo>
                  <a:pt x="3465" y="2619"/>
                </a:lnTo>
                <a:lnTo>
                  <a:pt x="0" y="4080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3" name="Полилиния 12"/>
          <p:cNvSpPr>
            <a:spLocks/>
          </p:cNvSpPr>
          <p:nvPr/>
        </p:nvSpPr>
        <p:spPr bwMode="auto">
          <a:xfrm rot="5236414">
            <a:off x="4462128" y="1483600"/>
            <a:ext cx="4114800" cy="118872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6" name="Полилиния 15"/>
          <p:cNvSpPr>
            <a:spLocks/>
          </p:cNvSpPr>
          <p:nvPr/>
        </p:nvSpPr>
        <p:spPr bwMode="auto">
          <a:xfrm>
            <a:off x="5943600" y="0"/>
            <a:ext cx="27432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104" y="0"/>
              </a:cxn>
              <a:cxn ang="0">
                <a:pos x="1728" y="0"/>
              </a:cxn>
              <a:cxn ang="0">
                <a:pos x="0" y="2688"/>
              </a:cxn>
              <a:cxn ang="0">
                <a:pos x="1104" y="0"/>
              </a:cxn>
            </a:cxnLst>
            <a:rect l="0" t="0" r="0" b="0"/>
            <a:pathLst>
              <a:path w="1728" h="2688">
                <a:moveTo>
                  <a:pt x="1104" y="0"/>
                </a:moveTo>
                <a:lnTo>
                  <a:pt x="1728" y="0"/>
                </a:lnTo>
                <a:lnTo>
                  <a:pt x="0" y="2688"/>
                </a:lnTo>
                <a:lnTo>
                  <a:pt x="110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7" name="Полилиния 16"/>
          <p:cNvSpPr>
            <a:spLocks/>
          </p:cNvSpPr>
          <p:nvPr/>
        </p:nvSpPr>
        <p:spPr bwMode="auto">
          <a:xfrm>
            <a:off x="5943600" y="4267200"/>
            <a:ext cx="3200400" cy="11430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2016" y="240"/>
              </a:cxn>
              <a:cxn ang="0">
                <a:pos x="2016" y="720"/>
              </a:cxn>
              <a:cxn ang="0">
                <a:pos x="0" y="0"/>
              </a:cxn>
            </a:cxnLst>
            <a:rect l="0" t="0" r="0" b="0"/>
            <a:pathLst>
              <a:path w="2016" h="720">
                <a:moveTo>
                  <a:pt x="0" y="0"/>
                </a:moveTo>
                <a:lnTo>
                  <a:pt x="2016" y="240"/>
                </a:lnTo>
                <a:lnTo>
                  <a:pt x="2016" y="720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8" name="Полилиния 17"/>
          <p:cNvSpPr>
            <a:spLocks/>
          </p:cNvSpPr>
          <p:nvPr/>
        </p:nvSpPr>
        <p:spPr bwMode="auto">
          <a:xfrm>
            <a:off x="5943600" y="0"/>
            <a:ext cx="13716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864" y="0"/>
              </a:cxn>
              <a:cxn ang="0">
                <a:pos x="0" y="2688"/>
              </a:cxn>
              <a:cxn ang="0">
                <a:pos x="768" y="0"/>
              </a:cxn>
              <a:cxn ang="0">
                <a:pos x="864" y="0"/>
              </a:cxn>
            </a:cxnLst>
            <a:rect l="0" t="0" r="0" b="0"/>
            <a:pathLst>
              <a:path w="864" h="2688">
                <a:moveTo>
                  <a:pt x="864" y="0"/>
                </a:moveTo>
                <a:lnTo>
                  <a:pt x="0" y="2688"/>
                </a:lnTo>
                <a:lnTo>
                  <a:pt x="768" y="0"/>
                </a:lnTo>
                <a:lnTo>
                  <a:pt x="86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9" name="Полилиния 18"/>
          <p:cNvSpPr>
            <a:spLocks/>
          </p:cNvSpPr>
          <p:nvPr/>
        </p:nvSpPr>
        <p:spPr bwMode="auto">
          <a:xfrm>
            <a:off x="5948363" y="4246563"/>
            <a:ext cx="2090737" cy="26114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71" y="1645"/>
              </a:cxn>
              <a:cxn ang="0">
                <a:pos x="1317" y="1645"/>
              </a:cxn>
              <a:cxn ang="0">
                <a:pos x="0" y="0"/>
              </a:cxn>
              <a:cxn ang="0">
                <a:pos x="1071" y="1645"/>
              </a:cxn>
            </a:cxnLst>
            <a:rect l="0" t="0" r="0" b="0"/>
            <a:pathLst>
              <a:path w="1317" h="1645">
                <a:moveTo>
                  <a:pt x="1071" y="1645"/>
                </a:moveTo>
                <a:lnTo>
                  <a:pt x="1317" y="1645"/>
                </a:lnTo>
                <a:lnTo>
                  <a:pt x="0" y="0"/>
                </a:lnTo>
                <a:lnTo>
                  <a:pt x="1071" y="1645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0" name="Полилиния 19"/>
          <p:cNvSpPr>
            <a:spLocks/>
          </p:cNvSpPr>
          <p:nvPr/>
        </p:nvSpPr>
        <p:spPr bwMode="auto">
          <a:xfrm>
            <a:off x="5943600" y="4267200"/>
            <a:ext cx="16002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08" y="1632"/>
              </a:cxn>
              <a:cxn ang="0">
                <a:pos x="0" y="0"/>
              </a:cxn>
              <a:cxn ang="0">
                <a:pos x="960" y="1632"/>
              </a:cxn>
              <a:cxn ang="0">
                <a:pos x="1008" y="1632"/>
              </a:cxn>
            </a:cxnLst>
            <a:rect l="0" t="0" r="0" b="0"/>
            <a:pathLst>
              <a:path w="1008" h="1632">
                <a:moveTo>
                  <a:pt x="1008" y="1632"/>
                </a:moveTo>
                <a:lnTo>
                  <a:pt x="0" y="0"/>
                </a:lnTo>
                <a:lnTo>
                  <a:pt x="960" y="1632"/>
                </a:lnTo>
                <a:lnTo>
                  <a:pt x="1008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1" name="Полилиния 20"/>
          <p:cNvSpPr>
            <a:spLocks/>
          </p:cNvSpPr>
          <p:nvPr/>
        </p:nvSpPr>
        <p:spPr bwMode="auto">
          <a:xfrm>
            <a:off x="5943600" y="1371600"/>
            <a:ext cx="3200400" cy="2895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2016" y="144"/>
              </a:cxn>
              <a:cxn ang="0">
                <a:pos x="0" y="1824"/>
              </a:cxn>
              <a:cxn ang="0">
                <a:pos x="2016" y="0"/>
              </a:cxn>
            </a:cxnLst>
            <a:rect l="0" t="0" r="0" b="0"/>
            <a:pathLst>
              <a:path w="2016" h="1824">
                <a:moveTo>
                  <a:pt x="2016" y="0"/>
                </a:moveTo>
                <a:lnTo>
                  <a:pt x="2016" y="144"/>
                </a:lnTo>
                <a:lnTo>
                  <a:pt x="0" y="1824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2" name="Полилиния 21"/>
          <p:cNvSpPr>
            <a:spLocks/>
          </p:cNvSpPr>
          <p:nvPr/>
        </p:nvSpPr>
        <p:spPr bwMode="auto">
          <a:xfrm>
            <a:off x="5943600" y="1752600"/>
            <a:ext cx="3200400" cy="2514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0" y="1584"/>
              </a:cxn>
              <a:cxn ang="0">
                <a:pos x="2016" y="48"/>
              </a:cxn>
              <a:cxn ang="0">
                <a:pos x="2016" y="0"/>
              </a:cxn>
            </a:cxnLst>
            <a:rect l="0" t="0" r="0" b="0"/>
            <a:pathLst>
              <a:path w="2016" h="1584">
                <a:moveTo>
                  <a:pt x="2016" y="0"/>
                </a:moveTo>
                <a:lnTo>
                  <a:pt x="0" y="1584"/>
                </a:lnTo>
                <a:lnTo>
                  <a:pt x="2016" y="48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3" name="Полилиния 22"/>
          <p:cNvSpPr>
            <a:spLocks/>
          </p:cNvSpPr>
          <p:nvPr/>
        </p:nvSpPr>
        <p:spPr bwMode="auto">
          <a:xfrm>
            <a:off x="990600" y="4267200"/>
            <a:ext cx="4953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120" y="0"/>
              </a:cxn>
              <a:cxn ang="0">
                <a:pos x="1056" y="1632"/>
              </a:cxn>
              <a:cxn ang="0">
                <a:pos x="0" y="1632"/>
              </a:cxn>
            </a:cxnLst>
            <a:rect l="0" t="0" r="0" b="0"/>
            <a:pathLst>
              <a:path w="3120" h="1632">
                <a:moveTo>
                  <a:pt x="0" y="1632"/>
                </a:moveTo>
                <a:lnTo>
                  <a:pt x="3120" y="0"/>
                </a:lnTo>
                <a:lnTo>
                  <a:pt x="1056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4" name="Полилиния 23"/>
          <p:cNvSpPr>
            <a:spLocks/>
          </p:cNvSpPr>
          <p:nvPr/>
        </p:nvSpPr>
        <p:spPr bwMode="auto">
          <a:xfrm>
            <a:off x="533400" y="4267200"/>
            <a:ext cx="5334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360" y="0"/>
              </a:cxn>
              <a:cxn ang="0">
                <a:pos x="144" y="1632"/>
              </a:cxn>
              <a:cxn ang="0">
                <a:pos x="0" y="1632"/>
              </a:cxn>
            </a:cxnLst>
            <a:rect l="0" t="0" r="0" b="0"/>
            <a:pathLst>
              <a:path w="3360" h="1632">
                <a:moveTo>
                  <a:pt x="0" y="1632"/>
                </a:moveTo>
                <a:lnTo>
                  <a:pt x="3360" y="0"/>
                </a:lnTo>
                <a:lnTo>
                  <a:pt x="144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5" name="Полилиния 24"/>
          <p:cNvSpPr>
            <a:spLocks/>
          </p:cNvSpPr>
          <p:nvPr/>
        </p:nvSpPr>
        <p:spPr bwMode="auto">
          <a:xfrm>
            <a:off x="366824" y="2438400"/>
            <a:ext cx="5638800" cy="1828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152"/>
              </a:cxn>
              <a:cxn ang="0">
                <a:pos x="0" y="384"/>
              </a:cxn>
              <a:cxn ang="0">
                <a:pos x="0" y="0"/>
              </a:cxn>
            </a:cxnLst>
            <a:rect l="0" t="0" r="0" b="0"/>
            <a:pathLst>
              <a:path w="3552" h="1152">
                <a:moveTo>
                  <a:pt x="0" y="0"/>
                </a:moveTo>
                <a:lnTo>
                  <a:pt x="3504" y="1152"/>
                </a:lnTo>
                <a:lnTo>
                  <a:pt x="0" y="384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6" name="Полилиния 25"/>
          <p:cNvSpPr>
            <a:spLocks/>
          </p:cNvSpPr>
          <p:nvPr/>
        </p:nvSpPr>
        <p:spPr bwMode="auto">
          <a:xfrm>
            <a:off x="366824" y="2133600"/>
            <a:ext cx="5638800" cy="2133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7" name="Полилиния 26"/>
          <p:cNvSpPr>
            <a:spLocks/>
          </p:cNvSpPr>
          <p:nvPr/>
        </p:nvSpPr>
        <p:spPr bwMode="auto">
          <a:xfrm>
            <a:off x="4572000" y="4267200"/>
            <a:ext cx="13716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96" y="1632"/>
              </a:cxn>
              <a:cxn ang="0">
                <a:pos x="864" y="0"/>
              </a:cxn>
              <a:cxn ang="0">
                <a:pos x="0" y="1632"/>
              </a:cxn>
            </a:cxnLst>
            <a:rect l="0" t="0" r="0" b="0"/>
            <a:pathLst>
              <a:path w="864" h="1632">
                <a:moveTo>
                  <a:pt x="0" y="1632"/>
                </a:moveTo>
                <a:lnTo>
                  <a:pt x="96" y="1632"/>
                </a:lnTo>
                <a:lnTo>
                  <a:pt x="864" y="0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06902" y="1351672"/>
            <a:ext cx="5718048" cy="977486"/>
          </a:xfrm>
        </p:spPr>
        <p:txBody>
          <a:bodyPr lIns="82296" tIns="45720" bIns="0" anchor="t"/>
          <a:lstStyle>
            <a:lvl1pPr marL="5486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92381D4-9C00-43B5-B61A-59C7D1965B82}" type="datetimeFigureOut">
              <a:rPr lang="ru-RU" smtClean="0"/>
              <a:pPr/>
              <a:t>26.01.2014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AFE2612-1468-444A-9922-0548704ED2E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363160" y="402264"/>
            <a:ext cx="850392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06902" y="512064"/>
            <a:ext cx="8156448" cy="777240"/>
          </a:xfrm>
        </p:spPr>
        <p:txBody>
          <a:bodyPr tIns="64008"/>
          <a:lstStyle>
            <a:lvl1pPr algn="l">
              <a:buNone/>
              <a:defRPr sz="3800" b="0" cap="none" spc="-150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 flipH="1">
            <a:off x="371538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9" name="Прямоугольник 8"/>
          <p:cNvSpPr/>
          <p:nvPr/>
        </p:nvSpPr>
        <p:spPr>
          <a:xfrm flipH="1">
            <a:off x="411109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0" name="Прямоугольник 9"/>
          <p:cNvSpPr/>
          <p:nvPr/>
        </p:nvSpPr>
        <p:spPr>
          <a:xfrm flipH="1">
            <a:off x="44845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 flipH="1">
            <a:off x="476702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500478" y="680477"/>
            <a:ext cx="36576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2064"/>
            <a:ext cx="8229600" cy="9144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64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55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92381D4-9C00-43B5-B61A-59C7D1965B82}" type="datetimeFigureOut">
              <a:rPr lang="ru-RU" smtClean="0"/>
              <a:pPr/>
              <a:t>26.01.2014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AFE2612-1468-444A-9922-0548704ED2E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Прямоугольник 24"/>
          <p:cNvSpPr/>
          <p:nvPr/>
        </p:nvSpPr>
        <p:spPr>
          <a:xfrm>
            <a:off x="0" y="402265"/>
            <a:ext cx="886708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4824" y="512064"/>
            <a:ext cx="7772400" cy="914400"/>
          </a:xfrm>
        </p:spPr>
        <p:txBody>
          <a:bodyPr anchor="t"/>
          <a:lstStyle>
            <a:lvl1pPr>
              <a:defRPr sz="400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09750"/>
            <a:ext cx="4040188" cy="639762"/>
          </a:xfrm>
        </p:spPr>
        <p:txBody>
          <a:bodyPr anchor="ctr"/>
          <a:lstStyle>
            <a:lvl1pPr marL="73152" indent="0" algn="l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09750"/>
            <a:ext cx="4041775" cy="639762"/>
          </a:xfrm>
        </p:spPr>
        <p:txBody>
          <a:bodyPr anchor="ctr"/>
          <a:lstStyle>
            <a:lvl1pPr marL="73152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459037"/>
            <a:ext cx="4040188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459037"/>
            <a:ext cx="4041775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92381D4-9C00-43B5-B61A-59C7D1965B82}" type="datetimeFigureOut">
              <a:rPr lang="ru-RU" smtClean="0"/>
              <a:pPr/>
              <a:t>26.01.2014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AFE2612-1468-444A-9922-0548704ED2E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87790" y="680477"/>
            <a:ext cx="45720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47305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2825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>
          <a:xfrm>
            <a:off x="0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0" name="Прямоугольник 19"/>
          <p:cNvSpPr/>
          <p:nvPr/>
        </p:nvSpPr>
        <p:spPr>
          <a:xfrm flipH="1">
            <a:off x="149770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1" name="Прямоугольник 20"/>
          <p:cNvSpPr/>
          <p:nvPr/>
        </p:nvSpPr>
        <p:spPr>
          <a:xfrm flipH="1">
            <a:off x="189341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Прямоугольник 21"/>
          <p:cNvSpPr/>
          <p:nvPr/>
        </p:nvSpPr>
        <p:spPr>
          <a:xfrm flipH="1">
            <a:off x="22668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9" name="Прямоугольник 28"/>
          <p:cNvSpPr/>
          <p:nvPr/>
        </p:nvSpPr>
        <p:spPr>
          <a:xfrm flipH="1">
            <a:off x="254934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30" name="Прямоугольник 29"/>
          <p:cNvSpPr/>
          <p:nvPr/>
        </p:nvSpPr>
        <p:spPr>
          <a:xfrm>
            <a:off x="278710" y="680477"/>
            <a:ext cx="36576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</p:spPr>
        <p:txBody>
          <a:bodyPr/>
          <a:lstStyle>
            <a:lvl1pPr>
              <a:defRPr sz="4000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92381D4-9C00-43B5-B61A-59C7D1965B82}" type="datetimeFigureOut">
              <a:rPr lang="ru-RU" smtClean="0"/>
              <a:pPr/>
              <a:t>26.01.2014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AFE2612-1468-444A-9922-0548704ED2E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92381D4-9C00-43B5-B61A-59C7D1965B82}" type="datetimeFigureOut">
              <a:rPr lang="ru-RU" smtClean="0"/>
              <a:pPr/>
              <a:t>26.01.2014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AFE2612-1468-444A-9922-0548704ED2E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273050"/>
            <a:ext cx="8229600" cy="1162050"/>
          </a:xfrm>
        </p:spPr>
        <p:txBody>
          <a:bodyPr anchor="ctr"/>
          <a:lstStyle>
            <a:lvl1pPr algn="l">
              <a:buNone/>
              <a:defRPr sz="3600" b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435100"/>
            <a:ext cx="2514600" cy="4572000"/>
          </a:xfrm>
        </p:spPr>
        <p:txBody>
          <a:bodyPr/>
          <a:lstStyle>
            <a:lvl1pPr marL="54864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429000" y="1435100"/>
            <a:ext cx="5486400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92381D4-9C00-43B5-B61A-59C7D1965B82}" type="datetimeFigureOut">
              <a:rPr lang="ru-RU" smtClean="0"/>
              <a:pPr/>
              <a:t>26.01.2014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AFE2612-1468-444A-9922-0548704ED2E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2381D4-9C00-43B5-B61A-59C7D1965B82}" type="datetimeFigureOut">
              <a:rPr lang="ru-RU" smtClean="0"/>
              <a:pPr/>
              <a:t>26.01.2014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FE2612-1468-444A-9922-0548704ED2E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368032" y="0"/>
            <a:ext cx="8778240" cy="1878037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 flipV="1">
            <a:off x="363195" y="1885028"/>
            <a:ext cx="8782622" cy="0"/>
          </a:xfrm>
          <a:prstGeom prst="line">
            <a:avLst/>
          </a:prstGeom>
          <a:noFill/>
          <a:ln w="19050" cap="flat" cmpd="sng" algn="ctr">
            <a:solidFill>
              <a:srgbClr val="FFFFFF">
                <a:alpha val="100000"/>
              </a:srgbClr>
            </a:soli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0" name="Группа 9"/>
          <p:cNvGrpSpPr/>
          <p:nvPr/>
        </p:nvGrpSpPr>
        <p:grpSpPr>
          <a:xfrm rot="5400000">
            <a:off x="8514581" y="1219200"/>
            <a:ext cx="132763" cy="128466"/>
            <a:chOff x="6668087" y="1297746"/>
            <a:chExt cx="161840" cy="156602"/>
          </a:xfrm>
        </p:grpSpPr>
        <p:cxnSp>
          <p:nvCxnSpPr>
            <p:cNvPr id="15" name="Прямая соединительная линия 14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Прямая соединительная линия 15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Прямая соединительная линия 16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grayWhite">
          <a:xfrm>
            <a:off x="914400" y="441251"/>
            <a:ext cx="6858000" cy="701749"/>
          </a:xfrm>
        </p:spPr>
        <p:txBody>
          <a:bodyPr anchor="b"/>
          <a:lstStyle>
            <a:lvl1pPr algn="l">
              <a:buNone/>
              <a:defRPr sz="2100" b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68032" y="1893781"/>
            <a:ext cx="8778240" cy="4960144"/>
          </a:xfrm>
          <a:solidFill>
            <a:schemeClr val="bg2"/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914400" y="1150144"/>
            <a:ext cx="6858000" cy="685800"/>
          </a:xfrm>
        </p:spPr>
        <p:txBody>
          <a:bodyPr/>
          <a:lstStyle>
            <a:lvl1pPr marL="27432" indent="0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grpSp>
        <p:nvGrpSpPr>
          <p:cNvPr id="14" name="Группа 13"/>
          <p:cNvGrpSpPr/>
          <p:nvPr/>
        </p:nvGrpSpPr>
        <p:grpSpPr>
          <a:xfrm rot="5400000">
            <a:off x="8666981" y="1371600"/>
            <a:ext cx="132763" cy="128466"/>
            <a:chOff x="6668087" y="1297746"/>
            <a:chExt cx="161840" cy="156602"/>
          </a:xfrm>
        </p:grpSpPr>
        <p:cxnSp>
          <p:nvCxnSpPr>
            <p:cNvPr id="11" name="Прямая соединительная линия 10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Прямая соединительная линия 11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Прямая соединительная линия 12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Группа 17"/>
          <p:cNvGrpSpPr/>
          <p:nvPr/>
        </p:nvGrpSpPr>
        <p:grpSpPr>
          <a:xfrm rot="5400000">
            <a:off x="8320088" y="1474763"/>
            <a:ext cx="132763" cy="128466"/>
            <a:chOff x="6668087" y="1297746"/>
            <a:chExt cx="161840" cy="156602"/>
          </a:xfrm>
        </p:grpSpPr>
        <p:cxnSp>
          <p:nvCxnSpPr>
            <p:cNvPr id="19" name="Прямая соединительная линия 18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Прямая соединительная линия 19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Прямая соединительная линия 20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477000" y="55499"/>
            <a:ext cx="2133600" cy="365125"/>
          </a:xfrm>
        </p:spPr>
        <p:txBody>
          <a:bodyPr/>
          <a:lstStyle>
            <a:extLst/>
          </a:lstStyle>
          <a:p>
            <a:fld id="{792381D4-9C00-43B5-B61A-59C7D1965B82}" type="datetimeFigureOut">
              <a:rPr lang="ru-RU" smtClean="0"/>
              <a:pPr/>
              <a:t>26.01.2014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914400" y="55499"/>
            <a:ext cx="5562600" cy="365125"/>
          </a:xfrm>
        </p:spPr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610600" y="55499"/>
            <a:ext cx="457200" cy="365125"/>
          </a:xfrm>
        </p:spPr>
        <p:txBody>
          <a:bodyPr/>
          <a:lstStyle>
            <a:extLst/>
          </a:lstStyle>
          <a:p>
            <a:fld id="{4AFE2612-1468-444A-9922-0548704ED2E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92381D4-9C00-43B5-B61A-59C7D1965B82}" type="datetimeFigureOut">
              <a:rPr lang="ru-RU" smtClean="0"/>
              <a:pPr/>
              <a:t>26.01.2014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AFE2612-1468-444A-9922-0548704ED2E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981200" cy="5851525"/>
          </a:xfrm>
        </p:spPr>
        <p:txBody>
          <a:bodyPr vert="eaVert"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58674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92381D4-9C00-43B5-B61A-59C7D1965B82}" type="datetimeFigureOut">
              <a:rPr lang="ru-RU" smtClean="0"/>
              <a:pPr/>
              <a:t>26.01.2014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AFE2612-1468-444A-9922-0548704ED2E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2381D4-9C00-43B5-B61A-59C7D1965B82}" type="datetimeFigureOut">
              <a:rPr lang="ru-RU" smtClean="0"/>
              <a:pPr/>
              <a:t>26.01.2014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FE2612-1468-444A-9922-0548704ED2E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2381D4-9C00-43B5-B61A-59C7D1965B82}" type="datetimeFigureOut">
              <a:rPr lang="ru-RU" smtClean="0"/>
              <a:pPr/>
              <a:t>26.01.2014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FE2612-1468-444A-9922-0548704ED2E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2381D4-9C00-43B5-B61A-59C7D1965B82}" type="datetimeFigureOut">
              <a:rPr lang="ru-RU" smtClean="0"/>
              <a:pPr/>
              <a:t>26.01.2014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FE2612-1468-444A-9922-0548704ED2E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2381D4-9C00-43B5-B61A-59C7D1965B82}" type="datetimeFigureOut">
              <a:rPr lang="ru-RU" smtClean="0"/>
              <a:pPr/>
              <a:t>26.01.2014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FE2612-1468-444A-9922-0548704ED2E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2381D4-9C00-43B5-B61A-59C7D1965B82}" type="datetimeFigureOut">
              <a:rPr lang="ru-RU" smtClean="0"/>
              <a:pPr/>
              <a:t>26.01.2014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FE2612-1468-444A-9922-0548704ED2E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2381D4-9C00-43B5-B61A-59C7D1965B82}" type="datetimeFigureOut">
              <a:rPr lang="ru-RU" smtClean="0"/>
              <a:pPr/>
              <a:t>26.01.2014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FE2612-1468-444A-9922-0548704ED2E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2381D4-9C00-43B5-B61A-59C7D1965B82}" type="datetimeFigureOut">
              <a:rPr lang="ru-RU" smtClean="0"/>
              <a:pPr/>
              <a:t>26.01.2014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FE2612-1468-444A-9922-0548704ED2E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FF200"/>
            </a:gs>
            <a:gs pos="45000">
              <a:srgbClr val="FF7A00"/>
            </a:gs>
            <a:gs pos="70000">
              <a:srgbClr val="FF0300"/>
            </a:gs>
            <a:gs pos="100000">
              <a:srgbClr val="4D0808"/>
            </a:gs>
          </a:gsLst>
          <a:path path="rect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2381D4-9C00-43B5-B61A-59C7D1965B82}" type="datetimeFigureOut">
              <a:rPr lang="ru-RU" smtClean="0"/>
              <a:pPr/>
              <a:t>26.01.2014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FE2612-1468-444A-9922-0548704ED2E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7" name="Прямоугольник 16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  <a:prstGeom prst="rect">
            <a:avLst/>
          </a:prstGeom>
        </p:spPr>
        <p:txBody>
          <a:bodyPr vert="horz" anchor="t">
            <a:no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914400" y="1783560"/>
            <a:ext cx="7772400" cy="457200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4770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792381D4-9C00-43B5-B61A-59C7D1965B82}" type="datetimeFigureOut">
              <a:rPr lang="ru-RU" smtClean="0"/>
              <a:pPr/>
              <a:t>26.01.2014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914400" y="6416675"/>
            <a:ext cx="55626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610600" y="64166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  <a:extLst/>
          </a:lstStyle>
          <a:p>
            <a:fld id="{4AFE2612-1468-444A-9922-0548704ED2E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 spc="-100" baseline="0">
          <a:solidFill>
            <a:schemeClr val="tx2">
              <a:satMod val="200000"/>
            </a:schemeClr>
          </a:solidFill>
          <a:latin typeface="+mj-lt"/>
          <a:ea typeface="+mj-ea"/>
          <a:cs typeface="+mj-cs"/>
        </a:defRPr>
      </a:lvl1pPr>
      <a:extLst/>
    </p:titleStyle>
    <p:bodyStyle>
      <a:lvl1pPr marL="411480" indent="-342900" algn="l" rtl="0" eaLnBrk="1" latinLnBrk="0" hangingPunct="1">
        <a:spcBef>
          <a:spcPts val="700"/>
        </a:spcBef>
        <a:buClr>
          <a:schemeClr val="tx2"/>
        </a:buClr>
        <a:buSzPct val="95000"/>
        <a:buFont typeface="Wingdings"/>
        <a:buChar char="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40664" indent="-28575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2"/>
        </a:buClr>
        <a:buFont typeface="Wingdings 2"/>
        <a:buChar char="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61872" indent="-228600" algn="l" rtl="0" eaLnBrk="1" latinLnBrk="0" hangingPunct="1">
        <a:spcBef>
          <a:spcPct val="20000"/>
        </a:spcBef>
        <a:buClr>
          <a:schemeClr val="accent3"/>
        </a:buClr>
        <a:buFont typeface="Wingdings 3"/>
        <a:buChar char="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14813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99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01952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93976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oleObject1.bin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gif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gif"/><Relationship Id="rId2" Type="http://schemas.openxmlformats.org/officeDocument/2006/relationships/image" Target="../media/image27.gi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0.jpeg"/><Relationship Id="rId4" Type="http://schemas.openxmlformats.org/officeDocument/2006/relationships/image" Target="../media/image29.gi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wmf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jpeg"/><Relationship Id="rId3" Type="http://schemas.openxmlformats.org/officeDocument/2006/relationships/image" Target="../media/image34.jpeg"/><Relationship Id="rId7" Type="http://schemas.openxmlformats.org/officeDocument/2006/relationships/image" Target="../media/image38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7.jpeg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2.jpeg"/><Relationship Id="rId4" Type="http://schemas.openxmlformats.org/officeDocument/2006/relationships/image" Target="../media/image41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4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8.jpeg"/><Relationship Id="rId4" Type="http://schemas.openxmlformats.org/officeDocument/2006/relationships/image" Target="../media/image47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slide" Target="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wmf"/><Relationship Id="rId5" Type="http://schemas.openxmlformats.org/officeDocument/2006/relationships/image" Target="../media/image4.gif"/><Relationship Id="rId4" Type="http://schemas.openxmlformats.org/officeDocument/2006/relationships/image" Target="../media/image3.gi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2.jpeg"/><Relationship Id="rId4" Type="http://schemas.openxmlformats.org/officeDocument/2006/relationships/image" Target="../media/image51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54.jpeg"/><Relationship Id="rId5" Type="http://schemas.openxmlformats.org/officeDocument/2006/relationships/oleObject" Target="../embeddings/oleObject2.bin"/><Relationship Id="rId4" Type="http://schemas.openxmlformats.org/officeDocument/2006/relationships/image" Target="../media/image53.wm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8.jpeg"/><Relationship Id="rId5" Type="http://schemas.openxmlformats.org/officeDocument/2006/relationships/image" Target="../media/image57.wmf"/><Relationship Id="rId4" Type="http://schemas.openxmlformats.org/officeDocument/2006/relationships/image" Target="../media/image56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62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wmf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2.wmf"/><Relationship Id="rId4" Type="http://schemas.openxmlformats.org/officeDocument/2006/relationships/image" Target="../media/image64.wmf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gif"/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9.gif"/><Relationship Id="rId4" Type="http://schemas.openxmlformats.org/officeDocument/2006/relationships/image" Target="../media/image28.gif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3" Type="http://schemas.openxmlformats.org/officeDocument/2006/relationships/image" Target="../media/image6.gif"/><Relationship Id="rId7" Type="http://schemas.openxmlformats.org/officeDocument/2006/relationships/image" Target="../media/image10.jpeg"/><Relationship Id="rId2" Type="http://schemas.openxmlformats.org/officeDocument/2006/relationships/image" Target="../media/image5.w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gi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3 класс</a:t>
            </a:r>
            <a:endParaRPr lang="ru-RU" dirty="0"/>
          </a:p>
          <a:p>
            <a:r>
              <a:rPr lang="ru-RU" dirty="0" smtClean="0"/>
              <a:t>Брагина Е.В.</a:t>
            </a:r>
          </a:p>
        </p:txBody>
      </p:sp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Окружающий мир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2" name="Picture 4" descr="Картинка 85 из 25508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732588" y="1125538"/>
            <a:ext cx="2093912" cy="2492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188913"/>
            <a:ext cx="8229600" cy="796925"/>
          </a:xfrm>
        </p:spPr>
        <p:txBody>
          <a:bodyPr/>
          <a:lstStyle/>
          <a:p>
            <a:r>
              <a:rPr lang="ru-RU" b="1" dirty="0">
                <a:solidFill>
                  <a:srgbClr val="FF0000"/>
                </a:solidFill>
                <a:latin typeface="Times New Roman" pitchFamily="18" charset="0"/>
              </a:rPr>
              <a:t>ПРИЧИНЫ ПОЖАРА: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79388" y="908050"/>
            <a:ext cx="8785225" cy="5761038"/>
          </a:xfrm>
        </p:spPr>
        <p:txBody>
          <a:bodyPr>
            <a:normAutofit fontScale="92500"/>
          </a:bodyPr>
          <a:lstStyle/>
          <a:p>
            <a:r>
              <a:rPr lang="ru-RU" sz="3600" b="1" dirty="0">
                <a:latin typeface="Times New Roman" pitchFamily="18" charset="0"/>
              </a:rPr>
              <a:t>неисправность электрических приборов;</a:t>
            </a:r>
          </a:p>
          <a:p>
            <a:r>
              <a:rPr lang="ru-RU" sz="3600" b="1" dirty="0">
                <a:latin typeface="Times New Roman" pitchFamily="18" charset="0"/>
              </a:rPr>
              <a:t>забывчивость человека;</a:t>
            </a:r>
          </a:p>
          <a:p>
            <a:r>
              <a:rPr lang="ru-RU" sz="3600" b="1" dirty="0">
                <a:latin typeface="Times New Roman" pitchFamily="18" charset="0"/>
              </a:rPr>
              <a:t>искра из печи, камина;</a:t>
            </a:r>
          </a:p>
          <a:p>
            <a:r>
              <a:rPr lang="ru-RU" sz="3600" b="1" dirty="0">
                <a:latin typeface="Times New Roman" pitchFamily="18" charset="0"/>
              </a:rPr>
              <a:t>легковоспламеняющиеся предметы;</a:t>
            </a:r>
          </a:p>
          <a:p>
            <a:r>
              <a:rPr lang="ru-RU" sz="3600" b="1" dirty="0">
                <a:latin typeface="Times New Roman" pitchFamily="18" charset="0"/>
              </a:rPr>
              <a:t>игры со спичками</a:t>
            </a:r>
            <a:r>
              <a:rPr lang="ru-RU" sz="3600" b="1" dirty="0" smtClean="0">
                <a:latin typeface="Times New Roman" pitchFamily="18" charset="0"/>
              </a:rPr>
              <a:t>;</a:t>
            </a:r>
          </a:p>
          <a:p>
            <a:r>
              <a:rPr lang="ru-RU" sz="3600" b="1" dirty="0" smtClean="0">
                <a:latin typeface="Times New Roman" pitchFamily="18" charset="0"/>
              </a:rPr>
              <a:t>перегрузка электросети;</a:t>
            </a:r>
            <a:endParaRPr lang="ru-RU" sz="3600" b="1" dirty="0">
              <a:latin typeface="Times New Roman" pitchFamily="18" charset="0"/>
            </a:endParaRPr>
          </a:p>
          <a:p>
            <a:r>
              <a:rPr lang="ru-RU" sz="3600" b="1" dirty="0">
                <a:latin typeface="Times New Roman" pitchFamily="18" charset="0"/>
              </a:rPr>
              <a:t>керосин, бензин, газ.</a:t>
            </a:r>
          </a:p>
          <a:p>
            <a:pPr algn="ctr">
              <a:buFontTx/>
              <a:buNone/>
            </a:pPr>
            <a:r>
              <a:rPr lang="ru-RU" sz="3600" b="1" i="1" dirty="0">
                <a:solidFill>
                  <a:schemeClr val="bg1">
                    <a:lumMod val="95000"/>
                  </a:schemeClr>
                </a:solidFill>
                <a:latin typeface="Times New Roman" pitchFamily="18" charset="0"/>
              </a:rPr>
              <a:t>Самые главные виновники пожаров – ЛЮДИ!</a:t>
            </a:r>
          </a:p>
        </p:txBody>
      </p:sp>
      <p:graphicFrame>
        <p:nvGraphicFramePr>
          <p:cNvPr id="4112" name="Object 16"/>
          <p:cNvGraphicFramePr>
            <a:graphicFrameLocks noChangeAspect="1"/>
          </p:cNvGraphicFramePr>
          <p:nvPr/>
        </p:nvGraphicFramePr>
        <p:xfrm>
          <a:off x="7143768" y="3786190"/>
          <a:ext cx="1019175" cy="1400175"/>
        </p:xfrm>
        <a:graphic>
          <a:graphicData uri="http://schemas.openxmlformats.org/presentationml/2006/ole">
            <p:oleObj spid="_x0000_s67587" r:id="rId4" imgW="2019600" imgH="2781720" progId="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71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71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71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500"/>
                                        <p:tgtEl>
                                          <p:spTgt spid="4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71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71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71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5" dur="10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8" dur="1000"/>
                                        <p:tgtEl>
                                          <p:spTgt spid="717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extBox 1"/>
          <p:cNvSpPr txBox="1">
            <a:spLocks noChangeArrowheads="1"/>
          </p:cNvSpPr>
          <p:nvPr/>
        </p:nvSpPr>
        <p:spPr bwMode="auto">
          <a:xfrm>
            <a:off x="228600" y="304800"/>
            <a:ext cx="8686800" cy="31085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sz="1800" i="1" dirty="0"/>
              <a:t>        </a:t>
            </a:r>
            <a:r>
              <a:rPr lang="ru-RU" sz="28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Пожары чаще всего происходят от беспечного отношения к огню самих людей. </a:t>
            </a:r>
          </a:p>
          <a:p>
            <a:pPr algn="just" eaLnBrk="0" hangingPunct="0"/>
            <a:r>
              <a:rPr lang="ru-RU" sz="28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      В </a:t>
            </a:r>
            <a:r>
              <a:rPr lang="ru-RU" sz="28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2012 </a:t>
            </a:r>
            <a:r>
              <a:rPr lang="ru-RU" sz="28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году </a:t>
            </a:r>
            <a:r>
              <a:rPr lang="ru-RU" sz="28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произошло свыше 180 тысяч пожаров, </a:t>
            </a:r>
            <a:r>
              <a:rPr lang="ru-RU" sz="28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при </a:t>
            </a:r>
            <a:r>
              <a:rPr lang="ru-RU" sz="28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которых </a:t>
            </a:r>
            <a:r>
              <a:rPr lang="ru-RU" sz="28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погибло </a:t>
            </a:r>
            <a:r>
              <a:rPr lang="ru-RU" sz="28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свыше 12 тысяч человек </a:t>
            </a:r>
            <a:r>
              <a:rPr lang="ru-RU" sz="28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человек, </a:t>
            </a:r>
            <a:r>
              <a:rPr lang="ru-RU" sz="28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получили травмы 13 тысяч человек. </a:t>
            </a:r>
            <a:endParaRPr lang="ru-RU" sz="28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0" hangingPunct="0"/>
            <a:r>
              <a:rPr lang="ru-RU" sz="2800" b="1" dirty="0">
                <a:solidFill>
                  <a:srgbClr val="B82300"/>
                </a:solidFill>
                <a:latin typeface="Times New Roman" pitchFamily="18" charset="0"/>
                <a:cs typeface="Times New Roman" pitchFamily="18" charset="0"/>
              </a:rPr>
              <a:t>       </a:t>
            </a:r>
            <a:endParaRPr lang="ru-RU" sz="28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355" name="Picture 19" descr="fire4"/>
          <p:cNvPicPr>
            <a:picLocks noChangeAspect="1" noChangeArrowheads="1" noCrop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3643314"/>
            <a:ext cx="3505200" cy="3214686"/>
          </a:xfrm>
          <a:prstGeom prst="rect">
            <a:avLst/>
          </a:prstGeom>
          <a:noFill/>
        </p:spPr>
      </p:pic>
      <p:pic>
        <p:nvPicPr>
          <p:cNvPr id="14356" name="Picture 20" descr="fire4"/>
          <p:cNvPicPr>
            <a:picLocks noChangeAspect="1" noChangeArrowheads="1" noCrop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971800" y="3429000"/>
            <a:ext cx="3429000" cy="3429000"/>
          </a:xfrm>
          <a:prstGeom prst="rect">
            <a:avLst/>
          </a:prstGeom>
          <a:noFill/>
        </p:spPr>
      </p:pic>
      <p:pic>
        <p:nvPicPr>
          <p:cNvPr id="14357" name="Picture 21" descr="fire4"/>
          <p:cNvPicPr>
            <a:picLocks noChangeAspect="1" noChangeArrowheads="1" noCrop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286380" y="3643314"/>
            <a:ext cx="3857620" cy="321468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п.gif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928926" y="-428652"/>
            <a:ext cx="2389619" cy="1933585"/>
          </a:xfrm>
          <a:prstGeom prst="rect">
            <a:avLst/>
          </a:prstGeom>
        </p:spPr>
      </p:pic>
      <p:pic>
        <p:nvPicPr>
          <p:cNvPr id="3" name="Рисунок 2" descr="cспр.gif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6357950" y="1928802"/>
            <a:ext cx="2652674" cy="1643074"/>
          </a:xfrm>
          <a:prstGeom prst="rect">
            <a:avLst/>
          </a:prstGeom>
        </p:spPr>
      </p:pic>
      <p:pic>
        <p:nvPicPr>
          <p:cNvPr id="6" name="Рисунок 5" descr="спт.gif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-142908" y="1214422"/>
            <a:ext cx="2143140" cy="3243672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1643042" y="4929198"/>
            <a:ext cx="5512791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Физминутка</a:t>
            </a:r>
          </a:p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«Мы пожарные»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69634" name="Picture 2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2786050" y="1785926"/>
            <a:ext cx="4019550" cy="32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2" name="WordArt 4"/>
          <p:cNvSpPr>
            <a:spLocks noChangeArrowheads="1" noChangeShapeType="1" noTextEdit="1"/>
          </p:cNvSpPr>
          <p:nvPr/>
        </p:nvSpPr>
        <p:spPr bwMode="auto">
          <a:xfrm>
            <a:off x="755650" y="476250"/>
            <a:ext cx="7848600" cy="987425"/>
          </a:xfrm>
          <a:prstGeom prst="rect">
            <a:avLst/>
          </a:prstGeom>
          <a:extLst>
            <a:ext uri="{AF507438-7753-43E0-B8FC-AC1667EBCBE1}"/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>
              <a:defRPr/>
            </a:pPr>
            <a:r>
              <a:rPr lang="ru-RU" sz="3600" b="1" kern="10">
                <a:ln w="25400">
                  <a:solidFill>
                    <a:srgbClr val="0000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chemeClr val="accent2"/>
                    </a:gs>
                    <a:gs pos="50000">
                      <a:srgbClr val="FF0000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latin typeface="Georgia"/>
              </a:rPr>
              <a:t>                           </a:t>
            </a:r>
          </a:p>
        </p:txBody>
      </p:sp>
      <p:sp>
        <p:nvSpPr>
          <p:cNvPr id="7173" name="Text Box 5"/>
          <p:cNvSpPr txBox="1">
            <a:spLocks noChangeArrowheads="1"/>
          </p:cNvSpPr>
          <p:nvPr/>
        </p:nvSpPr>
        <p:spPr bwMode="auto">
          <a:xfrm>
            <a:off x="539750" y="1500174"/>
            <a:ext cx="367506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Font typeface="Wingdings" pitchFamily="2" charset="2"/>
              <a:buChar char="Ø"/>
            </a:pPr>
            <a:r>
              <a:rPr lang="ru-RU" sz="2800" i="1" dirty="0" smtClean="0">
                <a:solidFill>
                  <a:srgbClr val="FFFF00"/>
                </a:solidFill>
                <a:latin typeface="Impact" pitchFamily="34" charset="0"/>
              </a:rPr>
              <a:t>Адрес, где  горит.</a:t>
            </a:r>
            <a:endParaRPr lang="ru-RU" sz="2800" i="1" dirty="0">
              <a:solidFill>
                <a:srgbClr val="FFFF00"/>
              </a:solidFill>
              <a:latin typeface="Impact" pitchFamily="34" charset="0"/>
            </a:endParaRPr>
          </a:p>
        </p:txBody>
      </p:sp>
      <p:sp>
        <p:nvSpPr>
          <p:cNvPr id="7174" name="Text Box 6"/>
          <p:cNvSpPr txBox="1">
            <a:spLocks noChangeArrowheads="1"/>
          </p:cNvSpPr>
          <p:nvPr/>
        </p:nvSpPr>
        <p:spPr bwMode="auto">
          <a:xfrm>
            <a:off x="642910" y="2492375"/>
            <a:ext cx="4073553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Font typeface="Wingdings" pitchFamily="2" charset="2"/>
              <a:buChar char="Ø"/>
            </a:pPr>
            <a:r>
              <a:rPr lang="ru-RU" sz="2800" i="1" dirty="0">
                <a:solidFill>
                  <a:srgbClr val="FFFF00"/>
                </a:solidFill>
                <a:latin typeface="Impact" pitchFamily="34" charset="0"/>
              </a:rPr>
              <a:t>Свой номер  телефона.</a:t>
            </a:r>
          </a:p>
        </p:txBody>
      </p:sp>
      <p:sp>
        <p:nvSpPr>
          <p:cNvPr id="7175" name="Text Box 7"/>
          <p:cNvSpPr txBox="1">
            <a:spLocks noChangeArrowheads="1"/>
          </p:cNvSpPr>
          <p:nvPr/>
        </p:nvSpPr>
        <p:spPr bwMode="auto">
          <a:xfrm>
            <a:off x="1500166" y="3500438"/>
            <a:ext cx="3648097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Font typeface="Wingdings" pitchFamily="2" charset="2"/>
              <a:buChar char="Ø"/>
            </a:pPr>
            <a:r>
              <a:rPr lang="ru-RU" sz="2800" i="1" dirty="0">
                <a:solidFill>
                  <a:srgbClr val="FFFF00"/>
                </a:solidFill>
                <a:latin typeface="Impact" pitchFamily="34" charset="0"/>
              </a:rPr>
              <a:t>Свою  фамилию.</a:t>
            </a:r>
          </a:p>
        </p:txBody>
      </p:sp>
      <p:sp>
        <p:nvSpPr>
          <p:cNvPr id="7176" name="Text Box 8"/>
          <p:cNvSpPr txBox="1">
            <a:spLocks noChangeArrowheads="1"/>
          </p:cNvSpPr>
          <p:nvPr/>
        </p:nvSpPr>
        <p:spPr bwMode="auto">
          <a:xfrm>
            <a:off x="2071670" y="4500570"/>
            <a:ext cx="6245243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Font typeface="Wingdings" pitchFamily="2" charset="2"/>
              <a:buChar char="Ø"/>
            </a:pPr>
            <a:r>
              <a:rPr lang="ru-RU" sz="2800" i="1" dirty="0">
                <a:solidFill>
                  <a:srgbClr val="FFFF00"/>
                </a:solidFill>
                <a:latin typeface="Impact" pitchFamily="34" charset="0"/>
              </a:rPr>
              <a:t>В каком подъезде и на каком  этаже.</a:t>
            </a:r>
          </a:p>
        </p:txBody>
      </p:sp>
      <p:sp>
        <p:nvSpPr>
          <p:cNvPr id="7177" name="Text Box 9"/>
          <p:cNvSpPr txBox="1">
            <a:spLocks noChangeArrowheads="1"/>
          </p:cNvSpPr>
          <p:nvPr/>
        </p:nvSpPr>
        <p:spPr bwMode="auto">
          <a:xfrm>
            <a:off x="3214679" y="5516563"/>
            <a:ext cx="553562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Font typeface="Wingdings" pitchFamily="2" charset="2"/>
              <a:buChar char="Ø"/>
            </a:pPr>
            <a:r>
              <a:rPr lang="ru-RU" sz="2800" i="1" dirty="0">
                <a:solidFill>
                  <a:srgbClr val="FFFF00"/>
                </a:solidFill>
                <a:latin typeface="Impact" pitchFamily="34" charset="0"/>
              </a:rPr>
              <a:t>Как  лучше  подъехать к дому.</a:t>
            </a:r>
          </a:p>
        </p:txBody>
      </p:sp>
      <p:pic>
        <p:nvPicPr>
          <p:cNvPr id="7178" name="Picture 10" descr="j0202135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000628" y="428604"/>
            <a:ext cx="3840328" cy="2571768"/>
          </a:xfrm>
          <a:prstGeom prst="rect">
            <a:avLst/>
          </a:prstGeom>
          <a:noFill/>
          <a:ln w="38100">
            <a:pattFill prst="sphere">
              <a:fgClr>
                <a:srgbClr val="000000"/>
              </a:fgClr>
              <a:bgClr>
                <a:srgbClr val="FF66FF"/>
              </a:bgClr>
            </a:pattFill>
            <a:miter lim="800000"/>
            <a:headEnd/>
            <a:tailEnd/>
          </a:ln>
        </p:spPr>
      </p:pic>
      <p:pic>
        <p:nvPicPr>
          <p:cNvPr id="7180" name="Picture 12" descr="j0232650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68313" y="3716338"/>
            <a:ext cx="1482725" cy="2781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Прямоугольник 9"/>
          <p:cNvSpPr/>
          <p:nvPr/>
        </p:nvSpPr>
        <p:spPr>
          <a:xfrm>
            <a:off x="5929322" y="1214422"/>
            <a:ext cx="1143008" cy="78581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600" b="1" dirty="0" smtClean="0">
                <a:latin typeface="Times New Roman" pitchFamily="18" charset="0"/>
                <a:cs typeface="Times New Roman" pitchFamily="18" charset="0"/>
              </a:rPr>
              <a:t>01</a:t>
            </a:r>
            <a:endParaRPr lang="ru-RU" sz="66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2" name="WordArt 4" descr="Водяные лилии"/>
          <p:cNvSpPr>
            <a:spLocks noChangeArrowheads="1" noChangeShapeType="1" noTextEdit="1"/>
          </p:cNvSpPr>
          <p:nvPr/>
        </p:nvSpPr>
        <p:spPr bwMode="auto">
          <a:xfrm>
            <a:off x="1692275" y="260350"/>
            <a:ext cx="6048375" cy="14541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46040"/>
              </a:avLst>
            </a:prstTxWarp>
          </a:bodyPr>
          <a:lstStyle/>
          <a:p>
            <a:pPr algn="ctr"/>
            <a:r>
              <a:rPr lang="ru-RU" sz="3600" kern="1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 Narrow"/>
              </a:rPr>
              <a:t>ВОДА</a:t>
            </a:r>
            <a:endParaRPr lang="ru-RU" sz="3600" kern="1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Arial Narrow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286000" y="2551837"/>
            <a:ext cx="4572000" cy="1754326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dirty="0" smtClean="0">
                <a:latin typeface="Tahoma" pitchFamily="34" charset="0"/>
              </a:rPr>
              <a:t>Я и льдинка голубая</a:t>
            </a:r>
          </a:p>
          <a:p>
            <a:pPr algn="ctr"/>
            <a:r>
              <a:rPr lang="ru-RU" dirty="0" smtClean="0">
                <a:latin typeface="Tahoma" pitchFamily="34" charset="0"/>
              </a:rPr>
              <a:t>Я и капля дождевая,</a:t>
            </a:r>
          </a:p>
          <a:p>
            <a:pPr algn="ctr"/>
            <a:r>
              <a:rPr lang="ru-RU" dirty="0" smtClean="0">
                <a:latin typeface="Tahoma" pitchFamily="34" charset="0"/>
              </a:rPr>
              <a:t>Я снежинка вырезная,</a:t>
            </a:r>
          </a:p>
          <a:p>
            <a:pPr algn="ctr"/>
            <a:r>
              <a:rPr lang="ru-RU" dirty="0" smtClean="0">
                <a:latin typeface="Tahoma" pitchFamily="34" charset="0"/>
              </a:rPr>
              <a:t>Я по травке разлита,</a:t>
            </a:r>
          </a:p>
          <a:p>
            <a:pPr algn="ctr"/>
            <a:r>
              <a:rPr lang="ru-RU" dirty="0" smtClean="0">
                <a:latin typeface="Tahoma" pitchFamily="34" charset="0"/>
              </a:rPr>
              <a:t>Догадайся, кто же я?</a:t>
            </a:r>
          </a:p>
          <a:p>
            <a:pPr algn="ctr"/>
            <a:r>
              <a:rPr lang="ru-RU" dirty="0" smtClean="0">
                <a:latin typeface="Tahoma" pitchFamily="34" charset="0"/>
              </a:rPr>
              <a:t>                           </a:t>
            </a:r>
            <a:endParaRPr lang="ru-RU" dirty="0">
              <a:latin typeface="Tahoma" pitchFamily="34" charset="0"/>
            </a:endParaRPr>
          </a:p>
        </p:txBody>
      </p:sp>
    </p:spTree>
  </p:cSld>
  <p:clrMapOvr>
    <a:masterClrMapping/>
  </p:clrMapOvr>
  <p:transition spd="slow">
    <p:checker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2" name="WordArt 4" descr="Водяные лилии"/>
          <p:cNvSpPr>
            <a:spLocks noChangeArrowheads="1" noChangeShapeType="1" noTextEdit="1"/>
          </p:cNvSpPr>
          <p:nvPr/>
        </p:nvSpPr>
        <p:spPr bwMode="auto">
          <a:xfrm>
            <a:off x="1692275" y="260350"/>
            <a:ext cx="6048375" cy="7921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 Narrow"/>
              </a:rPr>
              <a:t>Зачем  нужна  вода?</a:t>
            </a:r>
          </a:p>
        </p:txBody>
      </p:sp>
      <p:pic>
        <p:nvPicPr>
          <p:cNvPr id="12294" name="Picture 6" descr="стакан воды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14282" y="1285860"/>
            <a:ext cx="2246313" cy="223837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2297" name="Picture 9" descr="озеро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929322" y="1285860"/>
            <a:ext cx="2995613" cy="210502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9" name="Рисунок 8" descr="душ.jpg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3786182" y="1285860"/>
            <a:ext cx="1500198" cy="174023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" name="Рисунок 9" descr="закал.jpg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2857488" y="3571876"/>
            <a:ext cx="2905132" cy="197549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1" name="Рисунок 10" descr="рыб.jpg"/>
          <p:cNvPicPr>
            <a:picLocks noChangeAspect="1"/>
          </p:cNvPicPr>
          <p:nvPr/>
        </p:nvPicPr>
        <p:blipFill>
          <a:blip r:embed="rId7" cstate="email"/>
          <a:stretch>
            <a:fillRect/>
          </a:stretch>
        </p:blipFill>
        <p:spPr>
          <a:xfrm>
            <a:off x="357158" y="4357694"/>
            <a:ext cx="2143125" cy="214312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2" name="Рисунок 11" descr="куп.jpg"/>
          <p:cNvPicPr>
            <a:picLocks noChangeAspect="1"/>
          </p:cNvPicPr>
          <p:nvPr/>
        </p:nvPicPr>
        <p:blipFill>
          <a:blip r:embed="rId8" cstate="email"/>
          <a:stretch>
            <a:fillRect/>
          </a:stretch>
        </p:blipFill>
        <p:spPr>
          <a:xfrm>
            <a:off x="6215074" y="4357694"/>
            <a:ext cx="2666985" cy="200023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spd="slow">
    <p:checker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WordArt 4"/>
          <p:cNvSpPr>
            <a:spLocks noChangeArrowheads="1" noChangeShapeType="1" noTextEdit="1"/>
          </p:cNvSpPr>
          <p:nvPr/>
        </p:nvSpPr>
        <p:spPr bwMode="auto">
          <a:xfrm>
            <a:off x="2339975" y="333375"/>
            <a:ext cx="4608513" cy="8921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66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"/>
                <a:cs typeface="Arial"/>
              </a:rPr>
              <a:t>Вода в доме</a:t>
            </a:r>
          </a:p>
        </p:txBody>
      </p:sp>
      <p:pic>
        <p:nvPicPr>
          <p:cNvPr id="4" name="Picture 9" descr="iCA4GV9Y0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785786" y="1785926"/>
            <a:ext cx="2089150" cy="1441450"/>
          </a:xfrm>
          <a:prstGeom prst="rect">
            <a:avLst/>
          </a:prstGeom>
          <a:noFill/>
        </p:spPr>
      </p:pic>
      <p:pic>
        <p:nvPicPr>
          <p:cNvPr id="5" name="Picture 7" descr="iCA8BB2E7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357554" y="1357298"/>
            <a:ext cx="2160588" cy="1436688"/>
          </a:xfrm>
          <a:prstGeom prst="rect">
            <a:avLst/>
          </a:prstGeom>
          <a:noFill/>
        </p:spPr>
      </p:pic>
      <p:pic>
        <p:nvPicPr>
          <p:cNvPr id="6" name="Picture 7" descr="iCA8BB2E7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857884" y="2000240"/>
            <a:ext cx="2160588" cy="1436688"/>
          </a:xfrm>
          <a:prstGeom prst="rect">
            <a:avLst/>
          </a:prstGeom>
          <a:noFill/>
        </p:spPr>
      </p:pic>
      <p:pic>
        <p:nvPicPr>
          <p:cNvPr id="68610" name="Picture 2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1357290" y="4143380"/>
            <a:ext cx="5689600" cy="171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1" dur="500"/>
                                        <p:tgtEl>
                                          <p:spTgt spid="686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5" name="WordArt 5" descr="7987987"/>
          <p:cNvSpPr>
            <a:spLocks noChangeArrowheads="1" noChangeShapeType="1" noTextEdit="1"/>
          </p:cNvSpPr>
          <p:nvPr/>
        </p:nvSpPr>
        <p:spPr bwMode="auto">
          <a:xfrm>
            <a:off x="827088" y="692150"/>
            <a:ext cx="7886700" cy="1397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chemeClr val="bg1"/>
                </a:solidFill>
                <a:latin typeface="Bookman Old Style"/>
              </a:rPr>
              <a:t>Ваши  действия </a:t>
            </a:r>
            <a:r>
              <a:rPr lang="ru-RU" sz="36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chemeClr val="bg1"/>
                </a:solidFill>
                <a:latin typeface="Bookman Old Style"/>
              </a:rPr>
              <a:t>при аварии  </a:t>
            </a:r>
          </a:p>
          <a:p>
            <a:pPr algn="ctr"/>
            <a:r>
              <a:rPr lang="ru-RU" sz="36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chemeClr val="bg1"/>
                </a:solidFill>
                <a:latin typeface="Bookman Old Style"/>
              </a:rPr>
              <a:t> </a:t>
            </a:r>
            <a:r>
              <a:rPr lang="ru-RU" sz="3600" b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chemeClr val="bg1"/>
                </a:solidFill>
                <a:latin typeface="Bookman Old Style"/>
              </a:rPr>
              <a:t>водопровода</a:t>
            </a:r>
            <a:endParaRPr lang="ru-RU" sz="3600" b="1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chemeClr val="bg1"/>
              </a:solidFill>
              <a:latin typeface="Bookman Old Style"/>
            </a:endParaRPr>
          </a:p>
        </p:txBody>
      </p:sp>
      <p:sp>
        <p:nvSpPr>
          <p:cNvPr id="10246" name="Text Box 6"/>
          <p:cNvSpPr txBox="1">
            <a:spLocks noChangeArrowheads="1"/>
          </p:cNvSpPr>
          <p:nvPr/>
        </p:nvSpPr>
        <p:spPr bwMode="auto">
          <a:xfrm>
            <a:off x="250825" y="2420938"/>
            <a:ext cx="35988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 dirty="0" smtClean="0">
                <a:solidFill>
                  <a:srgbClr val="FFFF00"/>
                </a:solidFill>
              </a:rPr>
              <a:t>1. Перекрыть  </a:t>
            </a:r>
            <a:r>
              <a:rPr lang="ru-RU" sz="2400" b="1" dirty="0">
                <a:solidFill>
                  <a:srgbClr val="FFFF00"/>
                </a:solidFill>
              </a:rPr>
              <a:t>вентиль.</a:t>
            </a:r>
          </a:p>
        </p:txBody>
      </p:sp>
      <p:sp>
        <p:nvSpPr>
          <p:cNvPr id="10247" name="Text Box 7"/>
          <p:cNvSpPr txBox="1">
            <a:spLocks noChangeArrowheads="1"/>
          </p:cNvSpPr>
          <p:nvPr/>
        </p:nvSpPr>
        <p:spPr bwMode="auto">
          <a:xfrm>
            <a:off x="1258888" y="5300663"/>
            <a:ext cx="410368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 dirty="0" smtClean="0">
                <a:solidFill>
                  <a:srgbClr val="FFFF00"/>
                </a:solidFill>
              </a:rPr>
              <a:t>2. Позвонить </a:t>
            </a:r>
            <a:r>
              <a:rPr lang="ru-RU" sz="2400" b="1" dirty="0">
                <a:solidFill>
                  <a:srgbClr val="FFFF00"/>
                </a:solidFill>
              </a:rPr>
              <a:t>диспетчеру.</a:t>
            </a:r>
          </a:p>
        </p:txBody>
      </p:sp>
      <p:sp>
        <p:nvSpPr>
          <p:cNvPr id="10248" name="Text Box 8"/>
          <p:cNvSpPr txBox="1">
            <a:spLocks noChangeArrowheads="1"/>
          </p:cNvSpPr>
          <p:nvPr/>
        </p:nvSpPr>
        <p:spPr bwMode="auto">
          <a:xfrm>
            <a:off x="4286248" y="2214554"/>
            <a:ext cx="4533902" cy="15081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Вентиль</a:t>
            </a:r>
            <a:r>
              <a:rPr lang="ru-RU" dirty="0">
                <a:solidFill>
                  <a:srgbClr val="FFFF00"/>
                </a:solidFill>
              </a:rPr>
              <a:t> </a:t>
            </a:r>
            <a:r>
              <a:rPr lang="ru-RU" dirty="0">
                <a:solidFill>
                  <a:schemeClr val="bg1"/>
                </a:solidFill>
              </a:rPr>
              <a:t>– </a:t>
            </a:r>
            <a:r>
              <a:rPr lang="ru-RU" sz="2000" b="1" dirty="0">
                <a:solidFill>
                  <a:schemeClr val="bg1"/>
                </a:solidFill>
                <a:latin typeface="Bookman Old Style" pitchFamily="18" charset="0"/>
              </a:rPr>
              <a:t>клапан  для  регулирования  выхода  жидкости, пара,  газа,  перекрывает  газ  в  квартире.</a:t>
            </a:r>
          </a:p>
        </p:txBody>
      </p:sp>
      <p:pic>
        <p:nvPicPr>
          <p:cNvPr id="10250" name="Picture 10" descr="вентиль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900113" y="2997200"/>
            <a:ext cx="2160587" cy="2160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51" name="Picture 11" descr="j0202135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643570" y="4286256"/>
            <a:ext cx="2879725" cy="1927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6286512" y="4857760"/>
            <a:ext cx="928694" cy="64294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FF0000"/>
                </a:solidFill>
              </a:rPr>
              <a:t>05</a:t>
            </a:r>
            <a:endParaRPr lang="ru-RU" sz="4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>
    <p:cover dir="d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alphaModFix amt="81000"/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b="1" i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Диспетчер</a:t>
            </a:r>
            <a:endParaRPr lang="ru-RU" sz="5400" b="1" i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1571612"/>
            <a:ext cx="8472518" cy="497207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4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Человек, который осуществляет приём сообщений о пожарах, авариях, стихийных бедствиях.</a:t>
            </a:r>
            <a:endParaRPr lang="ru-RU" sz="40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Диагональная полоса 3"/>
          <p:cNvSpPr/>
          <p:nvPr/>
        </p:nvSpPr>
        <p:spPr>
          <a:xfrm rot="20580659">
            <a:off x="4668513" y="465674"/>
            <a:ext cx="285752" cy="214314"/>
          </a:xfrm>
          <a:prstGeom prst="diagStrip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5" name="Рисунок 4" descr="диспетчер.jpg"/>
          <p:cNvPicPr>
            <a:picLocks noChangeAspect="1"/>
          </p:cNvPicPr>
          <p:nvPr/>
        </p:nvPicPr>
        <p:blipFill>
          <a:blip r:embed="rId3" cstate="email"/>
          <a:srcRect b="11184"/>
          <a:stretch>
            <a:fillRect/>
          </a:stretch>
        </p:blipFill>
        <p:spPr>
          <a:xfrm>
            <a:off x="5572132" y="3738671"/>
            <a:ext cx="3000396" cy="2749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28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122901" name="Group 21"/>
          <p:cNvGraphicFramePr>
            <a:graphicFrameLocks noGrp="1"/>
          </p:cNvGraphicFramePr>
          <p:nvPr/>
        </p:nvGraphicFramePr>
        <p:xfrm>
          <a:off x="539750" y="1989138"/>
          <a:ext cx="8280400" cy="4868863"/>
        </p:xfrm>
        <a:graphic>
          <a:graphicData uri="http://schemas.openxmlformats.org/drawingml/2006/table">
            <a:tbl>
              <a:tblPr/>
              <a:tblGrid>
                <a:gridCol w="4140200"/>
                <a:gridCol w="4140200"/>
              </a:tblGrid>
              <a:tr h="24352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336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122902" name="Picture 22" descr="iCATXXGVP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5985235" cy="3294079"/>
          </a:xfrm>
          <a:prstGeom prst="rect">
            <a:avLst/>
          </a:prstGeom>
          <a:noFill/>
        </p:spPr>
      </p:pic>
      <p:pic>
        <p:nvPicPr>
          <p:cNvPr id="122903" name="Picture 23" descr="iCA9WRP3M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040313" y="0"/>
            <a:ext cx="4103687" cy="3357562"/>
          </a:xfrm>
          <a:prstGeom prst="rect">
            <a:avLst/>
          </a:prstGeom>
          <a:noFill/>
        </p:spPr>
      </p:pic>
      <p:pic>
        <p:nvPicPr>
          <p:cNvPr id="122904" name="Picture 24" descr="iCAK69W9Y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967288" y="3286124"/>
            <a:ext cx="4176712" cy="3571876"/>
          </a:xfrm>
          <a:prstGeom prst="rect">
            <a:avLst/>
          </a:prstGeom>
          <a:noFill/>
        </p:spPr>
      </p:pic>
      <p:pic>
        <p:nvPicPr>
          <p:cNvPr id="122905" name="Picture 25" descr="iCAC9URMV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0" y="3286124"/>
            <a:ext cx="5028013" cy="3571876"/>
          </a:xfrm>
          <a:prstGeom prst="rect">
            <a:avLst/>
          </a:prstGeom>
          <a:noFill/>
        </p:spPr>
      </p:pic>
      <p:sp>
        <p:nvSpPr>
          <p:cNvPr id="10" name="Прямоугольник 9"/>
          <p:cNvSpPr/>
          <p:nvPr/>
        </p:nvSpPr>
        <p:spPr>
          <a:xfrm>
            <a:off x="142844" y="2500306"/>
            <a:ext cx="9144064" cy="304698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96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Г А З о в а я</a:t>
            </a:r>
          </a:p>
          <a:p>
            <a:pPr algn="ctr"/>
            <a:r>
              <a:rPr lang="ru-RU" sz="96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 </a:t>
            </a:r>
            <a:r>
              <a:rPr lang="ru-RU" sz="9600" b="1" cap="all" dirty="0" err="1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п</a:t>
            </a:r>
            <a:r>
              <a:rPr lang="ru-RU" sz="96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 л и т а </a:t>
            </a:r>
            <a:endParaRPr lang="ru-RU" sz="96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Rectangle 3"/>
          <p:cNvSpPr>
            <a:spLocks noGrp="1" noChangeArrowheads="1"/>
          </p:cNvSpPr>
          <p:nvPr>
            <p:ph type="subTitle" idx="4294967295"/>
          </p:nvPr>
        </p:nvSpPr>
        <p:spPr>
          <a:xfrm>
            <a:off x="0" y="1196975"/>
            <a:ext cx="6400800" cy="4441825"/>
          </a:xfrm>
        </p:spPr>
        <p:txBody>
          <a:bodyPr/>
          <a:lstStyle/>
          <a:p>
            <a:pPr marL="0" indent="0" algn="ctr">
              <a:lnSpc>
                <a:spcPct val="80000"/>
              </a:lnSpc>
              <a:buFont typeface="Wingdings" pitchFamily="2" charset="2"/>
              <a:buNone/>
            </a:pPr>
            <a:endParaRPr lang="ru-RU" sz="4000"/>
          </a:p>
          <a:p>
            <a:pPr marL="0" indent="0" algn="ctr">
              <a:lnSpc>
                <a:spcPct val="80000"/>
              </a:lnSpc>
              <a:buFont typeface="Wingdings" pitchFamily="2" charset="2"/>
              <a:buNone/>
            </a:pPr>
            <a:endParaRPr lang="ru-RU" sz="4000"/>
          </a:p>
        </p:txBody>
      </p:sp>
      <p:pic>
        <p:nvPicPr>
          <p:cNvPr id="2053" name="Picture 5" descr="arg-5-25-trans-y">
            <a:hlinkClick r:id="rId2" action="ppaction://hlinksldjump"/>
          </p:cNvPr>
          <p:cNvPicPr>
            <a:picLocks noChangeAspect="1" noChangeArrowheads="1" noCrop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68313" y="4508500"/>
            <a:ext cx="2133600" cy="1978025"/>
          </a:xfrm>
          <a:prstGeom prst="rect">
            <a:avLst/>
          </a:prstGeom>
          <a:noFill/>
        </p:spPr>
      </p:pic>
      <p:pic>
        <p:nvPicPr>
          <p:cNvPr id="2054" name="Picture 6" descr="arg-4-25-trans-y">
            <a:hlinkClick r:id="rId2" action="ppaction://hlinksldjump"/>
          </p:cNvPr>
          <p:cNvPicPr>
            <a:picLocks noChangeAspect="1" noChangeArrowheads="1" noCrop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219700" y="4508500"/>
            <a:ext cx="2286000" cy="1943100"/>
          </a:xfrm>
          <a:prstGeom prst="rect">
            <a:avLst/>
          </a:prstGeom>
          <a:noFill/>
        </p:spPr>
      </p:pic>
      <p:sp>
        <p:nvSpPr>
          <p:cNvPr id="2056" name="AutoShape 8"/>
          <p:cNvSpPr>
            <a:spLocks noChangeArrowheads="1"/>
          </p:cNvSpPr>
          <p:nvPr/>
        </p:nvSpPr>
        <p:spPr bwMode="auto">
          <a:xfrm>
            <a:off x="0" y="0"/>
            <a:ext cx="9144000" cy="6453188"/>
          </a:xfrm>
          <a:prstGeom prst="irregularSeal1">
            <a:avLst/>
          </a:prstGeom>
          <a:gradFill rotWithShape="1">
            <a:gsLst>
              <a:gs pos="0">
                <a:srgbClr val="000082"/>
              </a:gs>
              <a:gs pos="30000">
                <a:srgbClr val="66008F"/>
              </a:gs>
              <a:gs pos="64999">
                <a:srgbClr val="BA0066"/>
              </a:gs>
              <a:gs pos="89999">
                <a:srgbClr val="FF0000"/>
              </a:gs>
              <a:gs pos="100000">
                <a:srgbClr val="FF8200"/>
              </a:gs>
            </a:gsLst>
            <a:path path="rect">
              <a:fillToRect r="100000" b="10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800" b="1">
                <a:solidFill>
                  <a:schemeClr val="bg1"/>
                </a:solidFill>
                <a:latin typeface="Times New Roman" pitchFamily="18" charset="0"/>
              </a:rPr>
              <a:t>Собрались мы ни ради шутки,</a:t>
            </a:r>
          </a:p>
          <a:p>
            <a:pPr algn="ctr"/>
            <a:r>
              <a:rPr lang="ru-RU" sz="2800" b="1">
                <a:solidFill>
                  <a:schemeClr val="bg1"/>
                </a:solidFill>
                <a:latin typeface="Times New Roman" pitchFamily="18" charset="0"/>
              </a:rPr>
              <a:t> У нас нет свободной минутки.</a:t>
            </a:r>
          </a:p>
          <a:p>
            <a:pPr algn="ctr"/>
            <a:r>
              <a:rPr lang="ru-RU" sz="2800" b="1">
                <a:solidFill>
                  <a:schemeClr val="bg1"/>
                </a:solidFill>
                <a:latin typeface="Times New Roman" pitchFamily="18" charset="0"/>
              </a:rPr>
              <a:t>Тот, кто хочет многое на уроке узнать                    </a:t>
            </a:r>
          </a:p>
          <a:p>
            <a:pPr algn="ctr"/>
            <a:r>
              <a:rPr lang="ru-RU" sz="2800" b="1">
                <a:solidFill>
                  <a:schemeClr val="bg1"/>
                </a:solidFill>
                <a:latin typeface="Times New Roman" pitchFamily="18" charset="0"/>
              </a:rPr>
              <a:t> Должен внимательно слушать </a:t>
            </a:r>
          </a:p>
          <a:p>
            <a:pPr algn="ctr"/>
            <a:r>
              <a:rPr lang="ru-RU" sz="2800" b="1">
                <a:solidFill>
                  <a:schemeClr val="bg1"/>
                </a:solidFill>
                <a:latin typeface="Times New Roman" pitchFamily="18" charset="0"/>
              </a:rPr>
              <a:t>и запоминать.</a:t>
            </a:r>
          </a:p>
          <a:p>
            <a:pPr algn="ctr"/>
            <a:endParaRPr lang="ru-RU" sz="2800" b="1">
              <a:solidFill>
                <a:schemeClr val="bg1"/>
              </a:solidFill>
              <a:latin typeface="Times New Roman" pitchFamily="18" charset="0"/>
            </a:endParaRPr>
          </a:p>
        </p:txBody>
      </p:sp>
      <p:pic>
        <p:nvPicPr>
          <p:cNvPr id="2057" name="Picture 13" descr="091"/>
          <p:cNvPicPr>
            <a:picLocks noChangeAspect="1" noChangeArrowheads="1" noCrop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0" y="260350"/>
            <a:ext cx="1403350" cy="1403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8" name="Picture 13" descr="091"/>
          <p:cNvPicPr>
            <a:picLocks noChangeAspect="1" noChangeArrowheads="1" noCrop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7451725" y="188913"/>
            <a:ext cx="1403350" cy="1403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9" name="Picture 13" descr="091"/>
          <p:cNvPicPr>
            <a:picLocks noChangeAspect="1" noChangeArrowheads="1" noCrop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8027988" y="2924175"/>
            <a:ext cx="1403350" cy="1403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60" name="Picture 13" descr="091"/>
          <p:cNvPicPr>
            <a:picLocks noChangeAspect="1" noChangeArrowheads="1" noCrop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-252413" y="3068638"/>
            <a:ext cx="1403351" cy="1403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61" name="Picture 13" descr="091"/>
          <p:cNvPicPr>
            <a:picLocks noChangeAspect="1" noChangeArrowheads="1" noCrop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2916238" y="5454650"/>
            <a:ext cx="1403350" cy="1403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62" name="Рисунок 7" descr="BD05848_.WMF"/>
          <p:cNvPicPr>
            <a:picLocks noChangeAspect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0" y="0"/>
            <a:ext cx="4211638" cy="659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уп.jp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428596" y="642918"/>
            <a:ext cx="3643338" cy="204937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3" name="Рисунок 2" descr="автобус.jp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4500562" y="500042"/>
            <a:ext cx="4286250" cy="311467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5" name="Рисунок 4" descr="газ.jpg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1428728" y="3143248"/>
            <a:ext cx="3682574" cy="348617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email">
            <a:alphaModFix amt="72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Группа 13"/>
          <p:cNvGrpSpPr/>
          <p:nvPr/>
        </p:nvGrpSpPr>
        <p:grpSpPr>
          <a:xfrm>
            <a:off x="500035" y="857231"/>
            <a:ext cx="1989725" cy="4814226"/>
            <a:chOff x="500035" y="857231"/>
            <a:chExt cx="1989725" cy="4814226"/>
          </a:xfrm>
        </p:grpSpPr>
        <p:sp>
          <p:nvSpPr>
            <p:cNvPr id="14344" name="WordArt 8"/>
            <p:cNvSpPr>
              <a:spLocks noChangeArrowheads="1" noChangeShapeType="1" noTextEdit="1"/>
            </p:cNvSpPr>
            <p:nvPr/>
          </p:nvSpPr>
          <p:spPr bwMode="auto">
            <a:xfrm>
              <a:off x="500035" y="857231"/>
              <a:ext cx="947765" cy="4814226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b="1" kern="10" dirty="0">
                  <a:ln w="25400">
                    <a:solidFill>
                      <a:srgbClr val="008000"/>
                    </a:solidFill>
                    <a:round/>
                    <a:headEnd/>
                    <a:tailEnd/>
                  </a:ln>
                  <a:gradFill rotWithShape="1">
                    <a:gsLst>
                      <a:gs pos="0">
                        <a:srgbClr val="FF3300"/>
                      </a:gs>
                      <a:gs pos="50000">
                        <a:srgbClr val="FFFF00"/>
                      </a:gs>
                      <a:gs pos="100000">
                        <a:srgbClr val="FF3300"/>
                      </a:gs>
                    </a:gsLst>
                    <a:lin ang="5400000" scaled="1"/>
                  </a:gradFill>
                  <a:latin typeface="Impact"/>
                </a:rPr>
                <a:t>Н</a:t>
              </a:r>
            </a:p>
            <a:p>
              <a:pPr algn="ctr"/>
              <a:r>
                <a:rPr lang="ru-RU" sz="3600" b="1" kern="10" dirty="0">
                  <a:ln w="25400">
                    <a:solidFill>
                      <a:srgbClr val="008000"/>
                    </a:solidFill>
                    <a:round/>
                    <a:headEnd/>
                    <a:tailEnd/>
                  </a:ln>
                  <a:gradFill rotWithShape="1">
                    <a:gsLst>
                      <a:gs pos="0">
                        <a:srgbClr val="FF3300"/>
                      </a:gs>
                      <a:gs pos="50000">
                        <a:srgbClr val="FFFF00"/>
                      </a:gs>
                      <a:gs pos="100000">
                        <a:srgbClr val="FF3300"/>
                      </a:gs>
                    </a:gsLst>
                    <a:lin ang="5400000" scaled="1"/>
                  </a:gradFill>
                  <a:latin typeface="Impact"/>
                </a:rPr>
                <a:t>Е</a:t>
              </a:r>
            </a:p>
            <a:p>
              <a:pPr algn="ctr"/>
              <a:r>
                <a:rPr lang="ru-RU" sz="3600" b="1" kern="10" dirty="0">
                  <a:ln w="25400">
                    <a:solidFill>
                      <a:srgbClr val="008000"/>
                    </a:solidFill>
                    <a:round/>
                    <a:headEnd/>
                    <a:tailEnd/>
                  </a:ln>
                  <a:gradFill rotWithShape="1">
                    <a:gsLst>
                      <a:gs pos="0">
                        <a:srgbClr val="FF3300"/>
                      </a:gs>
                      <a:gs pos="50000">
                        <a:srgbClr val="FFFF00"/>
                      </a:gs>
                      <a:gs pos="100000">
                        <a:srgbClr val="FF3300"/>
                      </a:gs>
                    </a:gsLst>
                    <a:lin ang="5400000" scaled="1"/>
                  </a:gradFill>
                  <a:latin typeface="Impact"/>
                </a:rPr>
                <a:t>Л</a:t>
              </a:r>
            </a:p>
            <a:p>
              <a:pPr algn="ctr"/>
              <a:r>
                <a:rPr lang="ru-RU" sz="3600" b="1" kern="10" dirty="0">
                  <a:ln w="25400">
                    <a:solidFill>
                      <a:srgbClr val="008000"/>
                    </a:solidFill>
                    <a:round/>
                    <a:headEnd/>
                    <a:tailEnd/>
                  </a:ln>
                  <a:gradFill rotWithShape="1">
                    <a:gsLst>
                      <a:gs pos="0">
                        <a:srgbClr val="FF3300"/>
                      </a:gs>
                      <a:gs pos="50000">
                        <a:srgbClr val="FFFF00"/>
                      </a:gs>
                      <a:gs pos="100000">
                        <a:srgbClr val="FF3300"/>
                      </a:gs>
                    </a:gsLst>
                    <a:lin ang="5400000" scaled="1"/>
                  </a:gradFill>
                  <a:latin typeface="Impact"/>
                </a:rPr>
                <a:t>Ь</a:t>
              </a:r>
            </a:p>
            <a:p>
              <a:pPr algn="ctr"/>
              <a:r>
                <a:rPr lang="ru-RU" sz="3600" b="1" kern="10" dirty="0">
                  <a:ln w="25400">
                    <a:solidFill>
                      <a:srgbClr val="008000"/>
                    </a:solidFill>
                    <a:round/>
                    <a:headEnd/>
                    <a:tailEnd/>
                  </a:ln>
                  <a:gradFill rotWithShape="1">
                    <a:gsLst>
                      <a:gs pos="0">
                        <a:srgbClr val="FF3300"/>
                      </a:gs>
                      <a:gs pos="50000">
                        <a:srgbClr val="FFFF00"/>
                      </a:gs>
                      <a:gs pos="100000">
                        <a:srgbClr val="FF3300"/>
                      </a:gs>
                    </a:gsLst>
                    <a:lin ang="5400000" scaled="1"/>
                  </a:gradFill>
                  <a:latin typeface="Impact"/>
                </a:rPr>
                <a:t>З</a:t>
              </a:r>
            </a:p>
            <a:p>
              <a:pPr algn="ctr"/>
              <a:r>
                <a:rPr lang="ru-RU" sz="3600" b="1" kern="10" dirty="0">
                  <a:ln w="25400">
                    <a:solidFill>
                      <a:srgbClr val="008000"/>
                    </a:solidFill>
                    <a:round/>
                    <a:headEnd/>
                    <a:tailEnd/>
                  </a:ln>
                  <a:gradFill rotWithShape="1">
                    <a:gsLst>
                      <a:gs pos="0">
                        <a:srgbClr val="FF3300"/>
                      </a:gs>
                      <a:gs pos="50000">
                        <a:srgbClr val="FFFF00"/>
                      </a:gs>
                      <a:gs pos="100000">
                        <a:srgbClr val="FF3300"/>
                      </a:gs>
                    </a:gsLst>
                    <a:lin ang="5400000" scaled="1"/>
                  </a:gradFill>
                  <a:latin typeface="Impact"/>
                </a:rPr>
                <a:t>Я</a:t>
              </a:r>
            </a:p>
          </p:txBody>
        </p:sp>
        <p:sp>
          <p:nvSpPr>
            <p:cNvPr id="14345" name="AutoShape 9"/>
            <p:cNvSpPr>
              <a:spLocks noChangeArrowheads="1"/>
            </p:cNvSpPr>
            <p:nvPr/>
          </p:nvSpPr>
          <p:spPr bwMode="auto">
            <a:xfrm>
              <a:off x="1714480" y="928670"/>
              <a:ext cx="775280" cy="287962"/>
            </a:xfrm>
            <a:prstGeom prst="rightArrow">
              <a:avLst>
                <a:gd name="adj1" fmla="val 50000"/>
                <a:gd name="adj2" fmla="val 68923"/>
              </a:avLst>
            </a:prstGeom>
            <a:solidFill>
              <a:srgbClr val="FF0066"/>
            </a:solidFill>
            <a:ln w="25400">
              <a:solidFill>
                <a:srgbClr val="0000FF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4346" name="AutoShape 10"/>
            <p:cNvSpPr>
              <a:spLocks noChangeArrowheads="1"/>
            </p:cNvSpPr>
            <p:nvPr/>
          </p:nvSpPr>
          <p:spPr bwMode="auto">
            <a:xfrm>
              <a:off x="1714479" y="5357826"/>
              <a:ext cx="775279" cy="287961"/>
            </a:xfrm>
            <a:prstGeom prst="rightArrow">
              <a:avLst>
                <a:gd name="adj1" fmla="val 50000"/>
                <a:gd name="adj2" fmla="val 68923"/>
              </a:avLst>
            </a:prstGeom>
            <a:solidFill>
              <a:srgbClr val="FF0066"/>
            </a:solidFill>
            <a:ln w="25400">
              <a:solidFill>
                <a:srgbClr val="0000FF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4347" name="AutoShape 11"/>
            <p:cNvSpPr>
              <a:spLocks noChangeArrowheads="1"/>
            </p:cNvSpPr>
            <p:nvPr/>
          </p:nvSpPr>
          <p:spPr bwMode="auto">
            <a:xfrm>
              <a:off x="1643041" y="3143248"/>
              <a:ext cx="775279" cy="287961"/>
            </a:xfrm>
            <a:prstGeom prst="rightArrow">
              <a:avLst>
                <a:gd name="adj1" fmla="val 50000"/>
                <a:gd name="adj2" fmla="val 68923"/>
              </a:avLst>
            </a:prstGeom>
            <a:solidFill>
              <a:srgbClr val="FF0066"/>
            </a:solidFill>
            <a:ln w="25400">
              <a:solidFill>
                <a:srgbClr val="0000FF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16" name="Группа 15"/>
          <p:cNvGrpSpPr/>
          <p:nvPr/>
        </p:nvGrpSpPr>
        <p:grpSpPr>
          <a:xfrm>
            <a:off x="3276600" y="2492375"/>
            <a:ext cx="5661685" cy="1815882"/>
            <a:chOff x="3276600" y="2492375"/>
            <a:chExt cx="5661685" cy="1815882"/>
          </a:xfrm>
        </p:grpSpPr>
        <p:sp>
          <p:nvSpPr>
            <p:cNvPr id="14342" name="Text Box 6"/>
            <p:cNvSpPr txBox="1">
              <a:spLocks noChangeArrowheads="1"/>
            </p:cNvSpPr>
            <p:nvPr/>
          </p:nvSpPr>
          <p:spPr bwMode="auto">
            <a:xfrm>
              <a:off x="3276600" y="2492375"/>
              <a:ext cx="4081482" cy="18158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sz="2800" b="1" dirty="0">
                  <a:solidFill>
                    <a:schemeClr val="bg1"/>
                  </a:solidFill>
                  <a:latin typeface="Baskerville Old Face" pitchFamily="18" charset="0"/>
                </a:rPr>
                <a:t>Пользоваться  телефоном, т.к. для  взрыва  хватит  одной искры в телефоне.</a:t>
              </a:r>
            </a:p>
          </p:txBody>
        </p:sp>
        <p:pic>
          <p:nvPicPr>
            <p:cNvPr id="14349" name="Picture 13" descr="j0346421"/>
            <p:cNvPicPr>
              <a:picLocks noChangeAspect="1" noChangeArrowheads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>
              <a:off x="7308850" y="2492375"/>
              <a:ext cx="1629435" cy="18097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3085" name="Rectangle 15"/>
          <p:cNvSpPr>
            <a:spLocks noChangeArrowheads="1"/>
          </p:cNvSpPr>
          <p:nvPr/>
        </p:nvSpPr>
        <p:spPr bwMode="auto">
          <a:xfrm>
            <a:off x="0" y="20288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pSp>
        <p:nvGrpSpPr>
          <p:cNvPr id="17" name="Группа 16"/>
          <p:cNvGrpSpPr/>
          <p:nvPr/>
        </p:nvGrpSpPr>
        <p:grpSpPr>
          <a:xfrm>
            <a:off x="2857488" y="4500570"/>
            <a:ext cx="5615016" cy="2120900"/>
            <a:chOff x="2857488" y="4500570"/>
            <a:chExt cx="5615016" cy="2120900"/>
          </a:xfrm>
        </p:grpSpPr>
        <p:sp>
          <p:nvSpPr>
            <p:cNvPr id="14343" name="Text Box 7"/>
            <p:cNvSpPr txBox="1">
              <a:spLocks noChangeArrowheads="1"/>
            </p:cNvSpPr>
            <p:nvPr/>
          </p:nvSpPr>
          <p:spPr bwMode="auto">
            <a:xfrm>
              <a:off x="2857488" y="5072074"/>
              <a:ext cx="4071966" cy="10715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sz="3200" b="1" dirty="0">
                  <a:solidFill>
                    <a:schemeClr val="bg1"/>
                  </a:solidFill>
                  <a:latin typeface="Baskerville Old Face" pitchFamily="18" charset="0"/>
                </a:rPr>
                <a:t>Включать  электричество.</a:t>
              </a:r>
            </a:p>
          </p:txBody>
        </p:sp>
        <p:graphicFrame>
          <p:nvGraphicFramePr>
            <p:cNvPr id="14350" name="Object 14"/>
            <p:cNvGraphicFramePr>
              <a:graphicFrameLocks noChangeAspect="1"/>
            </p:cNvGraphicFramePr>
            <p:nvPr/>
          </p:nvGraphicFramePr>
          <p:xfrm>
            <a:off x="6929454" y="4500570"/>
            <a:ext cx="1543050" cy="2120900"/>
          </p:xfrm>
          <a:graphic>
            <a:graphicData uri="http://schemas.openxmlformats.org/presentationml/2006/ole">
              <p:oleObj spid="_x0000_s58370" r:id="rId5" imgW="2019600" imgH="2781720" progId="">
                <p:embed/>
              </p:oleObj>
            </a:graphicData>
          </a:graphic>
        </p:graphicFrame>
      </p:grpSp>
      <p:grpSp>
        <p:nvGrpSpPr>
          <p:cNvPr id="15" name="Группа 14"/>
          <p:cNvGrpSpPr/>
          <p:nvPr/>
        </p:nvGrpSpPr>
        <p:grpSpPr>
          <a:xfrm>
            <a:off x="2714613" y="260350"/>
            <a:ext cx="6156337" cy="1954204"/>
            <a:chOff x="2714613" y="260350"/>
            <a:chExt cx="6156337" cy="2089150"/>
          </a:xfrm>
        </p:grpSpPr>
        <p:sp>
          <p:nvSpPr>
            <p:cNvPr id="14340" name="Text Box 4"/>
            <p:cNvSpPr txBox="1">
              <a:spLocks noChangeArrowheads="1"/>
            </p:cNvSpPr>
            <p:nvPr/>
          </p:nvSpPr>
          <p:spPr bwMode="auto">
            <a:xfrm>
              <a:off x="2714613" y="285729"/>
              <a:ext cx="3656026" cy="9541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sz="2800" b="1" dirty="0">
                  <a:solidFill>
                    <a:schemeClr val="bg1"/>
                  </a:solidFill>
                  <a:latin typeface="Baskerville Old Face" pitchFamily="18" charset="0"/>
                </a:rPr>
                <a:t>При  запахе  газа  включать  свет.</a:t>
              </a:r>
            </a:p>
          </p:txBody>
        </p:sp>
        <p:sp>
          <p:nvSpPr>
            <p:cNvPr id="3077" name="Text Box 5"/>
            <p:cNvSpPr txBox="1">
              <a:spLocks noChangeArrowheads="1"/>
            </p:cNvSpPr>
            <p:nvPr/>
          </p:nvSpPr>
          <p:spPr bwMode="auto">
            <a:xfrm>
              <a:off x="3348038" y="1557338"/>
              <a:ext cx="2879725" cy="3667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endParaRPr lang="ru-RU"/>
            </a:p>
          </p:txBody>
        </p:sp>
        <p:pic>
          <p:nvPicPr>
            <p:cNvPr id="14352" name="Picture 16" descr="6"/>
            <p:cNvPicPr>
              <a:picLocks noChangeAspect="1" noChangeArrowheads="1"/>
            </p:cNvPicPr>
            <p:nvPr/>
          </p:nvPicPr>
          <p:blipFill>
            <a:blip r:embed="rId6" cstate="email"/>
            <a:srcRect/>
            <a:stretch>
              <a:fillRect/>
            </a:stretch>
          </p:blipFill>
          <p:spPr bwMode="auto">
            <a:xfrm>
              <a:off x="6084888" y="260350"/>
              <a:ext cx="2786062" cy="2089150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88900" cap="sq">
              <a:solidFill>
                <a:srgbClr val="FFFFFF"/>
              </a:solidFill>
              <a:miter lim="800000"/>
            </a:ln>
            <a:effectLst>
              <a:outerShdw blurRad="55000" dist="18000" dir="54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twoPt" dir="t">
                <a:rot lat="0" lon="0" rev="7200000"/>
              </a:lightRig>
            </a:scene3d>
            <a:sp3d>
              <a:bevelT w="25400" h="19050"/>
              <a:contourClr>
                <a:srgbClr val="FFFFFF"/>
              </a:contourClr>
            </a:sp3d>
          </p:spPr>
        </p:pic>
      </p:grpSp>
    </p:spTree>
  </p:cSld>
  <p:clrMapOvr>
    <a:masterClrMapping/>
  </p:clrMapOvr>
  <p:transition spd="slow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4" name="WordArt 4" descr="MOVIE002"/>
          <p:cNvSpPr>
            <a:spLocks noChangeArrowheads="1" noChangeShapeType="1" noTextEdit="1"/>
          </p:cNvSpPr>
          <p:nvPr/>
        </p:nvSpPr>
        <p:spPr bwMode="auto">
          <a:xfrm>
            <a:off x="827088" y="404813"/>
            <a:ext cx="7632700" cy="863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 smtClean="0">
                <a:ln w="28575">
                  <a:solidFill>
                    <a:schemeClr val="bg1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  <a:reflection blurRad="6350" stA="55000" endA="300" endPos="45500" dir="5400000" sy="-100000" algn="bl" rotWithShape="0"/>
                </a:effectLst>
                <a:latin typeface="Impact"/>
              </a:rPr>
              <a:t>Если чувствуешь запах </a:t>
            </a:r>
            <a:r>
              <a:rPr lang="ru-RU" sz="3600" b="1" kern="10" dirty="0">
                <a:ln w="28575">
                  <a:solidFill>
                    <a:schemeClr val="bg1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  <a:reflection blurRad="6350" stA="55000" endA="300" endPos="45500" dir="5400000" sy="-100000" algn="bl" rotWithShape="0"/>
                </a:effectLst>
                <a:latin typeface="Impact"/>
              </a:rPr>
              <a:t>газа.</a:t>
            </a:r>
          </a:p>
        </p:txBody>
      </p:sp>
      <p:sp>
        <p:nvSpPr>
          <p:cNvPr id="15365" name="WordArt 5"/>
          <p:cNvSpPr>
            <a:spLocks noChangeArrowheads="1" noChangeShapeType="1" noTextEdit="1"/>
          </p:cNvSpPr>
          <p:nvPr/>
        </p:nvSpPr>
        <p:spPr bwMode="auto">
          <a:xfrm>
            <a:off x="755650" y="1916113"/>
            <a:ext cx="4105275" cy="863600"/>
          </a:xfrm>
          <a:prstGeom prst="rect">
            <a:avLst/>
          </a:prstGeom>
          <a:extLst>
            <a:ext uri="{AF507438-7753-43E0-B8FC-AC1667EBCBE1}"/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>
              <a:defRPr/>
            </a:pPr>
            <a:r>
              <a:rPr lang="ru-RU" sz="3600" b="1" kern="10">
                <a:ln w="25400">
                  <a:solidFill>
                    <a:srgbClr val="80008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chemeClr val="accent2"/>
                    </a:gs>
                    <a:gs pos="50000">
                      <a:srgbClr val="FFFF00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latin typeface="Impact"/>
              </a:rPr>
              <a:t>              </a:t>
            </a:r>
          </a:p>
        </p:txBody>
      </p:sp>
      <p:pic>
        <p:nvPicPr>
          <p:cNvPr id="15367" name="Picture 7" descr="5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429124" y="4572008"/>
            <a:ext cx="1222375" cy="1930400"/>
          </a:xfrm>
          <a:prstGeom prst="rect">
            <a:avLst/>
          </a:prstGeom>
          <a:noFill/>
          <a:ln w="76200" cmpd="tri">
            <a:solidFill>
              <a:srgbClr val="FF99CC"/>
            </a:solidFill>
            <a:miter lim="800000"/>
            <a:headEnd/>
            <a:tailEnd/>
          </a:ln>
        </p:spPr>
      </p:pic>
      <p:pic>
        <p:nvPicPr>
          <p:cNvPr id="15368" name="Picture 8" descr="2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7704137" y="4122737"/>
            <a:ext cx="1439863" cy="2735263"/>
          </a:xfrm>
          <a:prstGeom prst="rect">
            <a:avLst/>
          </a:prstGeom>
          <a:noFill/>
          <a:ln w="76200" cmpd="tri">
            <a:solidFill>
              <a:srgbClr val="99CCFF"/>
            </a:solidFill>
            <a:miter lim="800000"/>
            <a:headEnd/>
            <a:tailEnd/>
          </a:ln>
        </p:spPr>
      </p:pic>
      <p:pic>
        <p:nvPicPr>
          <p:cNvPr id="15369" name="Picture 9" descr="j0280358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285720" y="4643446"/>
            <a:ext cx="1563687" cy="191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0417" name="Picture 1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500034" y="1857364"/>
            <a:ext cx="8348927" cy="2143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зрыв.jp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8436" name="Picture 4" descr="Картинка 128 из 11556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50825" y="512763"/>
            <a:ext cx="4465638" cy="2239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7" name="Picture 5" descr="Картинка 16 из 11556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50825" y="3068638"/>
            <a:ext cx="4464050" cy="3357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8" name="Picture 6" descr="Картинка 66 из 11556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932363" y="981075"/>
            <a:ext cx="3927475" cy="5237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84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84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alphaModFix amt="67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6" name="WordArt 4"/>
          <p:cNvSpPr>
            <a:spLocks noChangeArrowheads="1" noChangeShapeType="1" noTextEdit="1"/>
          </p:cNvSpPr>
          <p:nvPr/>
        </p:nvSpPr>
        <p:spPr bwMode="auto">
          <a:xfrm>
            <a:off x="539750" y="692150"/>
            <a:ext cx="8001000" cy="7207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25400">
                  <a:solidFill>
                    <a:srgbClr val="00008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9900FF"/>
                    </a:gs>
                    <a:gs pos="100000">
                      <a:srgbClr val="FF0066"/>
                    </a:gs>
                  </a:gsLst>
                  <a:path path="rect">
                    <a:fillToRect t="100000" r="100000"/>
                  </a:path>
                </a:gradFill>
                <a:effectLst>
                  <a:outerShdw sy="50000" kx="-2453608" rotWithShape="0">
                    <a:srgbClr val="868686">
                      <a:alpha val="50000"/>
                    </a:srgbClr>
                  </a:outerShdw>
                </a:effectLst>
                <a:latin typeface="Bookman Old Style"/>
              </a:rPr>
              <a:t>Если  чувствуешь  запах  газа...</a:t>
            </a:r>
          </a:p>
        </p:txBody>
      </p:sp>
      <p:sp>
        <p:nvSpPr>
          <p:cNvPr id="13317" name="Text Box 5"/>
          <p:cNvSpPr txBox="1">
            <a:spLocks noChangeArrowheads="1"/>
          </p:cNvSpPr>
          <p:nvPr/>
        </p:nvSpPr>
        <p:spPr bwMode="auto">
          <a:xfrm>
            <a:off x="1258888" y="2060575"/>
            <a:ext cx="3024187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askerville Old Face" pitchFamily="18" charset="0"/>
              </a:rPr>
              <a:t>Открой  окно.</a:t>
            </a:r>
          </a:p>
        </p:txBody>
      </p:sp>
      <p:sp>
        <p:nvSpPr>
          <p:cNvPr id="13318" name="Text Box 6"/>
          <p:cNvSpPr txBox="1">
            <a:spLocks noChangeArrowheads="1"/>
          </p:cNvSpPr>
          <p:nvPr/>
        </p:nvSpPr>
        <p:spPr bwMode="auto">
          <a:xfrm>
            <a:off x="2285984" y="3857628"/>
            <a:ext cx="4373579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askerville Old Face" pitchFamily="18" charset="0"/>
              </a:rPr>
              <a:t>Закрой  кран  газа.</a:t>
            </a:r>
          </a:p>
        </p:txBody>
      </p:sp>
      <p:sp>
        <p:nvSpPr>
          <p:cNvPr id="13319" name="Text Box 7"/>
          <p:cNvSpPr txBox="1">
            <a:spLocks noChangeArrowheads="1"/>
          </p:cNvSpPr>
          <p:nvPr/>
        </p:nvSpPr>
        <p:spPr bwMode="auto">
          <a:xfrm>
            <a:off x="2500299" y="5084763"/>
            <a:ext cx="5959490" cy="9233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askerville Old Face" pitchFamily="18" charset="0"/>
              </a:rPr>
              <a:t>Звони  в  газовую  службу  </a:t>
            </a:r>
            <a:r>
              <a:rPr lang="ru-RU" sz="5400" b="1" dirty="0">
                <a:solidFill>
                  <a:srgbClr val="FF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askerville Old Face" pitchFamily="18" charset="0"/>
              </a:rPr>
              <a:t>-  04.</a:t>
            </a:r>
          </a:p>
        </p:txBody>
      </p:sp>
      <p:pic>
        <p:nvPicPr>
          <p:cNvPr id="13320" name="Picture 8" descr="j0250185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857884" y="1500174"/>
            <a:ext cx="2994051" cy="2342121"/>
          </a:xfrm>
          <a:prstGeom prst="rect">
            <a:avLst/>
          </a:prstGeom>
          <a:noFill/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3321" name="Picture 9" descr="j0290385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39750" y="2852738"/>
            <a:ext cx="1619250" cy="1390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22" name="Picture 10" descr="j0232650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1071538" y="4643446"/>
            <a:ext cx="990600" cy="185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comb dir="vert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DDEBCF"/>
            </a:gs>
            <a:gs pos="50000">
              <a:srgbClr val="9CB86E"/>
            </a:gs>
            <a:gs pos="100000">
              <a:srgbClr val="156B13"/>
            </a:gs>
          </a:gsLst>
          <a:lin ang="5400000" scaled="0"/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Укажи стрелкой правильное действие для каждого случая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В доме возник пожар</a:t>
            </a:r>
          </a:p>
          <a:p>
            <a:pPr>
              <a:buNone/>
            </a:pPr>
            <a:endParaRPr lang="ru-RU" dirty="0" smtClean="0"/>
          </a:p>
          <a:p>
            <a:r>
              <a:rPr lang="ru-RU" dirty="0" smtClean="0"/>
              <a:t>В квартире произошла авария водопровода</a:t>
            </a:r>
          </a:p>
          <a:p>
            <a:pPr>
              <a:buNone/>
            </a:pPr>
            <a:endParaRPr lang="ru-RU" dirty="0" smtClean="0"/>
          </a:p>
          <a:p>
            <a:r>
              <a:rPr lang="ru-RU" dirty="0" smtClean="0"/>
              <a:t>В комнате ощущается запах газа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857752" y="1643050"/>
            <a:ext cx="4143404" cy="4525963"/>
          </a:xfrm>
        </p:spPr>
        <p:txBody>
          <a:bodyPr/>
          <a:lstStyle/>
          <a:p>
            <a:r>
              <a:rPr lang="ru-RU" dirty="0" smtClean="0"/>
              <a:t>Немедленно проветрить помещение</a:t>
            </a:r>
          </a:p>
          <a:p>
            <a:pPr>
              <a:buNone/>
            </a:pPr>
            <a:endParaRPr lang="ru-RU" dirty="0" smtClean="0"/>
          </a:p>
          <a:p>
            <a:r>
              <a:rPr lang="ru-RU" dirty="0" smtClean="0"/>
              <a:t>Спускаться по лестнице не пользуясь лифтом</a:t>
            </a:r>
          </a:p>
          <a:p>
            <a:endParaRPr lang="ru-RU" dirty="0" smtClean="0"/>
          </a:p>
          <a:p>
            <a:r>
              <a:rPr lang="ru-RU" dirty="0" smtClean="0"/>
              <a:t>Завернуть вентиль, перекрывающий воду</a:t>
            </a:r>
            <a:endParaRPr lang="ru-RU" dirty="0"/>
          </a:p>
        </p:txBody>
      </p:sp>
      <p:cxnSp>
        <p:nvCxnSpPr>
          <p:cNvPr id="6" name="Прямая со стрелкой 5"/>
          <p:cNvCxnSpPr/>
          <p:nvPr/>
        </p:nvCxnSpPr>
        <p:spPr>
          <a:xfrm rot="16200000" flipH="1">
            <a:off x="3821901" y="2178835"/>
            <a:ext cx="1571636" cy="78581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 стрелкой 7"/>
          <p:cNvCxnSpPr/>
          <p:nvPr/>
        </p:nvCxnSpPr>
        <p:spPr>
          <a:xfrm rot="16200000" flipH="1">
            <a:off x="3821901" y="3607595"/>
            <a:ext cx="1643074" cy="71438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 rot="5400000" flipH="1" flipV="1">
            <a:off x="3286116" y="2928934"/>
            <a:ext cx="2714644" cy="71438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 t="-30000" b="-3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п.gif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3571868" y="428604"/>
            <a:ext cx="2389619" cy="1933585"/>
          </a:xfrm>
          <a:prstGeom prst="rect">
            <a:avLst/>
          </a:prstGeom>
        </p:spPr>
      </p:pic>
      <p:pic>
        <p:nvPicPr>
          <p:cNvPr id="3" name="Рисунок 2" descr="cспр.gif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6357950" y="1928802"/>
            <a:ext cx="2652674" cy="1643074"/>
          </a:xfrm>
          <a:prstGeom prst="rect">
            <a:avLst/>
          </a:prstGeom>
        </p:spPr>
      </p:pic>
      <p:pic>
        <p:nvPicPr>
          <p:cNvPr id="6" name="Рисунок 5" descr="спт.gif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428596" y="1000108"/>
            <a:ext cx="2143140" cy="3243672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258234" y="3286124"/>
            <a:ext cx="8885766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ИГРА </a:t>
            </a:r>
          </a:p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«Запрещается-разрешается»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 l="-15000" r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0"/>
          <p:cNvGrpSpPr/>
          <p:nvPr/>
        </p:nvGrpSpPr>
        <p:grpSpPr>
          <a:xfrm>
            <a:off x="611188" y="333375"/>
            <a:ext cx="7367587" cy="1095361"/>
            <a:chOff x="611188" y="333375"/>
            <a:chExt cx="7367587" cy="2116138"/>
          </a:xfrm>
        </p:grpSpPr>
        <p:sp>
          <p:nvSpPr>
            <p:cNvPr id="16388" name="WordArt 4"/>
            <p:cNvSpPr>
              <a:spLocks noChangeArrowheads="1" noChangeShapeType="1" noTextEdit="1"/>
            </p:cNvSpPr>
            <p:nvPr/>
          </p:nvSpPr>
          <p:spPr bwMode="auto">
            <a:xfrm>
              <a:off x="2627313" y="333375"/>
              <a:ext cx="4249737" cy="863600"/>
            </a:xfrm>
            <a:prstGeom prst="rect">
              <a:avLst/>
            </a:prstGeom>
          </p:spPr>
          <p:txBody>
            <a:bodyPr wrap="none" fromWordArt="1">
              <a:prstTxWarp prst="textSlantUp">
                <a:avLst>
                  <a:gd name="adj" fmla="val 14444"/>
                </a:avLst>
              </a:prstTxWarp>
            </a:bodyPr>
            <a:lstStyle/>
            <a:p>
              <a:pPr algn="ctr"/>
              <a:r>
                <a:rPr lang="ru-RU" sz="3600" kern="10" dirty="0" smtClean="0">
                  <a:ln w="9525">
                    <a:solidFill>
                      <a:srgbClr val="CC99FF"/>
                    </a:solidFill>
                    <a:round/>
                    <a:headEnd/>
                    <a:tailEnd/>
                  </a:ln>
                  <a:gradFill rotWithShape="1">
                    <a:gsLst>
                      <a:gs pos="0">
                        <a:srgbClr val="6600CC"/>
                      </a:gs>
                      <a:gs pos="100000">
                        <a:srgbClr val="CC00CC"/>
                      </a:gs>
                    </a:gsLst>
                    <a:lin ang="5400000" scaled="1"/>
                  </a:gradFill>
                  <a:effectLst>
                    <a:outerShdw dist="53882" dir="2700000" algn="ctr" rotWithShape="0">
                      <a:srgbClr val="9999FF">
                        <a:alpha val="79999"/>
                      </a:srgbClr>
                    </a:outerShdw>
                  </a:effectLst>
                  <a:latin typeface="Impact"/>
                </a:rPr>
                <a:t>Домашнее задание</a:t>
              </a:r>
              <a:endParaRPr lang="ru-RU" sz="3600" kern="10" dirty="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Impact"/>
              </a:endParaRPr>
            </a:p>
          </p:txBody>
        </p:sp>
        <p:sp>
          <p:nvSpPr>
            <p:cNvPr id="16389" name="WordArt 5"/>
            <p:cNvSpPr>
              <a:spLocks noChangeArrowheads="1" noChangeShapeType="1" noTextEdit="1"/>
            </p:cNvSpPr>
            <p:nvPr/>
          </p:nvSpPr>
          <p:spPr bwMode="auto">
            <a:xfrm>
              <a:off x="611188" y="1700213"/>
              <a:ext cx="1133475" cy="57150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kern="10" dirty="0">
                  <a:ln w="22225">
                    <a:solidFill>
                      <a:srgbClr val="0000FF"/>
                    </a:solidFill>
                    <a:round/>
                    <a:headEnd/>
                    <a:tailEnd/>
                  </a:ln>
                  <a:gradFill rotWithShape="1">
                    <a:gsLst>
                      <a:gs pos="0">
                        <a:srgbClr val="FFFF00"/>
                      </a:gs>
                      <a:gs pos="100000">
                        <a:srgbClr val="FF9933"/>
                      </a:gs>
                    </a:gsLst>
                    <a:path path="rect">
                      <a:fillToRect l="50000" t="50000" r="50000" b="50000"/>
                    </a:path>
                  </a:gradFill>
                  <a:effectLst>
                    <a:outerShdw dist="35921" dir="2700000" algn="ctr" rotWithShape="0">
                      <a:srgbClr val="C0C0C0">
                        <a:alpha val="79999"/>
                      </a:srgbClr>
                    </a:outerShdw>
                  </a:effectLst>
                  <a:latin typeface="Impact"/>
                </a:rPr>
                <a:t>Огонь</a:t>
              </a:r>
            </a:p>
          </p:txBody>
        </p:sp>
        <p:sp>
          <p:nvSpPr>
            <p:cNvPr id="16390" name="WordArt 6"/>
            <p:cNvSpPr>
              <a:spLocks noChangeArrowheads="1" noChangeShapeType="1" noTextEdit="1"/>
            </p:cNvSpPr>
            <p:nvPr/>
          </p:nvSpPr>
          <p:spPr bwMode="auto">
            <a:xfrm>
              <a:off x="3708400" y="1628775"/>
              <a:ext cx="1152525" cy="53340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b="1" kern="10" dirty="0">
                  <a:ln w="15875">
                    <a:solidFill>
                      <a:srgbClr val="3333CC"/>
                    </a:solidFill>
                    <a:round/>
                    <a:headEnd/>
                    <a:tailEnd/>
                  </a:ln>
                  <a:solidFill>
                    <a:srgbClr val="0000FF">
                      <a:alpha val="50195"/>
                    </a:srgbClr>
                  </a:solidFill>
                  <a:effectLst>
                    <a:outerShdw dist="45791" dir="2021404" algn="ctr" rotWithShape="0">
                      <a:srgbClr val="9999FF"/>
                    </a:outerShdw>
                  </a:effectLst>
                  <a:latin typeface="Arial"/>
                  <a:cs typeface="Arial"/>
                </a:rPr>
                <a:t>Вода</a:t>
              </a:r>
            </a:p>
          </p:txBody>
        </p:sp>
        <p:sp>
          <p:nvSpPr>
            <p:cNvPr id="16392" name="WordArt 8"/>
            <p:cNvSpPr>
              <a:spLocks noChangeArrowheads="1" noChangeShapeType="1" noTextEdit="1"/>
            </p:cNvSpPr>
            <p:nvPr/>
          </p:nvSpPr>
          <p:spPr bwMode="auto">
            <a:xfrm>
              <a:off x="7235825" y="1916113"/>
              <a:ext cx="742950" cy="53340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b="1" kern="10">
                  <a:ln w="22225">
                    <a:solidFill>
                      <a:srgbClr val="FF6600"/>
                    </a:solidFill>
                    <a:round/>
                    <a:headEnd/>
                    <a:tailEnd/>
                  </a:ln>
                  <a:solidFill>
                    <a:srgbClr val="800080"/>
                  </a:solidFill>
                  <a:effectLst>
                    <a:outerShdw dist="35921" dir="2700000" algn="ctr" rotWithShape="0">
                      <a:srgbClr val="808080">
                        <a:alpha val="79999"/>
                      </a:srgbClr>
                    </a:outerShdw>
                  </a:effectLst>
                  <a:latin typeface="Arial"/>
                  <a:cs typeface="Arial"/>
                </a:rPr>
                <a:t>Газ</a:t>
              </a:r>
            </a:p>
          </p:txBody>
        </p:sp>
      </p:grpSp>
      <p:sp>
        <p:nvSpPr>
          <p:cNvPr id="12" name="Прямоугольник 11"/>
          <p:cNvSpPr/>
          <p:nvPr/>
        </p:nvSpPr>
        <p:spPr>
          <a:xfrm>
            <a:off x="285720" y="1643051"/>
            <a:ext cx="8572560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Учебник С. 4-7 прочитать и ответить на вопросы</a:t>
            </a:r>
          </a:p>
          <a:p>
            <a:pPr algn="ctr"/>
            <a:r>
              <a:rPr 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Тетрадь С. </a:t>
            </a:r>
            <a:r>
              <a:rPr 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5 №</a:t>
            </a:r>
            <a:r>
              <a:rPr 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6</a:t>
            </a:r>
            <a:endParaRPr lang="ru-RU" sz="24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r>
              <a:rPr lang="ru-RU" sz="2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Творческое задание: Нарисовать рисунок на тему: </a:t>
            </a:r>
          </a:p>
          <a:p>
            <a:pPr algn="ctr"/>
            <a:r>
              <a:rPr lang="ru-RU" sz="2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«Огонь - друг, огонь-враг</a:t>
            </a:r>
            <a:r>
              <a:rPr lang="ru-RU" sz="2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»</a:t>
            </a:r>
          </a:p>
          <a:p>
            <a:pPr algn="ctr"/>
            <a:r>
              <a:rPr 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«Вода-друг,  Вода- враг»</a:t>
            </a:r>
          </a:p>
          <a:p>
            <a:pPr algn="ctr"/>
            <a:r>
              <a:rPr lang="ru-RU" sz="2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«Газ- друг, </a:t>
            </a:r>
            <a:r>
              <a:rPr lang="ru-RU" sz="2400" b="1" cap="none" spc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газ –враг»</a:t>
            </a:r>
            <a:endParaRPr lang="ru-RU" sz="2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 t="-31000" b="-3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428597" y="928670"/>
            <a:ext cx="8286808" cy="3214710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w="139700" h="139700" prst="divot"/>
          </a:sp3d>
        </p:spPr>
        <p:txBody>
          <a:bodyPr wrap="square" lIns="91440" tIns="45720" rIns="91440" bIns="45720">
            <a:prstTxWarp prst="textDeflateTop">
              <a:avLst/>
            </a:prstTxWarp>
            <a:spAutoFit/>
          </a:bodyPr>
          <a:lstStyle/>
          <a:p>
            <a:pPr algn="ctr"/>
            <a:r>
              <a:rPr lang="ru-RU" sz="6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50800" dist="38100" dir="13500000" algn="br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Спасибо!</a:t>
            </a:r>
          </a:p>
          <a:p>
            <a:pPr algn="ctr"/>
            <a:r>
              <a:rPr lang="ru-RU" sz="6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50800" dist="38100" dir="13500000" algn="br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Берегите себя!</a:t>
            </a:r>
            <a:endParaRPr lang="ru-RU" sz="6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1380" name="Рисунок 7" descr="BD05848_.WMF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4211638" cy="659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Group 5"/>
          <p:cNvGrpSpPr>
            <a:grpSpLocks/>
          </p:cNvGrpSpPr>
          <p:nvPr/>
        </p:nvGrpSpPr>
        <p:grpSpPr bwMode="auto">
          <a:xfrm>
            <a:off x="428596" y="0"/>
            <a:ext cx="7704137" cy="6308725"/>
            <a:chOff x="1008" y="336"/>
            <a:chExt cx="3720" cy="3600"/>
          </a:xfrm>
        </p:grpSpPr>
        <p:grpSp>
          <p:nvGrpSpPr>
            <p:cNvPr id="3" name="Group 6"/>
            <p:cNvGrpSpPr>
              <a:grpSpLocks/>
            </p:cNvGrpSpPr>
            <p:nvPr/>
          </p:nvGrpSpPr>
          <p:grpSpPr bwMode="auto">
            <a:xfrm>
              <a:off x="1056" y="457"/>
              <a:ext cx="3609" cy="3396"/>
              <a:chOff x="1056" y="457"/>
              <a:chExt cx="3609" cy="3396"/>
            </a:xfrm>
          </p:grpSpPr>
          <p:sp>
            <p:nvSpPr>
              <p:cNvPr id="101383" name="Freeform 7"/>
              <p:cNvSpPr>
                <a:spLocks/>
              </p:cNvSpPr>
              <p:nvPr/>
            </p:nvSpPr>
            <p:spPr bwMode="auto">
              <a:xfrm>
                <a:off x="1056" y="457"/>
                <a:ext cx="3609" cy="3396"/>
              </a:xfrm>
              <a:custGeom>
                <a:avLst/>
                <a:gdLst/>
                <a:ahLst/>
                <a:cxnLst>
                  <a:cxn ang="0">
                    <a:pos x="53" y="1748"/>
                  </a:cxn>
                  <a:cxn ang="0">
                    <a:pos x="192" y="983"/>
                  </a:cxn>
                  <a:cxn ang="0">
                    <a:pos x="262" y="884"/>
                  </a:cxn>
                  <a:cxn ang="0">
                    <a:pos x="331" y="725"/>
                  </a:cxn>
                  <a:cxn ang="0">
                    <a:pos x="589" y="477"/>
                  </a:cxn>
                  <a:cxn ang="0">
                    <a:pos x="768" y="347"/>
                  </a:cxn>
                  <a:cxn ang="0">
                    <a:pos x="868" y="288"/>
                  </a:cxn>
                  <a:cxn ang="0">
                    <a:pos x="1036" y="179"/>
                  </a:cxn>
                  <a:cxn ang="0">
                    <a:pos x="1235" y="109"/>
                  </a:cxn>
                  <a:cxn ang="0">
                    <a:pos x="1751" y="0"/>
                  </a:cxn>
                  <a:cxn ang="0">
                    <a:pos x="2417" y="79"/>
                  </a:cxn>
                  <a:cxn ang="0">
                    <a:pos x="2874" y="357"/>
                  </a:cxn>
                  <a:cxn ang="0">
                    <a:pos x="2983" y="407"/>
                  </a:cxn>
                  <a:cxn ang="0">
                    <a:pos x="3142" y="576"/>
                  </a:cxn>
                  <a:cxn ang="0">
                    <a:pos x="3261" y="705"/>
                  </a:cxn>
                  <a:cxn ang="0">
                    <a:pos x="3460" y="1023"/>
                  </a:cxn>
                  <a:cxn ang="0">
                    <a:pos x="3539" y="1142"/>
                  </a:cxn>
                  <a:cxn ang="0">
                    <a:pos x="3609" y="1648"/>
                  </a:cxn>
                  <a:cxn ang="0">
                    <a:pos x="3519" y="2125"/>
                  </a:cxn>
                  <a:cxn ang="0">
                    <a:pos x="3370" y="2502"/>
                  </a:cxn>
                  <a:cxn ang="0">
                    <a:pos x="3281" y="2651"/>
                  </a:cxn>
                  <a:cxn ang="0">
                    <a:pos x="3082" y="2830"/>
                  </a:cxn>
                  <a:cxn ang="0">
                    <a:pos x="2993" y="2939"/>
                  </a:cxn>
                  <a:cxn ang="0">
                    <a:pos x="2774" y="3108"/>
                  </a:cxn>
                  <a:cxn ang="0">
                    <a:pos x="2625" y="3208"/>
                  </a:cxn>
                  <a:cxn ang="0">
                    <a:pos x="2049" y="3376"/>
                  </a:cxn>
                  <a:cxn ang="0">
                    <a:pos x="1513" y="3386"/>
                  </a:cxn>
                  <a:cxn ang="0">
                    <a:pos x="1205" y="3327"/>
                  </a:cxn>
                  <a:cxn ang="0">
                    <a:pos x="937" y="3158"/>
                  </a:cxn>
                  <a:cxn ang="0">
                    <a:pos x="689" y="2969"/>
                  </a:cxn>
                  <a:cxn ang="0">
                    <a:pos x="560" y="2810"/>
                  </a:cxn>
                  <a:cxn ang="0">
                    <a:pos x="431" y="2701"/>
                  </a:cxn>
                  <a:cxn ang="0">
                    <a:pos x="262" y="2512"/>
                  </a:cxn>
                  <a:cxn ang="0">
                    <a:pos x="93" y="2165"/>
                  </a:cxn>
                  <a:cxn ang="0">
                    <a:pos x="33" y="2006"/>
                  </a:cxn>
                </a:cxnLst>
                <a:rect l="0" t="0" r="r" b="b"/>
                <a:pathLst>
                  <a:path w="3609" h="3396">
                    <a:moveTo>
                      <a:pt x="33" y="2006"/>
                    </a:moveTo>
                    <a:cubicBezTo>
                      <a:pt x="45" y="1897"/>
                      <a:pt x="49" y="1879"/>
                      <a:pt x="53" y="1748"/>
                    </a:cubicBezTo>
                    <a:cubicBezTo>
                      <a:pt x="60" y="1532"/>
                      <a:pt x="0" y="1309"/>
                      <a:pt x="133" y="1132"/>
                    </a:cubicBezTo>
                    <a:cubicBezTo>
                      <a:pt x="143" y="1093"/>
                      <a:pt x="171" y="1017"/>
                      <a:pt x="192" y="983"/>
                    </a:cubicBezTo>
                    <a:cubicBezTo>
                      <a:pt x="201" y="969"/>
                      <a:pt x="212" y="957"/>
                      <a:pt x="222" y="943"/>
                    </a:cubicBezTo>
                    <a:cubicBezTo>
                      <a:pt x="236" y="924"/>
                      <a:pt x="262" y="884"/>
                      <a:pt x="262" y="884"/>
                    </a:cubicBezTo>
                    <a:cubicBezTo>
                      <a:pt x="278" y="821"/>
                      <a:pt x="265" y="856"/>
                      <a:pt x="311" y="784"/>
                    </a:cubicBezTo>
                    <a:cubicBezTo>
                      <a:pt x="322" y="767"/>
                      <a:pt x="320" y="743"/>
                      <a:pt x="331" y="725"/>
                    </a:cubicBezTo>
                    <a:cubicBezTo>
                      <a:pt x="352" y="691"/>
                      <a:pt x="399" y="649"/>
                      <a:pt x="431" y="625"/>
                    </a:cubicBezTo>
                    <a:cubicBezTo>
                      <a:pt x="460" y="536"/>
                      <a:pt x="499" y="505"/>
                      <a:pt x="589" y="477"/>
                    </a:cubicBezTo>
                    <a:cubicBezTo>
                      <a:pt x="618" y="439"/>
                      <a:pt x="664" y="387"/>
                      <a:pt x="709" y="367"/>
                    </a:cubicBezTo>
                    <a:cubicBezTo>
                      <a:pt x="728" y="358"/>
                      <a:pt x="748" y="354"/>
                      <a:pt x="768" y="347"/>
                    </a:cubicBezTo>
                    <a:cubicBezTo>
                      <a:pt x="778" y="344"/>
                      <a:pt x="798" y="337"/>
                      <a:pt x="798" y="337"/>
                    </a:cubicBezTo>
                    <a:cubicBezTo>
                      <a:pt x="821" y="321"/>
                      <a:pt x="856" y="314"/>
                      <a:pt x="868" y="288"/>
                    </a:cubicBezTo>
                    <a:cubicBezTo>
                      <a:pt x="872" y="280"/>
                      <a:pt x="895" y="225"/>
                      <a:pt x="907" y="218"/>
                    </a:cubicBezTo>
                    <a:cubicBezTo>
                      <a:pt x="943" y="196"/>
                      <a:pt x="997" y="194"/>
                      <a:pt x="1036" y="179"/>
                    </a:cubicBezTo>
                    <a:cubicBezTo>
                      <a:pt x="1149" y="136"/>
                      <a:pt x="1027" y="185"/>
                      <a:pt x="1126" y="129"/>
                    </a:cubicBezTo>
                    <a:cubicBezTo>
                      <a:pt x="1152" y="114"/>
                      <a:pt x="1220" y="111"/>
                      <a:pt x="1235" y="109"/>
                    </a:cubicBezTo>
                    <a:cubicBezTo>
                      <a:pt x="1295" y="79"/>
                      <a:pt x="1334" y="77"/>
                      <a:pt x="1404" y="69"/>
                    </a:cubicBezTo>
                    <a:cubicBezTo>
                      <a:pt x="1518" y="32"/>
                      <a:pt x="1635" y="30"/>
                      <a:pt x="1751" y="0"/>
                    </a:cubicBezTo>
                    <a:cubicBezTo>
                      <a:pt x="1877" y="3"/>
                      <a:pt x="2003" y="4"/>
                      <a:pt x="2129" y="10"/>
                    </a:cubicBezTo>
                    <a:cubicBezTo>
                      <a:pt x="2223" y="14"/>
                      <a:pt x="2323" y="63"/>
                      <a:pt x="2417" y="79"/>
                    </a:cubicBezTo>
                    <a:cubicBezTo>
                      <a:pt x="2509" y="148"/>
                      <a:pt x="2644" y="161"/>
                      <a:pt x="2754" y="189"/>
                    </a:cubicBezTo>
                    <a:cubicBezTo>
                      <a:pt x="2825" y="311"/>
                      <a:pt x="2762" y="211"/>
                      <a:pt x="2874" y="357"/>
                    </a:cubicBezTo>
                    <a:cubicBezTo>
                      <a:pt x="2881" y="366"/>
                      <a:pt x="2882" y="382"/>
                      <a:pt x="2893" y="387"/>
                    </a:cubicBezTo>
                    <a:cubicBezTo>
                      <a:pt x="2921" y="400"/>
                      <a:pt x="2953" y="400"/>
                      <a:pt x="2983" y="407"/>
                    </a:cubicBezTo>
                    <a:cubicBezTo>
                      <a:pt x="3039" y="449"/>
                      <a:pt x="3070" y="463"/>
                      <a:pt x="3122" y="496"/>
                    </a:cubicBezTo>
                    <a:cubicBezTo>
                      <a:pt x="3129" y="523"/>
                      <a:pt x="3126" y="554"/>
                      <a:pt x="3142" y="576"/>
                    </a:cubicBezTo>
                    <a:cubicBezTo>
                      <a:pt x="3161" y="603"/>
                      <a:pt x="3199" y="611"/>
                      <a:pt x="3221" y="635"/>
                    </a:cubicBezTo>
                    <a:cubicBezTo>
                      <a:pt x="3239" y="655"/>
                      <a:pt x="3244" y="684"/>
                      <a:pt x="3261" y="705"/>
                    </a:cubicBezTo>
                    <a:cubicBezTo>
                      <a:pt x="3284" y="734"/>
                      <a:pt x="3319" y="753"/>
                      <a:pt x="3340" y="784"/>
                    </a:cubicBezTo>
                    <a:cubicBezTo>
                      <a:pt x="3379" y="839"/>
                      <a:pt x="3405" y="979"/>
                      <a:pt x="3460" y="1023"/>
                    </a:cubicBezTo>
                    <a:cubicBezTo>
                      <a:pt x="3481" y="1039"/>
                      <a:pt x="3506" y="1049"/>
                      <a:pt x="3529" y="1062"/>
                    </a:cubicBezTo>
                    <a:cubicBezTo>
                      <a:pt x="3532" y="1089"/>
                      <a:pt x="3533" y="1116"/>
                      <a:pt x="3539" y="1142"/>
                    </a:cubicBezTo>
                    <a:cubicBezTo>
                      <a:pt x="3546" y="1172"/>
                      <a:pt x="3569" y="1231"/>
                      <a:pt x="3569" y="1231"/>
                    </a:cubicBezTo>
                    <a:cubicBezTo>
                      <a:pt x="3576" y="1371"/>
                      <a:pt x="3586" y="1510"/>
                      <a:pt x="3609" y="1648"/>
                    </a:cubicBezTo>
                    <a:cubicBezTo>
                      <a:pt x="3606" y="1734"/>
                      <a:pt x="3607" y="1821"/>
                      <a:pt x="3599" y="1907"/>
                    </a:cubicBezTo>
                    <a:cubicBezTo>
                      <a:pt x="3593" y="1974"/>
                      <a:pt x="3541" y="2065"/>
                      <a:pt x="3519" y="2125"/>
                    </a:cubicBezTo>
                    <a:cubicBezTo>
                      <a:pt x="3479" y="2234"/>
                      <a:pt x="3437" y="2338"/>
                      <a:pt x="3390" y="2443"/>
                    </a:cubicBezTo>
                    <a:cubicBezTo>
                      <a:pt x="3381" y="2462"/>
                      <a:pt x="3377" y="2482"/>
                      <a:pt x="3370" y="2502"/>
                    </a:cubicBezTo>
                    <a:cubicBezTo>
                      <a:pt x="3358" y="2536"/>
                      <a:pt x="3313" y="2589"/>
                      <a:pt x="3291" y="2622"/>
                    </a:cubicBezTo>
                    <a:cubicBezTo>
                      <a:pt x="3285" y="2631"/>
                      <a:pt x="3287" y="2643"/>
                      <a:pt x="3281" y="2651"/>
                    </a:cubicBezTo>
                    <a:cubicBezTo>
                      <a:pt x="3265" y="2671"/>
                      <a:pt x="3238" y="2681"/>
                      <a:pt x="3221" y="2701"/>
                    </a:cubicBezTo>
                    <a:cubicBezTo>
                      <a:pt x="3171" y="2761"/>
                      <a:pt x="3163" y="2810"/>
                      <a:pt x="3082" y="2830"/>
                    </a:cubicBezTo>
                    <a:cubicBezTo>
                      <a:pt x="3035" y="2900"/>
                      <a:pt x="3055" y="2870"/>
                      <a:pt x="3023" y="2920"/>
                    </a:cubicBezTo>
                    <a:cubicBezTo>
                      <a:pt x="3017" y="2930"/>
                      <a:pt x="3002" y="2932"/>
                      <a:pt x="2993" y="2939"/>
                    </a:cubicBezTo>
                    <a:cubicBezTo>
                      <a:pt x="2961" y="2965"/>
                      <a:pt x="2924" y="2992"/>
                      <a:pt x="2893" y="3019"/>
                    </a:cubicBezTo>
                    <a:cubicBezTo>
                      <a:pt x="2844" y="3063"/>
                      <a:pt x="2834" y="3088"/>
                      <a:pt x="2774" y="3108"/>
                    </a:cubicBezTo>
                    <a:cubicBezTo>
                      <a:pt x="2745" y="3128"/>
                      <a:pt x="2712" y="3135"/>
                      <a:pt x="2685" y="3158"/>
                    </a:cubicBezTo>
                    <a:cubicBezTo>
                      <a:pt x="2659" y="3180"/>
                      <a:pt x="2656" y="3194"/>
                      <a:pt x="2625" y="3208"/>
                    </a:cubicBezTo>
                    <a:cubicBezTo>
                      <a:pt x="2494" y="3266"/>
                      <a:pt x="2361" y="3295"/>
                      <a:pt x="2218" y="3307"/>
                    </a:cubicBezTo>
                    <a:cubicBezTo>
                      <a:pt x="2172" y="3323"/>
                      <a:pt x="2089" y="3370"/>
                      <a:pt x="2049" y="3376"/>
                    </a:cubicBezTo>
                    <a:cubicBezTo>
                      <a:pt x="1964" y="3388"/>
                      <a:pt x="1877" y="3386"/>
                      <a:pt x="1791" y="3396"/>
                    </a:cubicBezTo>
                    <a:cubicBezTo>
                      <a:pt x="1698" y="3393"/>
                      <a:pt x="1606" y="3392"/>
                      <a:pt x="1513" y="3386"/>
                    </a:cubicBezTo>
                    <a:cubicBezTo>
                      <a:pt x="1476" y="3384"/>
                      <a:pt x="1476" y="3373"/>
                      <a:pt x="1444" y="3366"/>
                    </a:cubicBezTo>
                    <a:cubicBezTo>
                      <a:pt x="1366" y="3349"/>
                      <a:pt x="1284" y="3337"/>
                      <a:pt x="1205" y="3327"/>
                    </a:cubicBezTo>
                    <a:cubicBezTo>
                      <a:pt x="1159" y="3304"/>
                      <a:pt x="1107" y="3289"/>
                      <a:pt x="1066" y="3257"/>
                    </a:cubicBezTo>
                    <a:cubicBezTo>
                      <a:pt x="1033" y="3231"/>
                      <a:pt x="979" y="3176"/>
                      <a:pt x="937" y="3158"/>
                    </a:cubicBezTo>
                    <a:cubicBezTo>
                      <a:pt x="874" y="3131"/>
                      <a:pt x="816" y="3096"/>
                      <a:pt x="758" y="3059"/>
                    </a:cubicBezTo>
                    <a:cubicBezTo>
                      <a:pt x="735" y="3029"/>
                      <a:pt x="718" y="2994"/>
                      <a:pt x="689" y="2969"/>
                    </a:cubicBezTo>
                    <a:cubicBezTo>
                      <a:pt x="673" y="2955"/>
                      <a:pt x="642" y="2965"/>
                      <a:pt x="629" y="2949"/>
                    </a:cubicBezTo>
                    <a:cubicBezTo>
                      <a:pt x="596" y="2909"/>
                      <a:pt x="577" y="2859"/>
                      <a:pt x="560" y="2810"/>
                    </a:cubicBezTo>
                    <a:cubicBezTo>
                      <a:pt x="553" y="2790"/>
                      <a:pt x="555" y="2766"/>
                      <a:pt x="540" y="2751"/>
                    </a:cubicBezTo>
                    <a:cubicBezTo>
                      <a:pt x="519" y="2730"/>
                      <a:pt x="465" y="2713"/>
                      <a:pt x="431" y="2701"/>
                    </a:cubicBezTo>
                    <a:cubicBezTo>
                      <a:pt x="431" y="2701"/>
                      <a:pt x="391" y="2661"/>
                      <a:pt x="371" y="2641"/>
                    </a:cubicBezTo>
                    <a:cubicBezTo>
                      <a:pt x="328" y="2599"/>
                      <a:pt x="289" y="2565"/>
                      <a:pt x="262" y="2512"/>
                    </a:cubicBezTo>
                    <a:cubicBezTo>
                      <a:pt x="242" y="2384"/>
                      <a:pt x="242" y="2280"/>
                      <a:pt x="123" y="2205"/>
                    </a:cubicBezTo>
                    <a:cubicBezTo>
                      <a:pt x="113" y="2192"/>
                      <a:pt x="98" y="2181"/>
                      <a:pt x="93" y="2165"/>
                    </a:cubicBezTo>
                    <a:cubicBezTo>
                      <a:pt x="77" y="2117"/>
                      <a:pt x="96" y="2061"/>
                      <a:pt x="73" y="2016"/>
                    </a:cubicBezTo>
                    <a:cubicBezTo>
                      <a:pt x="28" y="1926"/>
                      <a:pt x="33" y="1992"/>
                      <a:pt x="33" y="2006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FBE4AE"/>
                  </a:gs>
                  <a:gs pos="13000">
                    <a:srgbClr val="BD922A"/>
                  </a:gs>
                  <a:gs pos="21001">
                    <a:srgbClr val="BD922A"/>
                  </a:gs>
                  <a:gs pos="63000">
                    <a:srgbClr val="FBE4AE"/>
                  </a:gs>
                  <a:gs pos="67000">
                    <a:srgbClr val="BD922A"/>
                  </a:gs>
                  <a:gs pos="69000">
                    <a:srgbClr val="835E17"/>
                  </a:gs>
                  <a:gs pos="82001">
                    <a:srgbClr val="A28949"/>
                  </a:gs>
                  <a:gs pos="100000">
                    <a:srgbClr val="FAE3B7"/>
                  </a:gs>
                </a:gsLst>
                <a:path path="rect">
                  <a:fillToRect r="100000" b="100000"/>
                </a:path>
              </a:gra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1384" name="Rectangle 8"/>
              <p:cNvSpPr>
                <a:spLocks noChangeArrowheads="1"/>
              </p:cNvSpPr>
              <p:nvPr/>
            </p:nvSpPr>
            <p:spPr bwMode="auto">
              <a:xfrm>
                <a:off x="1836" y="2007"/>
                <a:ext cx="2592" cy="366"/>
              </a:xfrm>
              <a:prstGeom prst="rect">
                <a:avLst/>
              </a:prstGeom>
              <a:gradFill rotWithShape="0">
                <a:gsLst>
                  <a:gs pos="0">
                    <a:schemeClr val="accent1"/>
                  </a:gs>
                  <a:gs pos="100000">
                    <a:schemeClr val="bg1"/>
                  </a:gs>
                </a:gsLst>
                <a:lin ang="270000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algn="ctr"/>
                <a:endParaRPr lang="ru-RU" sz="3600" b="1">
                  <a:solidFill>
                    <a:srgbClr val="800000"/>
                  </a:solidFill>
                  <a:latin typeface="Times New Roman" pitchFamily="18" charset="0"/>
                </a:endParaRPr>
              </a:p>
            </p:txBody>
          </p:sp>
        </p:grpSp>
        <p:sp>
          <p:nvSpPr>
            <p:cNvPr id="101385" name="AutoShape 9"/>
            <p:cNvSpPr>
              <a:spLocks noChangeArrowheads="1"/>
            </p:cNvSpPr>
            <p:nvPr/>
          </p:nvSpPr>
          <p:spPr bwMode="auto">
            <a:xfrm>
              <a:off x="1008" y="336"/>
              <a:ext cx="3720" cy="3600"/>
            </a:xfrm>
            <a:custGeom>
              <a:avLst/>
              <a:gdLst>
                <a:gd name="G0" fmla="+- 1061 0 0"/>
                <a:gd name="G1" fmla="+- 21600 0 1061"/>
                <a:gd name="G2" fmla="+- 21600 0 1061"/>
                <a:gd name="G3" fmla="*/ G0 2929 10000"/>
                <a:gd name="G4" fmla="+- 21600 0 G3"/>
                <a:gd name="G5" fmla="+- 21600 0 G3"/>
                <a:gd name="T0" fmla="*/ 10800 w 21600"/>
                <a:gd name="T1" fmla="*/ 0 h 21600"/>
                <a:gd name="T2" fmla="*/ 3163 w 21600"/>
                <a:gd name="T3" fmla="*/ 3163 h 21600"/>
                <a:gd name="T4" fmla="*/ 0 w 21600"/>
                <a:gd name="T5" fmla="*/ 10800 h 21600"/>
                <a:gd name="T6" fmla="*/ 3163 w 21600"/>
                <a:gd name="T7" fmla="*/ 18437 h 21600"/>
                <a:gd name="T8" fmla="*/ 10800 w 21600"/>
                <a:gd name="T9" fmla="*/ 21600 h 21600"/>
                <a:gd name="T10" fmla="*/ 18437 w 21600"/>
                <a:gd name="T11" fmla="*/ 18437 h 21600"/>
                <a:gd name="T12" fmla="*/ 21600 w 21600"/>
                <a:gd name="T13" fmla="*/ 10800 h 21600"/>
                <a:gd name="T14" fmla="*/ 18437 w 21600"/>
                <a:gd name="T15" fmla="*/ 3163 h 21600"/>
                <a:gd name="T16" fmla="*/ 3163 w 21600"/>
                <a:gd name="T17" fmla="*/ 3163 h 21600"/>
                <a:gd name="T18" fmla="*/ 18437 w 21600"/>
                <a:gd name="T19" fmla="*/ 18437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1061" y="10800"/>
                  </a:moveTo>
                  <a:cubicBezTo>
                    <a:pt x="1061" y="16179"/>
                    <a:pt x="5421" y="20539"/>
                    <a:pt x="10800" y="20539"/>
                  </a:cubicBezTo>
                  <a:cubicBezTo>
                    <a:pt x="16179" y="20539"/>
                    <a:pt x="20539" y="16179"/>
                    <a:pt x="20539" y="10800"/>
                  </a:cubicBezTo>
                  <a:cubicBezTo>
                    <a:pt x="20539" y="5421"/>
                    <a:pt x="16179" y="1061"/>
                    <a:pt x="10800" y="1061"/>
                  </a:cubicBezTo>
                  <a:cubicBezTo>
                    <a:pt x="5421" y="1061"/>
                    <a:pt x="1061" y="5421"/>
                    <a:pt x="1061" y="10800"/>
                  </a:cubicBezTo>
                  <a:close/>
                </a:path>
              </a:pathLst>
            </a:custGeom>
            <a:gradFill rotWithShape="0">
              <a:gsLst>
                <a:gs pos="0">
                  <a:schemeClr val="accent1"/>
                </a:gs>
                <a:gs pos="100000">
                  <a:schemeClr val="bg1"/>
                </a:gs>
              </a:gsLst>
              <a:lin ang="2700000" scaled="1"/>
            </a:gra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pic>
        <p:nvPicPr>
          <p:cNvPr id="101386" name="Picture 10"/>
          <p:cNvPicPr>
            <a:picLocks noChangeAspect="1" noChangeArrowheads="1" noCrop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7308850" y="188913"/>
            <a:ext cx="2051050" cy="287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1387" name="WordArt 11"/>
          <p:cNvSpPr>
            <a:spLocks noChangeArrowheads="1" noChangeShapeType="1" noTextEdit="1"/>
          </p:cNvSpPr>
          <p:nvPr/>
        </p:nvSpPr>
        <p:spPr bwMode="auto">
          <a:xfrm>
            <a:off x="2214546" y="2928934"/>
            <a:ext cx="5184775" cy="533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000082"/>
                    </a:gs>
                    <a:gs pos="30000">
                      <a:srgbClr val="66008F"/>
                    </a:gs>
                    <a:gs pos="64999">
                      <a:srgbClr val="BA0066"/>
                    </a:gs>
                    <a:gs pos="89999">
                      <a:srgbClr val="FF0000"/>
                    </a:gs>
                    <a:gs pos="100000">
                      <a:srgbClr val="FF8200"/>
                    </a:gs>
                  </a:gsLst>
                  <a:path path="rect">
                    <a:fillToRect r="100000" b="100000"/>
                  </a:path>
                </a:gra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"/>
                <a:cs typeface="Arial"/>
              </a:rPr>
              <a:t>Наша безопасность</a:t>
            </a:r>
          </a:p>
        </p:txBody>
      </p:sp>
      <p:pic>
        <p:nvPicPr>
          <p:cNvPr id="101389" name="Picture 13" descr="9d3f28da8bd442419ddf0dffed98c232[1]"/>
          <p:cNvPicPr>
            <a:picLocks noChangeAspect="1" noChangeArrowheads="1" noCrop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827088" y="4581525"/>
            <a:ext cx="1800225" cy="1943100"/>
          </a:xfrm>
          <a:prstGeom prst="rect">
            <a:avLst/>
          </a:prstGeom>
          <a:noFill/>
        </p:spPr>
      </p:pic>
      <p:pic>
        <p:nvPicPr>
          <p:cNvPr id="101390" name="Picture 14" descr="iCA9WRP3M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6732588" y="4652963"/>
            <a:ext cx="1584325" cy="1584325"/>
          </a:xfrm>
          <a:prstGeom prst="rect">
            <a:avLst/>
          </a:prstGeom>
          <a:noFill/>
        </p:spPr>
      </p:pic>
      <p:pic>
        <p:nvPicPr>
          <p:cNvPr id="101391" name="Picture 15" descr="iCANAQ7ZJ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3779838" y="0"/>
            <a:ext cx="1871662" cy="1412875"/>
          </a:xfrm>
          <a:prstGeom prst="rect">
            <a:avLst/>
          </a:prstGeom>
          <a:noFill/>
        </p:spPr>
      </p:pic>
      <p:pic>
        <p:nvPicPr>
          <p:cNvPr id="101392" name="Picture 16" descr="iCAYW1CI0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323850" y="2205038"/>
            <a:ext cx="1439863" cy="1646237"/>
          </a:xfrm>
          <a:prstGeom prst="rect">
            <a:avLst/>
          </a:prstGeom>
          <a:noFill/>
        </p:spPr>
      </p:pic>
      <p:pic>
        <p:nvPicPr>
          <p:cNvPr id="101393" name="Picture 17" descr="i[16]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3708400" y="5895975"/>
            <a:ext cx="1428750" cy="9620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13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13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138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8" name="WordArt 4"/>
          <p:cNvSpPr>
            <a:spLocks noChangeArrowheads="1" noChangeShapeType="1" noTextEdit="1"/>
          </p:cNvSpPr>
          <p:nvPr/>
        </p:nvSpPr>
        <p:spPr bwMode="auto">
          <a:xfrm>
            <a:off x="2195513" y="333375"/>
            <a:ext cx="4968875" cy="10985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i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000082"/>
                    </a:gs>
                    <a:gs pos="30000">
                      <a:srgbClr val="66008F"/>
                    </a:gs>
                    <a:gs pos="64999">
                      <a:srgbClr val="BA0066"/>
                    </a:gs>
                    <a:gs pos="89999">
                      <a:srgbClr val="FF0000"/>
                    </a:gs>
                    <a:gs pos="100000">
                      <a:srgbClr val="FF8200"/>
                    </a:gs>
                  </a:gsLst>
                  <a:path path="rect">
                    <a:fillToRect r="100000" b="100000"/>
                  </a:path>
                </a:gra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"/>
                <a:cs typeface="Arial"/>
              </a:rPr>
              <a:t>Тема урока:</a:t>
            </a:r>
          </a:p>
        </p:txBody>
      </p:sp>
      <p:sp>
        <p:nvSpPr>
          <p:cNvPr id="57349" name="AutoShape 5"/>
          <p:cNvSpPr>
            <a:spLocks noChangeArrowheads="1"/>
          </p:cNvSpPr>
          <p:nvPr/>
        </p:nvSpPr>
        <p:spPr bwMode="auto">
          <a:xfrm>
            <a:off x="179388" y="1989138"/>
            <a:ext cx="3795712" cy="2233612"/>
          </a:xfrm>
          <a:prstGeom prst="star24">
            <a:avLst>
              <a:gd name="adj" fmla="val 37500"/>
            </a:avLst>
          </a:prstGeom>
          <a:solidFill>
            <a:srgbClr val="FF0000"/>
          </a:solidFill>
          <a:ln w="50800">
            <a:solidFill>
              <a:srgbClr val="800000"/>
            </a:solidFill>
            <a:prstDash val="sysDot"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4000" b="1">
                <a:solidFill>
                  <a:schemeClr val="accent1"/>
                </a:solidFill>
                <a:latin typeface="Tahoma" pitchFamily="34" charset="0"/>
              </a:rPr>
              <a:t>Огонь</a:t>
            </a:r>
          </a:p>
        </p:txBody>
      </p:sp>
      <p:sp>
        <p:nvSpPr>
          <p:cNvPr id="57350" name="AutoShape 6"/>
          <p:cNvSpPr>
            <a:spLocks noChangeArrowheads="1"/>
          </p:cNvSpPr>
          <p:nvPr/>
        </p:nvSpPr>
        <p:spPr bwMode="auto">
          <a:xfrm>
            <a:off x="4716463" y="1844675"/>
            <a:ext cx="3795712" cy="2233613"/>
          </a:xfrm>
          <a:prstGeom prst="star24">
            <a:avLst>
              <a:gd name="adj" fmla="val 37500"/>
            </a:avLst>
          </a:prstGeom>
          <a:solidFill>
            <a:srgbClr val="3366FF"/>
          </a:solidFill>
          <a:ln w="53975" cap="rnd">
            <a:solidFill>
              <a:srgbClr val="000000"/>
            </a:solidFill>
            <a:prstDash val="sysDot"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4000" b="1">
                <a:solidFill>
                  <a:srgbClr val="AFFFFF"/>
                </a:solidFill>
                <a:latin typeface="Tahoma" pitchFamily="34" charset="0"/>
              </a:rPr>
              <a:t>Вода</a:t>
            </a:r>
          </a:p>
        </p:txBody>
      </p:sp>
      <p:sp>
        <p:nvSpPr>
          <p:cNvPr id="57351" name="AutoShape 7"/>
          <p:cNvSpPr>
            <a:spLocks noChangeArrowheads="1"/>
          </p:cNvSpPr>
          <p:nvPr/>
        </p:nvSpPr>
        <p:spPr bwMode="auto">
          <a:xfrm>
            <a:off x="2700338" y="4076700"/>
            <a:ext cx="3795712" cy="2233613"/>
          </a:xfrm>
          <a:prstGeom prst="star24">
            <a:avLst>
              <a:gd name="adj" fmla="val 37500"/>
            </a:avLst>
          </a:prstGeom>
          <a:solidFill>
            <a:srgbClr val="AFFFFF"/>
          </a:solidFill>
          <a:ln w="38100" cap="rnd">
            <a:solidFill>
              <a:srgbClr val="000080"/>
            </a:solidFill>
            <a:prstDash val="sysDot"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4000">
                <a:solidFill>
                  <a:schemeClr val="accent1"/>
                </a:solidFill>
                <a:latin typeface="Tahoma" pitchFamily="34" charset="0"/>
              </a:rPr>
              <a:t>Газ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73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73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73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73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9" grpId="0" animBg="1"/>
      <p:bldP spid="57350" grpId="0" animBg="1"/>
      <p:bldP spid="5735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 dirty="0">
              <a:solidFill>
                <a:srgbClr val="6699FF"/>
              </a:solidFill>
            </a:endParaRPr>
          </a:p>
        </p:txBody>
      </p:sp>
      <p:sp>
        <p:nvSpPr>
          <p:cNvPr id="1085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2276475"/>
            <a:ext cx="5975350" cy="2665413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ru-RU" sz="3600" b="1" dirty="0">
                <a:solidFill>
                  <a:srgbClr val="000066"/>
                </a:solidFill>
              </a:rPr>
              <a:t>Шипит и злится,</a:t>
            </a:r>
          </a:p>
          <a:p>
            <a:pPr>
              <a:buFont typeface="Wingdings" pitchFamily="2" charset="2"/>
              <a:buNone/>
            </a:pPr>
            <a:r>
              <a:rPr lang="ru-RU" sz="3600" b="1" dirty="0">
                <a:solidFill>
                  <a:srgbClr val="000066"/>
                </a:solidFill>
              </a:rPr>
              <a:t>Воды боится,</a:t>
            </a:r>
          </a:p>
          <a:p>
            <a:pPr>
              <a:buFont typeface="Wingdings" pitchFamily="2" charset="2"/>
              <a:buNone/>
            </a:pPr>
            <a:r>
              <a:rPr lang="ru-RU" sz="3600" b="1" dirty="0">
                <a:solidFill>
                  <a:srgbClr val="000066"/>
                </a:solidFill>
              </a:rPr>
              <a:t>С языком, а не лает,</a:t>
            </a:r>
          </a:p>
          <a:p>
            <a:pPr>
              <a:buFont typeface="Wingdings" pitchFamily="2" charset="2"/>
              <a:buNone/>
            </a:pPr>
            <a:r>
              <a:rPr lang="ru-RU" sz="3600" b="1" dirty="0">
                <a:solidFill>
                  <a:srgbClr val="000066"/>
                </a:solidFill>
              </a:rPr>
              <a:t>Без зубов, а кусает.</a:t>
            </a:r>
          </a:p>
        </p:txBody>
      </p:sp>
      <p:pic>
        <p:nvPicPr>
          <p:cNvPr id="108548" name="Picture 4"/>
          <p:cNvPicPr>
            <a:picLocks noChangeAspect="1" noChangeArrowheads="1" noCrop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092950" y="1916113"/>
            <a:ext cx="2051050" cy="287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8549" name="Rectangle 5"/>
          <p:cNvSpPr>
            <a:spLocks noChangeArrowheads="1"/>
          </p:cNvSpPr>
          <p:nvPr/>
        </p:nvSpPr>
        <p:spPr bwMode="auto">
          <a:xfrm rot="10800000" flipV="1">
            <a:off x="1185863" y="4999038"/>
            <a:ext cx="473392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ru-RU" sz="3600">
                <a:latin typeface="Tahoma" pitchFamily="34" charset="0"/>
              </a:rPr>
              <a:t>                       </a:t>
            </a:r>
          </a:p>
        </p:txBody>
      </p:sp>
      <p:sp>
        <p:nvSpPr>
          <p:cNvPr id="108550" name="Rectangle 6"/>
          <p:cNvSpPr>
            <a:spLocks noChangeArrowheads="1"/>
          </p:cNvSpPr>
          <p:nvPr/>
        </p:nvSpPr>
        <p:spPr bwMode="auto">
          <a:xfrm rot="10768573" flipV="1">
            <a:off x="3548063" y="5940425"/>
            <a:ext cx="22288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ru-RU">
                <a:latin typeface="Tahoma" pitchFamily="34" charset="0"/>
              </a:rPr>
              <a:t> </a:t>
            </a:r>
          </a:p>
        </p:txBody>
      </p:sp>
      <p:sp>
        <p:nvSpPr>
          <p:cNvPr id="108552" name="AutoShape 8"/>
          <p:cNvSpPr>
            <a:spLocks noChangeArrowheads="1"/>
          </p:cNvSpPr>
          <p:nvPr/>
        </p:nvSpPr>
        <p:spPr bwMode="auto">
          <a:xfrm>
            <a:off x="4716463" y="4797425"/>
            <a:ext cx="2736850" cy="1655763"/>
          </a:xfrm>
          <a:prstGeom prst="irregularSeal1">
            <a:avLst/>
          </a:prstGeom>
          <a:gradFill rotWithShape="1">
            <a:gsLst>
              <a:gs pos="0">
                <a:srgbClr val="000082"/>
              </a:gs>
              <a:gs pos="30000">
                <a:srgbClr val="66008F"/>
              </a:gs>
              <a:gs pos="64999">
                <a:srgbClr val="BA0066"/>
              </a:gs>
              <a:gs pos="89999">
                <a:srgbClr val="FF0000"/>
              </a:gs>
              <a:gs pos="100000">
                <a:srgbClr val="FF8200"/>
              </a:gs>
            </a:gsLst>
            <a:path path="rect">
              <a:fillToRect r="100000" b="10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3200" b="1">
                <a:solidFill>
                  <a:schemeClr val="bg1"/>
                </a:solidFill>
                <a:latin typeface="Times New Roman" pitchFamily="18" charset="0"/>
              </a:rPr>
              <a:t>Огонь</a:t>
            </a:r>
          </a:p>
        </p:txBody>
      </p:sp>
      <p:sp>
        <p:nvSpPr>
          <p:cNvPr id="108553" name="AutoShape 9"/>
          <p:cNvSpPr>
            <a:spLocks noChangeArrowheads="1"/>
          </p:cNvSpPr>
          <p:nvPr/>
        </p:nvSpPr>
        <p:spPr bwMode="auto">
          <a:xfrm>
            <a:off x="971550" y="260350"/>
            <a:ext cx="6913563" cy="1873250"/>
          </a:xfrm>
          <a:prstGeom prst="downArrowCallout">
            <a:avLst>
              <a:gd name="adj1" fmla="val 92267"/>
              <a:gd name="adj2" fmla="val 92267"/>
              <a:gd name="adj3" fmla="val 16667"/>
              <a:gd name="adj4" fmla="val 6666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ru-RU">
              <a:latin typeface="Tahoma" pitchFamily="34" charset="0"/>
            </a:endParaRPr>
          </a:p>
        </p:txBody>
      </p:sp>
      <p:sp>
        <p:nvSpPr>
          <p:cNvPr id="108554" name="WordArt 10"/>
          <p:cNvSpPr>
            <a:spLocks noChangeArrowheads="1" noChangeShapeType="1" noTextEdit="1"/>
          </p:cNvSpPr>
          <p:nvPr/>
        </p:nvSpPr>
        <p:spPr bwMode="auto">
          <a:xfrm>
            <a:off x="1547813" y="188913"/>
            <a:ext cx="6192837" cy="1366837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Impact"/>
              </a:rPr>
              <a:t>Опасность первая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10855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108554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8554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1085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85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1085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85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85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85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85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85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85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85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085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85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085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85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085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85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8552" grpId="0" animBg="1"/>
      <p:bldP spid="10855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7" name="Picture 7" descr="1038934cwt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85720" y="246224"/>
            <a:ext cx="8620185" cy="6326048"/>
          </a:xfrm>
          <a:prstGeom prst="rect">
            <a:avLst/>
          </a:prstGeom>
          <a:noFill/>
        </p:spPr>
      </p:pic>
      <p:pic>
        <p:nvPicPr>
          <p:cNvPr id="10248" name="Picture 8" descr="i15"/>
          <p:cNvPicPr>
            <a:picLocks noChangeAspect="1" noChangeArrowheads="1" noCrop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786050" y="4357694"/>
            <a:ext cx="654052" cy="857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5" name="Picture 7" descr="160878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643438" y="3679685"/>
            <a:ext cx="3738562" cy="2498865"/>
          </a:xfrm>
          <a:prstGeom prst="rect">
            <a:avLst/>
          </a:prstGeom>
          <a:noFill/>
        </p:spPr>
      </p:pic>
      <p:pic>
        <p:nvPicPr>
          <p:cNvPr id="12299" name="Picture 11" descr="3795-original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42910" y="914400"/>
            <a:ext cx="3500462" cy="2437150"/>
          </a:xfrm>
          <a:prstGeom prst="rect">
            <a:avLst/>
          </a:prstGeom>
          <a:noFill/>
        </p:spPr>
      </p:pic>
      <p:pic>
        <p:nvPicPr>
          <p:cNvPr id="6" name="Рисунок 5" descr="текло.jp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642910" y="3714752"/>
            <a:ext cx="3528060" cy="2485076"/>
          </a:xfrm>
          <a:prstGeom prst="rect">
            <a:avLst/>
          </a:prstGeom>
        </p:spPr>
      </p:pic>
      <p:pic>
        <p:nvPicPr>
          <p:cNvPr id="8" name="Рисунок 7" descr="кузнец.jpg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4572000" y="928670"/>
            <a:ext cx="3812427" cy="242889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22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2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22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22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extBox 1"/>
          <p:cNvSpPr txBox="1">
            <a:spLocks noChangeArrowheads="1"/>
          </p:cNvSpPr>
          <p:nvPr/>
        </p:nvSpPr>
        <p:spPr bwMode="auto">
          <a:xfrm>
            <a:off x="2133600" y="2971800"/>
            <a:ext cx="5224482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sz="2400" b="1" i="1" dirty="0">
                <a:solidFill>
                  <a:schemeClr val="bg1"/>
                </a:solidFill>
              </a:rPr>
              <a:t>Но когда мы небрежны с огнем,</a:t>
            </a:r>
          </a:p>
          <a:p>
            <a:pPr eaLnBrk="0" hangingPunct="0"/>
            <a:r>
              <a:rPr lang="ru-RU" sz="2400" b="1" i="1" dirty="0">
                <a:solidFill>
                  <a:schemeClr val="bg1"/>
                </a:solidFill>
              </a:rPr>
              <a:t>Он становится нашим врагом.        </a:t>
            </a:r>
            <a:r>
              <a:rPr lang="ru-RU" sz="2400" i="1" dirty="0">
                <a:solidFill>
                  <a:schemeClr val="bg1"/>
                </a:solidFill>
              </a:rPr>
              <a:t/>
            </a:r>
            <a:br>
              <a:rPr lang="ru-RU" sz="2400" i="1" dirty="0">
                <a:solidFill>
                  <a:schemeClr val="bg1"/>
                </a:solidFill>
              </a:rPr>
            </a:br>
            <a:endParaRPr lang="ru-RU" sz="2400" i="1" dirty="0">
              <a:solidFill>
                <a:schemeClr val="bg1"/>
              </a:solidFill>
            </a:endParaRPr>
          </a:p>
        </p:txBody>
      </p:sp>
      <p:pic>
        <p:nvPicPr>
          <p:cNvPr id="13321" name="Picture 9" descr="_44042344_fire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62000" y="304800"/>
            <a:ext cx="3276600" cy="2362200"/>
          </a:xfrm>
          <a:prstGeom prst="rect">
            <a:avLst/>
          </a:prstGeom>
          <a:noFill/>
        </p:spPr>
      </p:pic>
      <p:pic>
        <p:nvPicPr>
          <p:cNvPr id="13323" name="Picture 11" descr="85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876800" y="381000"/>
            <a:ext cx="3505200" cy="2312988"/>
          </a:xfrm>
          <a:prstGeom prst="rect">
            <a:avLst/>
          </a:prstGeom>
          <a:noFill/>
        </p:spPr>
      </p:pic>
      <p:pic>
        <p:nvPicPr>
          <p:cNvPr id="13325" name="Picture 13" descr="greece_fires01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762000" y="4114800"/>
            <a:ext cx="3276600" cy="2184400"/>
          </a:xfrm>
          <a:prstGeom prst="rect">
            <a:avLst/>
          </a:prstGeom>
          <a:noFill/>
        </p:spPr>
      </p:pic>
      <p:pic>
        <p:nvPicPr>
          <p:cNvPr id="13327" name="Picture 15" descr="900x9-70-800x497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4953000" y="4171950"/>
            <a:ext cx="3505200" cy="21780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4643438" y="5373688"/>
            <a:ext cx="4125912" cy="854075"/>
          </a:xfrm>
        </p:spPr>
        <p:txBody>
          <a:bodyPr/>
          <a:lstStyle/>
          <a:p>
            <a:r>
              <a:rPr lang="ru-RU" sz="2800" b="1" i="1">
                <a:latin typeface="Times New Roman" pitchFamily="18" charset="0"/>
              </a:rPr>
              <a:t>Владимир Маяковский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23850" y="4076700"/>
            <a:ext cx="8424863" cy="2049463"/>
          </a:xfrm>
        </p:spPr>
        <p:txBody>
          <a:bodyPr/>
          <a:lstStyle/>
          <a:p>
            <a:pPr>
              <a:buFontTx/>
              <a:buNone/>
            </a:pPr>
            <a:r>
              <a:rPr lang="ru-RU" b="1">
                <a:latin typeface="Times New Roman" pitchFamily="18" charset="0"/>
              </a:rPr>
              <a:t>         </a:t>
            </a:r>
            <a:r>
              <a:rPr lang="ru-RU" sz="4000" b="1">
                <a:latin typeface="Times New Roman" pitchFamily="18" charset="0"/>
              </a:rPr>
              <a:t>Запомнить твёрдо нужно нам – пожар не возникает сам!</a:t>
            </a:r>
          </a:p>
        </p:txBody>
      </p:sp>
      <p:pic>
        <p:nvPicPr>
          <p:cNvPr id="6148" name="Picture 4" descr="Картинка 3 из 25508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95288" y="765175"/>
            <a:ext cx="4392612" cy="313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9" name="Picture 5" descr="Картинка 7 из 25508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003800" y="188913"/>
            <a:ext cx="3848100" cy="2570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20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000"/>
                            </p:stCondLst>
                            <p:childTnLst>
                              <p:par>
                                <p:cTn id="18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20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6" grpId="0"/>
    </p:bldLst>
  </p:timing>
</p:sld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Метро">
  <a:themeElements>
    <a:clrScheme name="Метро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Метро">
      <a:majorFont>
        <a:latin typeface="Consolas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Метро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bg1">
                <a:shade val="100000"/>
                <a:satMod val="150000"/>
              </a:schemeClr>
            </a:gs>
            <a:gs pos="65000">
              <a:schemeClr val="bg1">
                <a:shade val="90000"/>
                <a:satMod val="375000"/>
              </a:schemeClr>
            </a:gs>
            <a:gs pos="100000">
              <a:schemeClr val="phClr">
                <a:tint val="88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0000"/>
                <a:satMod val="180000"/>
              </a:schemeClr>
              <a:schemeClr val="phClr">
                <a:tint val="90000"/>
                <a:satMod val="20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Urban</Template>
  <TotalTime>1004</TotalTime>
  <Words>446</Words>
  <Application>Microsoft Office PowerPoint</Application>
  <PresentationFormat>Экран (4:3)</PresentationFormat>
  <Paragraphs>105</Paragraphs>
  <Slides>29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2</vt:i4>
      </vt:variant>
      <vt:variant>
        <vt:lpstr>Внедренные серверы OLE</vt:lpstr>
      </vt:variant>
      <vt:variant>
        <vt:i4>0</vt:i4>
      </vt:variant>
      <vt:variant>
        <vt:lpstr>Заголовки слайдов</vt:lpstr>
      </vt:variant>
      <vt:variant>
        <vt:i4>29</vt:i4>
      </vt:variant>
    </vt:vector>
  </HeadingPairs>
  <TitlesOfParts>
    <vt:vector size="31" baseType="lpstr">
      <vt:lpstr>Тема Office</vt:lpstr>
      <vt:lpstr>Метро</vt:lpstr>
      <vt:lpstr>Окружающий мир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Владимир Маяковский</vt:lpstr>
      <vt:lpstr>ПРИЧИНЫ ПОЖАРА: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Диспетчер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Укажи стрелкой правильное действие для каждого случая</vt:lpstr>
      <vt:lpstr>Слайд 27</vt:lpstr>
      <vt:lpstr>Слайд 28</vt:lpstr>
      <vt:lpstr>Слайд 29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света</dc:creator>
  <cp:lastModifiedBy>М.видео</cp:lastModifiedBy>
  <cp:revision>110</cp:revision>
  <dcterms:created xsi:type="dcterms:W3CDTF">2012-01-13T10:28:37Z</dcterms:created>
  <dcterms:modified xsi:type="dcterms:W3CDTF">2014-01-26T16:06:32Z</dcterms:modified>
</cp:coreProperties>
</file>