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C50A993-2E24-4010-8A5E-6EFA8CC10FDF}">
          <p14:sldIdLst>
            <p14:sldId id="256"/>
            <p14:sldId id="257"/>
          </p14:sldIdLst>
        </p14:section>
        <p14:section name="Раздел без заголовка" id="{45C12FB6-E510-4B0A-94F3-94367F601A20}">
          <p14:sldIdLst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562074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Нижегородский Политехнический колледж.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492896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Использование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связей в процессе преподавания  общественных дисциплин.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28184" y="458112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Преподаватель Коновалова Т.П.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91880" y="64533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33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692695"/>
            <a:ext cx="67687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Мир, в котором мы живем, сложен и противоречив; все изучаемые предметы, так или иначе направлены на его познание. Для формирования системных знаний необходимо установления </a:t>
            </a:r>
            <a:r>
              <a:rPr lang="ru-RU" sz="1600" dirty="0" err="1" smtClean="0"/>
              <a:t>межпредметных</a:t>
            </a:r>
            <a:r>
              <a:rPr lang="ru-RU" sz="1600" dirty="0" smtClean="0"/>
              <a:t> </a:t>
            </a:r>
            <a:r>
              <a:rPr lang="ru-RU" sz="1600" dirty="0" err="1" smtClean="0"/>
              <a:t>связей.В</a:t>
            </a:r>
            <a:r>
              <a:rPr lang="ru-RU" sz="1600" dirty="0" smtClean="0"/>
              <a:t> своем выступлении остановлюсь на некоторых аспектах использования </a:t>
            </a:r>
            <a:r>
              <a:rPr lang="ru-RU" sz="1600" dirty="0" err="1" smtClean="0"/>
              <a:t>межпредметных</a:t>
            </a:r>
            <a:r>
              <a:rPr lang="ru-RU" sz="1600" dirty="0" smtClean="0"/>
              <a:t> связей в процессе преподавания.</a:t>
            </a:r>
          </a:p>
          <a:p>
            <a:r>
              <a:rPr lang="ru-RU" sz="1600" smtClean="0"/>
              <a:t>Межпредметные</a:t>
            </a:r>
            <a:r>
              <a:rPr lang="ru-RU" sz="1600" dirty="0" smtClean="0"/>
              <a:t> </a:t>
            </a:r>
            <a:r>
              <a:rPr lang="ru-RU" sz="1600" dirty="0" smtClean="0"/>
              <a:t>связи должны устанавливаться по общим для данных предметов фактам, понятиям; необходимо учитывать в каждой учебной дисциплине направление связи того или иного его содержания к другим предметам по совпадающему материалу.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        Функции </a:t>
            </a:r>
            <a:r>
              <a:rPr lang="ru-RU" sz="1600" dirty="0" err="1" smtClean="0"/>
              <a:t>межпредметных</a:t>
            </a:r>
            <a:r>
              <a:rPr lang="ru-RU" sz="1600" dirty="0" smtClean="0"/>
              <a:t> связей:</a:t>
            </a:r>
          </a:p>
          <a:p>
            <a:r>
              <a:rPr lang="ru-RU" sz="1600" dirty="0" smtClean="0"/>
              <a:t>1.)образовательные-нацелена на формирование целостной   системы  знаний ученика.</a:t>
            </a:r>
          </a:p>
          <a:p>
            <a:r>
              <a:rPr lang="ru-RU" sz="1600" dirty="0" smtClean="0"/>
              <a:t>2.)развивающая-влияют на развитие самостоятельности, познавательной активности и интересов учащегося.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   </a:t>
            </a:r>
            <a:r>
              <a:rPr lang="ru-RU" sz="1600" dirty="0" err="1" smtClean="0"/>
              <a:t>Межпредметные</a:t>
            </a:r>
            <a:r>
              <a:rPr lang="ru-RU" sz="1600" dirty="0" smtClean="0"/>
              <a:t> связи помогают также мотивировать учащихся к изучению истории, обществознания, философии; помогают уяснить место и роль этих дисциплин в учебном процессе.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Богатый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материал в этом плане дает предмет «Основы философии», где можно проследить связи с такими фундаментальными дисциплинами, как </a:t>
            </a:r>
            <a:r>
              <a:rPr lang="ru-RU" sz="1600" u="sng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математика, физика, история, химия, биология, обществознание, экономика</a:t>
            </a:r>
            <a:r>
              <a:rPr lang="ru-RU" sz="1400" u="sng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/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3041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3347864" y="4025270"/>
            <a:ext cx="2016224" cy="12241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667185" y="4468061"/>
            <a:ext cx="1422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Философия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>
            <a:stCxn id="3" idx="7"/>
          </p:cNvCxnSpPr>
          <p:nvPr/>
        </p:nvCxnSpPr>
        <p:spPr>
          <a:xfrm flipV="1">
            <a:off x="5068819" y="3140968"/>
            <a:ext cx="1159365" cy="1063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6084168" y="2636912"/>
            <a:ext cx="1224136" cy="4517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255269" y="2708919"/>
            <a:ext cx="881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История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04248" y="3803516"/>
            <a:ext cx="1440160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stCxn id="3" idx="6"/>
            <a:endCxn id="9" idx="1"/>
          </p:cNvCxnSpPr>
          <p:nvPr/>
        </p:nvCxnSpPr>
        <p:spPr>
          <a:xfrm flipV="1">
            <a:off x="5364088" y="4163556"/>
            <a:ext cx="1440160" cy="473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04248" y="3971371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Обществознание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220072" y="4941168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923608" y="5012125"/>
            <a:ext cx="1417464" cy="63796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020272" y="515719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stCxn id="3" idx="5"/>
          </p:cNvCxnSpPr>
          <p:nvPr/>
        </p:nvCxnSpPr>
        <p:spPr>
          <a:xfrm>
            <a:off x="5068819" y="5070135"/>
            <a:ext cx="367277" cy="807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5015166" y="5949280"/>
            <a:ext cx="1379730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089343" y="6052011"/>
            <a:ext cx="1231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Астрономия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>
            <a:stCxn id="3" idx="4"/>
          </p:cNvCxnSpPr>
          <p:nvPr/>
        </p:nvCxnSpPr>
        <p:spPr>
          <a:xfrm>
            <a:off x="4355976" y="5249406"/>
            <a:ext cx="0" cy="699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3635896" y="5949280"/>
            <a:ext cx="1152128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35896" y="6052011"/>
            <a:ext cx="1278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Психология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2987824" y="5095287"/>
            <a:ext cx="810090" cy="7099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2195736" y="5949280"/>
            <a:ext cx="1008112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198688" y="608342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Экономика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115616" y="5373216"/>
            <a:ext cx="864096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1979712" y="4791226"/>
            <a:ext cx="1413157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187624" y="5497487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Право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>
            <a:stCxn id="3" idx="2"/>
          </p:cNvCxnSpPr>
          <p:nvPr/>
        </p:nvCxnSpPr>
        <p:spPr>
          <a:xfrm flipH="1" flipV="1">
            <a:off x="1979712" y="4279148"/>
            <a:ext cx="1368152" cy="358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827584" y="4125259"/>
            <a:ext cx="1152128" cy="4393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043608" y="4191031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Химия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Прямая со стрелкой 37"/>
          <p:cNvCxnSpPr>
            <a:stCxn id="3" idx="1"/>
          </p:cNvCxnSpPr>
          <p:nvPr/>
        </p:nvCxnSpPr>
        <p:spPr>
          <a:xfrm flipH="1" flipV="1">
            <a:off x="2774752" y="3088705"/>
            <a:ext cx="868381" cy="11158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2007256" y="2634564"/>
            <a:ext cx="1188132" cy="4517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2249348" y="2689175"/>
            <a:ext cx="1071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>
            <a:endCxn id="43" idx="2"/>
          </p:cNvCxnSpPr>
          <p:nvPr/>
        </p:nvCxnSpPr>
        <p:spPr>
          <a:xfrm flipV="1">
            <a:off x="4396481" y="2689174"/>
            <a:ext cx="28791" cy="1352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3761200" y="2197339"/>
            <a:ext cx="1328143" cy="49183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3862592" y="2289367"/>
            <a:ext cx="12565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39552" y="548680"/>
            <a:ext cx="2061770" cy="11695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553324" y="548681"/>
            <a:ext cx="21464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Материаловедение,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Технология, 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варочные работы,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Термодинамика,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Сопромат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 стрелкой 53"/>
          <p:cNvCxnSpPr/>
          <p:nvPr/>
        </p:nvCxnSpPr>
        <p:spPr>
          <a:xfrm flipH="1" flipV="1">
            <a:off x="2601322" y="1133456"/>
            <a:ext cx="1196592" cy="1063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9" idx="0"/>
          </p:cNvCxnSpPr>
          <p:nvPr/>
        </p:nvCxnSpPr>
        <p:spPr>
          <a:xfrm flipH="1" flipV="1">
            <a:off x="1626558" y="1718232"/>
            <a:ext cx="974764" cy="916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35" idx="0"/>
          </p:cNvCxnSpPr>
          <p:nvPr/>
        </p:nvCxnSpPr>
        <p:spPr>
          <a:xfrm flipH="1" flipV="1">
            <a:off x="827584" y="1718232"/>
            <a:ext cx="576064" cy="24070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flipH="1">
            <a:off x="1653309" y="6391200"/>
            <a:ext cx="470419" cy="166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179511" y="6205900"/>
            <a:ext cx="1473797" cy="5181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224066" y="6196299"/>
            <a:ext cx="1431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Маркетинг, Менеджмент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0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60648"/>
            <a:ext cx="5400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«Основы философии» делятся на ряд разделов.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Изучение раздела «История философия» позволяет понять развитие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Человеческой мысли, смысл философских концепций и понятий, положенных в основу в современной науке, используемых в учебном процессе, в повседневной жизни людей. Приведу ряд примеров 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075" y="1772816"/>
            <a:ext cx="1656184" cy="16561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0" y="1700808"/>
            <a:ext cx="3600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Учение об атомарности бытия было создано </a:t>
            </a:r>
            <a:r>
              <a:rPr lang="ru-RU" sz="1400" u="sng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Демокритом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 древнегреческим ученым. Тут же вспоминаем что такое атом  и что с изобретением микроскопа было доказано его существование много веков спустя.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284984"/>
            <a:ext cx="1791117" cy="271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9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04664"/>
            <a:ext cx="1224136" cy="13662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5896" y="404664"/>
            <a:ext cx="518457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u="sng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Аристотель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(384-322гг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 н.э.)-создатель философского учения о категориях – наиболее общих абстрактных понятий о явлениях действительности-сущность, количество, качество, отношение, время и др.  Используют и в науке и в учебном процессе.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У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ристотеля мы находим  и глубокие мысли общеэкономического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характера.Различал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3 функции денег: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-мера стоимости;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-средства обращения;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-средства образования сокровищ.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Философ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утверждал,что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общество может стабильно развиваться, если большинство в нем составляет средний слой-мысль нашла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подверждение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наши дни.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271" y="4149080"/>
            <a:ext cx="1556366" cy="1916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3568" y="4609915"/>
            <a:ext cx="4608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Объясняя учение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Р.Декарта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, говорю, что он был математиком, основателем аналитической геометрии, создателем оси координат, метода дедукции.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348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2246" y="404664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 спор реалистов и номиналистов о соотношение единичного и общего. Он имеет непосредственное отношение к любой современной науке, которая сталкивается с вопросом о взаимосвязи единичного, особенного и общего.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9520" y="1625860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Единичное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9500" y="2180182"/>
            <a:ext cx="1440160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547512" y="2367180"/>
            <a:ext cx="10801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Трение вызывает теплоту 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159580" y="1880592"/>
            <a:ext cx="0" cy="268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51920" y="1633348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Особенное: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427984" y="1854696"/>
            <a:ext cx="0" cy="268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792825" y="2196949"/>
            <a:ext cx="1512168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805738" y="2347925"/>
            <a:ext cx="14863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Любое механическое движение может быть преобразовано в тепловое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00192" y="157281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Общее: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660232" y="1787236"/>
            <a:ext cx="0" cy="2213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6156176" y="2158616"/>
            <a:ext cx="1368152" cy="14617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228184" y="2180182"/>
            <a:ext cx="12961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Любой вид движения может переходить в любой другой вид движения.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2608" y="3949894"/>
            <a:ext cx="65527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В отечественной историографии со времен Петра 1 идет борьба между сторонниками двух концепций развития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страны.Одни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считают ,что Россия самобытна и должна жить по своим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спецефическим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традициям и законам, отличающимся от действующих в других странах исторических закономерностей.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Другие доказывают, что для всех стран  справедливы одни и те же исторические и экономические законы, приобретающее в разных государствах национальную специфику.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щё один пример связи философии с физикой, химией.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Исходя из атомистического строения материи  И. Ньютон ввел в физику понятие массы, сформулировал закон всемирного тяготения; в химии был открыт закон сохранения вещества. Практическое воплощение знаний о строении и свойствах материи-это использование машин и пара в производстве.</a:t>
            </a:r>
            <a:endParaRPr lang="ru-RU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93196"/>
            <a:ext cx="1624327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7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692696"/>
            <a:ext cx="64087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связи определяются не только сущностью содержания, но и очередностью ознакомления учащихся с данным понятием в системе того или иного предмета. Поэтому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связи подразделяются на ретроспективные с точки зрения данного урока (о них речь шла выше), совпадающие и перспективные, когда формирование изучаемого определения, завершается в другом предмете.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Понятия </a:t>
            </a:r>
            <a:r>
              <a:rPr lang="ru-RU" sz="1400" u="sng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«принципы естественных прав человека», «разделения власти на 3 ветви»,  «правовое государство», «гражданское общество»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начинаем изучать на уроках истории , обществознания(1-2 курсы) на конкретных фактах.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Завершаем формирование  данных понятий на общетеоретическом уровне в курсе «Основы философии» на 3 году обучения.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Известно,что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факты истории учат и воспитывают, но, чтобы усилить образовательно-воспитательное действие исторических фактов, необходимо формировать у учащихся живое, образное представление о них. Студент должен как бы «видеть» события, людей. И здесь помогают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связи. В теме о декабристах рекомендую прочитать или зачитываю сама произведения А.С. Пушкина «К Чаадаеву», «В Сибирь».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По темам историко-культурного содержания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связи отличаются наибольшим количеством направлений. Темы охватывают факты и процессы духовной жизни людей: образования, литературу, все виды искусства. Чаще всего на уроках истории использую литературные произведения; именно те, которые учащиеся проходят согласно учебному плану.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3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908720"/>
            <a:ext cx="51845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Наглядно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связи истории и обществознания можно проиллюстрировать на примере темы «Государство». В данной теме мы изучаем формы государственного устройства, формы правления, политический режимы, а затем составляем таблицу.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15958"/>
              </p:ext>
            </p:extLst>
          </p:nvPr>
        </p:nvGraphicFramePr>
        <p:xfrm>
          <a:off x="1547664" y="2564903"/>
          <a:ext cx="6552728" cy="24002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38182"/>
                <a:gridCol w="1638182"/>
                <a:gridCol w="1638182"/>
                <a:gridCol w="1638182"/>
              </a:tblGrid>
              <a:tr h="84578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Территориальная форма государства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правления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Политический режим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7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Великобритания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унитарное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парламентская монархия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демократический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7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Германия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парламентская республика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демократический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76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СССР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унитарное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советская республика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тоталитарный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749602"/>
              </p:ext>
            </p:extLst>
          </p:nvPr>
        </p:nvGraphicFramePr>
        <p:xfrm>
          <a:off x="1547664" y="5013176"/>
          <a:ext cx="6552728" cy="518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38182"/>
                <a:gridCol w="1638182"/>
                <a:gridCol w="1638182"/>
                <a:gridCol w="1638182"/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США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федерация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президентская республика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демократический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67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836712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Раскрытие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связей требуют от преподавателя не только глубокого знания своего предмета, но и широкой общей культуры, знания основных положений тех разделов других предметов, с которыми должна устанавливаться связь в каждом конкретном случае.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8734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</TotalTime>
  <Words>905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Нижегородский Политехнический колледж.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Нижегородский Политехнический колледж.  </dc:title>
  <dc:creator>1С - общий</dc:creator>
  <cp:lastModifiedBy>Multimedia</cp:lastModifiedBy>
  <cp:revision>12</cp:revision>
  <dcterms:created xsi:type="dcterms:W3CDTF">2014-05-28T09:32:17Z</dcterms:created>
  <dcterms:modified xsi:type="dcterms:W3CDTF">2015-03-25T08:11:00Z</dcterms:modified>
</cp:coreProperties>
</file>