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423475D0-86EE-4340-AD78-0B8287A2877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423475D0-86EE-4340-AD78-0B8287A2877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3475D0-86EE-4340-AD78-0B8287A28778}" type="slidenum">
              <a:rPr lang="ru-RU" smtClean="0"/>
              <a:pPr/>
              <a:t>‹#›</a:t>
            </a:fld>
            <a:endParaRPr lang="ru-RU"/>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D8B6151B-D7D7-4385-81F3-FB1EF5FFD32D}" type="datetimeFigureOut">
              <a:rPr lang="ru-RU" smtClean="0"/>
              <a:pPr/>
              <a:t>04.04.2015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423475D0-86EE-4340-AD78-0B8287A2877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8B6151B-D7D7-4385-81F3-FB1EF5FFD32D}" type="datetimeFigureOut">
              <a:rPr lang="ru-RU" smtClean="0"/>
              <a:pPr/>
              <a:t>04.04.2015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23475D0-86EE-4340-AD78-0B8287A2877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yandex.ru/images/" TargetMode="External"/><Relationship Id="rId2" Type="http://schemas.openxmlformats.org/officeDocument/2006/relationships/hyperlink" Target="http://ru.wikipedia.org/wiki/&#1047;&#1072;&#1075;&#1083;&#1072;&#1074;&#1085;&#1072;&#1103;_&#1089;&#1090;&#1088;&#1072;&#1085;&#1080;&#1094;&#1072;" TargetMode="External"/><Relationship Id="rId1" Type="http://schemas.openxmlformats.org/officeDocument/2006/relationships/slideLayout" Target="../slideLayouts/slideLayout7.xml"/><Relationship Id="rId5" Type="http://schemas.openxmlformats.org/officeDocument/2006/relationships/hyperlink" Target="http://&#1080;&#1085;&#1090;&#1077;&#1088;&#1077;&#1089;&#1085;&#1099;&#1077;-&#1092;&#1072;&#1082;&#1090;&#1099;.com/interesnye-fakty-iz-mira-sporta/" TargetMode="External"/><Relationship Id="rId4" Type="http://schemas.openxmlformats.org/officeDocument/2006/relationships/hyperlink" Target="http://muzey-factov.ru/tag/spor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357298"/>
            <a:ext cx="7772400" cy="1470025"/>
          </a:xfrm>
          <a:ln>
            <a:noFill/>
          </a:ln>
        </p:spPr>
        <p:txBody>
          <a:bodyPr>
            <a:normAutofit fontScale="90000"/>
          </a:bodyPr>
          <a:lstStyle/>
          <a:p>
            <a:pPr algn="l"/>
            <a:r>
              <a:rPr lang="ru-RU" sz="8000" dirty="0" smtClean="0">
                <a:ln>
                  <a:solidFill>
                    <a:schemeClr val="accent5">
                      <a:lumMod val="60000"/>
                      <a:lumOff val="40000"/>
                    </a:schemeClr>
                  </a:solidFill>
                </a:ln>
                <a:latin typeface="Edisson" pitchFamily="2" charset="0"/>
              </a:rPr>
              <a:t>Что такое </a:t>
            </a:r>
            <a:br>
              <a:rPr lang="ru-RU" sz="8000" dirty="0" smtClean="0">
                <a:ln>
                  <a:solidFill>
                    <a:schemeClr val="accent5">
                      <a:lumMod val="60000"/>
                      <a:lumOff val="40000"/>
                    </a:schemeClr>
                  </a:solidFill>
                </a:ln>
                <a:latin typeface="Edisson" pitchFamily="2" charset="0"/>
              </a:rPr>
            </a:br>
            <a:r>
              <a:rPr lang="en-US" sz="8000" dirty="0" smtClean="0">
                <a:ln>
                  <a:solidFill>
                    <a:schemeClr val="accent5">
                      <a:lumMod val="60000"/>
                      <a:lumOff val="40000"/>
                    </a:schemeClr>
                  </a:solidFill>
                </a:ln>
                <a:latin typeface="Edisson" pitchFamily="2" charset="0"/>
              </a:rPr>
              <a:t>   </a:t>
            </a:r>
            <a:r>
              <a:rPr lang="ru-RU" sz="8000" dirty="0" smtClean="0">
                <a:ln>
                  <a:solidFill>
                    <a:schemeClr val="accent5">
                      <a:lumMod val="60000"/>
                      <a:lumOff val="40000"/>
                    </a:schemeClr>
                  </a:solidFill>
                </a:ln>
                <a:latin typeface="Arial Black" pitchFamily="34" charset="0"/>
              </a:rPr>
              <a:t>волейбол?</a:t>
            </a:r>
            <a:endParaRPr lang="ru-RU" sz="8000" dirty="0">
              <a:ln>
                <a:solidFill>
                  <a:schemeClr val="accent5">
                    <a:lumMod val="60000"/>
                    <a:lumOff val="40000"/>
                  </a:schemeClr>
                </a:solidFill>
              </a:ln>
              <a:latin typeface="Arial Black" pitchFamily="34" charset="0"/>
            </a:endParaRPr>
          </a:p>
        </p:txBody>
      </p:sp>
      <p:sp>
        <p:nvSpPr>
          <p:cNvPr id="3" name="Подзаголовок 2"/>
          <p:cNvSpPr>
            <a:spLocks noGrp="1"/>
          </p:cNvSpPr>
          <p:nvPr>
            <p:ph type="subTitle" idx="1"/>
          </p:nvPr>
        </p:nvSpPr>
        <p:spPr/>
        <p:txBody>
          <a:bodyPr/>
          <a:lstStyle/>
          <a:p>
            <a:r>
              <a:rPr lang="ru-RU" dirty="0" smtClean="0"/>
              <a:t>Автор : </a:t>
            </a:r>
            <a:r>
              <a:rPr lang="ru-RU" dirty="0" smtClean="0"/>
              <a:t>Пантелеев Михаил Васильевич</a:t>
            </a:r>
          </a:p>
          <a:p>
            <a:r>
              <a:rPr lang="ru-RU" dirty="0" smtClean="0"/>
              <a:t>МОУ «СОШ № 49» г.Печора </a:t>
            </a:r>
            <a:endParaRPr lang="ru-RU"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428604"/>
            <a:ext cx="3857652" cy="5632311"/>
          </a:xfrm>
          <a:prstGeom prst="rect">
            <a:avLst/>
          </a:prstGeom>
        </p:spPr>
        <p:txBody>
          <a:bodyPr wrap="square">
            <a:spAutoFit/>
          </a:bodyPr>
          <a:lstStyle/>
          <a:p>
            <a:r>
              <a:rPr lang="ru-RU" b="1" dirty="0" smtClean="0"/>
              <a:t>10. Блокирование в волейболе:</a:t>
            </a:r>
            <a:endParaRPr lang="ru-RU" dirty="0" smtClean="0"/>
          </a:p>
          <a:p>
            <a:r>
              <a:rPr lang="ru-RU" dirty="0" smtClean="0"/>
              <a:t>Блокирование в волейболе – это попытка остановить атаку соперника или остановить прохождение мяча над сеткой. Право блокировать имеют только игроки передней линии. Если мяч коснется рук блокирующего игрока, то блокирование считается состоявшимся.</a:t>
            </a:r>
          </a:p>
          <a:p>
            <a:r>
              <a:rPr lang="ru-RU" b="1" dirty="0" smtClean="0"/>
              <a:t>11. Волейбол. Выход мяча из игры:</a:t>
            </a:r>
            <a:endParaRPr lang="ru-RU" dirty="0" smtClean="0"/>
          </a:p>
          <a:p>
            <a:r>
              <a:rPr lang="ru-RU" dirty="0" smtClean="0"/>
              <a:t>Если мяч пролетел за боковую или лицевую линию площадки, то он считается вышедшим из игры только в том случае, когда он коснулся какого-либо предмета или земли.</a:t>
            </a:r>
          </a:p>
          <a:p>
            <a:r>
              <a:rPr lang="ru-RU" dirty="0" smtClean="0"/>
              <a:t>Если мяч вышел из игры, то команда, которая последней сыграла мячом, проигрывает 1 очко или подачу.</a:t>
            </a:r>
            <a:endParaRPr lang="ru-RU" dirty="0"/>
          </a:p>
        </p:txBody>
      </p:sp>
      <p:pic>
        <p:nvPicPr>
          <p:cNvPr id="3" name="Picture 2" descr="http://i017.radikal.ru/1208/a9/055b74f33c00.jpg"/>
          <p:cNvPicPr>
            <a:picLocks noChangeAspect="1" noChangeArrowheads="1"/>
          </p:cNvPicPr>
          <p:nvPr/>
        </p:nvPicPr>
        <p:blipFill>
          <a:blip r:embed="rId2" cstate="print"/>
          <a:srcRect/>
          <a:stretch>
            <a:fillRect/>
          </a:stretch>
        </p:blipFill>
        <p:spPr bwMode="auto">
          <a:xfrm>
            <a:off x="4929190" y="714356"/>
            <a:ext cx="3464583" cy="2309722"/>
          </a:xfrm>
          <a:prstGeom prst="rect">
            <a:avLst/>
          </a:prstGeom>
          <a:noFill/>
        </p:spPr>
      </p:pic>
      <p:pic>
        <p:nvPicPr>
          <p:cNvPr id="4" name="Picture 10" descr="https://encrypted-tbn2.gstatic.com/images?q=tbn:ANd9GcRX_5ERLtaVVirDWBlU8bfAiljBOOkTjt9AIICxQk2t9aDUoyPb"/>
          <p:cNvPicPr>
            <a:picLocks noChangeAspect="1" noChangeArrowheads="1"/>
          </p:cNvPicPr>
          <p:nvPr/>
        </p:nvPicPr>
        <p:blipFill>
          <a:blip r:embed="rId3" cstate="print"/>
          <a:srcRect/>
          <a:stretch>
            <a:fillRect/>
          </a:stretch>
        </p:blipFill>
        <p:spPr bwMode="auto">
          <a:xfrm>
            <a:off x="4888060" y="3357562"/>
            <a:ext cx="3522110" cy="273481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3357586" cy="6186309"/>
          </a:xfrm>
          <a:prstGeom prst="rect">
            <a:avLst/>
          </a:prstGeom>
        </p:spPr>
        <p:txBody>
          <a:bodyPr wrap="square">
            <a:spAutoFit/>
          </a:bodyPr>
          <a:lstStyle/>
          <a:p>
            <a:r>
              <a:rPr lang="ru-RU" b="1" dirty="0" smtClean="0">
                <a:latin typeface="Constantia" pitchFamily="18" charset="0"/>
              </a:rPr>
              <a:t>12. Подсчет очков в волейболе:</a:t>
            </a:r>
            <a:endParaRPr lang="ru-RU" dirty="0" smtClean="0">
              <a:latin typeface="Constantia" pitchFamily="18" charset="0"/>
            </a:endParaRPr>
          </a:p>
          <a:p>
            <a:r>
              <a:rPr lang="ru-RU" dirty="0" smtClean="0">
                <a:latin typeface="Constantia" pitchFamily="18" charset="0"/>
              </a:rPr>
              <a:t>Выигрывает партию та команда, которая набрала 15 очков и имеет преимущество над соперником не менее чем в 2 очка.</a:t>
            </a:r>
          </a:p>
          <a:p>
            <a:r>
              <a:rPr lang="ru-RU" dirty="0" smtClean="0">
                <a:latin typeface="Constantia" pitchFamily="18" charset="0"/>
              </a:rPr>
              <a:t>Если счет 14:14, то игру нужно продолжать до 16 очков, если 15:15 – игра продолжается до 17 очков и т. д.</a:t>
            </a:r>
          </a:p>
          <a:p>
            <a:r>
              <a:rPr lang="ru-RU" dirty="0" smtClean="0">
                <a:latin typeface="Constantia" pitchFamily="18" charset="0"/>
              </a:rPr>
              <a:t>Приносит команде победу выигрыш 2-х партий из 3-х или 3-х партий из 5-ти в любой последовательности.</a:t>
            </a:r>
          </a:p>
          <a:p>
            <a:r>
              <a:rPr lang="ru-RU" dirty="0" smtClean="0">
                <a:latin typeface="Constantia" pitchFamily="18" charset="0"/>
              </a:rPr>
              <a:t>Если принимающая команда сделала ошибку, то противоположная команда получает очко.</a:t>
            </a:r>
          </a:p>
          <a:p>
            <a:r>
              <a:rPr lang="ru-RU" dirty="0" smtClean="0">
                <a:latin typeface="Constantia" pitchFamily="18" charset="0"/>
              </a:rPr>
              <a:t>Если подающая команда допускает ошибку, то она теряет подачу.</a:t>
            </a:r>
            <a:endParaRPr lang="ru-RU" dirty="0">
              <a:latin typeface="Constantia" pitchFamily="18" charset="0"/>
            </a:endParaRPr>
          </a:p>
        </p:txBody>
      </p:sp>
      <p:pic>
        <p:nvPicPr>
          <p:cNvPr id="37890" name="Picture 2" descr="http://www.sportzone.ru/sport/laws/volleyball/img/18.gif"/>
          <p:cNvPicPr>
            <a:picLocks noChangeAspect="1" noChangeArrowheads="1"/>
          </p:cNvPicPr>
          <p:nvPr/>
        </p:nvPicPr>
        <p:blipFill>
          <a:blip r:embed="rId2" cstate="print"/>
          <a:srcRect/>
          <a:stretch>
            <a:fillRect/>
          </a:stretch>
        </p:blipFill>
        <p:spPr bwMode="auto">
          <a:xfrm>
            <a:off x="4071934" y="857232"/>
            <a:ext cx="4357718" cy="5623846"/>
          </a:xfrm>
          <a:prstGeom prst="rect">
            <a:avLst/>
          </a:prstGeom>
          <a:noFill/>
        </p:spPr>
      </p:pic>
      <p:sp>
        <p:nvSpPr>
          <p:cNvPr id="4" name="Прямоугольник 3"/>
          <p:cNvSpPr/>
          <p:nvPr/>
        </p:nvSpPr>
        <p:spPr>
          <a:xfrm>
            <a:off x="4286248" y="428604"/>
            <a:ext cx="3864648" cy="369332"/>
          </a:xfrm>
          <a:prstGeom prst="rect">
            <a:avLst/>
          </a:prstGeom>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b="1" dirty="0" smtClean="0">
                <a:ln/>
                <a:solidFill>
                  <a:schemeClr val="accent3"/>
                </a:solidFill>
              </a:rPr>
              <a:t>Официальные жесты судей на линии.</a:t>
            </a:r>
            <a:endParaRPr lang="ru-RU" b="1" dirty="0">
              <a:ln/>
              <a:solidFill>
                <a:schemeClr val="accent3"/>
              </a:solidFill>
            </a:endParaRP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181958"/>
            <a:ext cx="4572000" cy="6494085"/>
          </a:xfrm>
          <a:prstGeom prst="rect">
            <a:avLst/>
          </a:prstGeom>
        </p:spPr>
        <p:txBody>
          <a:bodyPr>
            <a:spAutoFit/>
          </a:bodyPr>
          <a:lstStyle/>
          <a:p>
            <a:pPr marL="274320" lvl="0" indent="-274320">
              <a:spcBef>
                <a:spcPct val="20000"/>
              </a:spcBef>
              <a:buClr>
                <a:srgbClr val="0BD0D9"/>
              </a:buClr>
              <a:buSzPct val="95000"/>
              <a:buFont typeface="Wingdings 2"/>
              <a:buChar char=""/>
            </a:pPr>
            <a:endParaRPr lang="ru-RU" sz="2600" dirty="0">
              <a:solidFill>
                <a:prstClr val="black"/>
              </a:solidFill>
              <a:latin typeface="Constantia"/>
            </a:endParaRPr>
          </a:p>
          <a:p>
            <a:pPr marL="274320" lvl="0" indent="-274320">
              <a:spcBef>
                <a:spcPct val="20000"/>
              </a:spcBef>
              <a:buClr>
                <a:srgbClr val="0BD0D9"/>
              </a:buClr>
              <a:buSzPct val="95000"/>
              <a:buFont typeface="Wingdings 2"/>
              <a:buChar char=""/>
            </a:pPr>
            <a:r>
              <a:rPr lang="ru-RU" sz="2600" dirty="0">
                <a:solidFill>
                  <a:srgbClr val="FF0000"/>
                </a:solidFill>
                <a:latin typeface="Constantia"/>
              </a:rPr>
              <a:t>Используемые материалы:</a:t>
            </a:r>
          </a:p>
          <a:p>
            <a:pPr marL="274320" lvl="0" indent="-274320">
              <a:spcBef>
                <a:spcPct val="20000"/>
              </a:spcBef>
              <a:buClr>
                <a:srgbClr val="0BD0D9"/>
              </a:buClr>
              <a:buSzPct val="95000"/>
              <a:buFont typeface="Wingdings 2"/>
              <a:buChar char=""/>
            </a:pPr>
            <a:r>
              <a:rPr lang="ru-RU" sz="2600" dirty="0">
                <a:solidFill>
                  <a:prstClr val="black"/>
                </a:solidFill>
                <a:latin typeface="Constantia"/>
              </a:rPr>
              <a:t>1)</a:t>
            </a:r>
            <a:r>
              <a:rPr lang="en-US" sz="2600" dirty="0">
                <a:solidFill>
                  <a:prstClr val="black"/>
                </a:solidFill>
                <a:latin typeface="Constantia"/>
              </a:rPr>
              <a:t> </a:t>
            </a:r>
            <a:r>
              <a:rPr lang="en-US" sz="2600" dirty="0">
                <a:solidFill>
                  <a:prstClr val="black"/>
                </a:solidFill>
                <a:latin typeface="Constantia"/>
                <a:hlinkClick r:id="rId2"/>
              </a:rPr>
              <a:t>http://ru.wikipedia.org/wiki/</a:t>
            </a:r>
            <a:r>
              <a:rPr lang="ru-RU" sz="2600" dirty="0" err="1">
                <a:solidFill>
                  <a:prstClr val="black"/>
                </a:solidFill>
                <a:latin typeface="Constantia"/>
                <a:hlinkClick r:id="rId2"/>
              </a:rPr>
              <a:t>Заглавная_страница</a:t>
            </a:r>
            <a:endParaRPr lang="ru-RU" sz="2600" dirty="0">
              <a:solidFill>
                <a:prstClr val="black"/>
              </a:solidFill>
              <a:latin typeface="Constantia"/>
            </a:endParaRPr>
          </a:p>
          <a:p>
            <a:pPr marL="274320" lvl="0" indent="-274320">
              <a:spcBef>
                <a:spcPct val="20000"/>
              </a:spcBef>
              <a:buClr>
                <a:srgbClr val="0BD0D9"/>
              </a:buClr>
              <a:buSzPct val="95000"/>
              <a:buFont typeface="Wingdings 2"/>
              <a:buChar char=""/>
            </a:pPr>
            <a:r>
              <a:rPr lang="ru-RU" sz="2600" dirty="0">
                <a:solidFill>
                  <a:prstClr val="black"/>
                </a:solidFill>
                <a:latin typeface="Constantia"/>
              </a:rPr>
              <a:t>2)</a:t>
            </a:r>
            <a:r>
              <a:rPr lang="en-US" sz="2600" dirty="0">
                <a:solidFill>
                  <a:prstClr val="black"/>
                </a:solidFill>
                <a:latin typeface="Constantia"/>
              </a:rPr>
              <a:t> </a:t>
            </a:r>
            <a:r>
              <a:rPr lang="en-US" sz="2600" dirty="0">
                <a:solidFill>
                  <a:prstClr val="black"/>
                </a:solidFill>
                <a:latin typeface="Constantia"/>
                <a:hlinkClick r:id="rId3"/>
              </a:rPr>
              <a:t>http://yandex.ru/images/#!/images/?uinfo=sw-1366-sh-768-ww-1366-wh-580-pd-1-wp-16x9_1366x768</a:t>
            </a:r>
            <a:endParaRPr lang="ru-RU" sz="2600" dirty="0">
              <a:solidFill>
                <a:prstClr val="black"/>
              </a:solidFill>
              <a:latin typeface="Constantia"/>
            </a:endParaRPr>
          </a:p>
          <a:p>
            <a:pPr marL="274320" lvl="0" indent="-274320">
              <a:spcBef>
                <a:spcPct val="20000"/>
              </a:spcBef>
              <a:buClr>
                <a:srgbClr val="0BD0D9"/>
              </a:buClr>
              <a:buSzPct val="95000"/>
              <a:buFont typeface="Wingdings 2"/>
              <a:buChar char=""/>
            </a:pPr>
            <a:r>
              <a:rPr lang="ru-RU" sz="2600" dirty="0">
                <a:solidFill>
                  <a:prstClr val="black"/>
                </a:solidFill>
                <a:latin typeface="Constantia"/>
              </a:rPr>
              <a:t>3)</a:t>
            </a:r>
            <a:r>
              <a:rPr lang="en-US" sz="2600" dirty="0">
                <a:solidFill>
                  <a:prstClr val="black"/>
                </a:solidFill>
                <a:latin typeface="Constantia"/>
              </a:rPr>
              <a:t> </a:t>
            </a:r>
            <a:r>
              <a:rPr lang="en-US" sz="2600" dirty="0">
                <a:solidFill>
                  <a:prstClr val="black"/>
                </a:solidFill>
                <a:latin typeface="Constantia"/>
                <a:hlinkClick r:id="rId4"/>
              </a:rPr>
              <a:t>http://muzey-factov.ru/tag/sport</a:t>
            </a:r>
            <a:endParaRPr lang="ru-RU" sz="2600" dirty="0">
              <a:solidFill>
                <a:prstClr val="black"/>
              </a:solidFill>
              <a:latin typeface="Constantia"/>
            </a:endParaRPr>
          </a:p>
          <a:p>
            <a:pPr marL="274320" lvl="0" indent="-274320">
              <a:spcBef>
                <a:spcPct val="20000"/>
              </a:spcBef>
              <a:buClr>
                <a:srgbClr val="0BD0D9"/>
              </a:buClr>
              <a:buSzPct val="95000"/>
              <a:buFont typeface="Wingdings 2"/>
              <a:buChar char=""/>
            </a:pPr>
            <a:r>
              <a:rPr lang="ru-RU" sz="2600" dirty="0">
                <a:solidFill>
                  <a:prstClr val="black"/>
                </a:solidFill>
                <a:latin typeface="Constantia"/>
              </a:rPr>
              <a:t>4)</a:t>
            </a:r>
            <a:r>
              <a:rPr lang="en-US" sz="2600" dirty="0">
                <a:solidFill>
                  <a:prstClr val="black"/>
                </a:solidFill>
                <a:latin typeface="Constantia"/>
              </a:rPr>
              <a:t> </a:t>
            </a:r>
            <a:r>
              <a:rPr lang="en-US" sz="2600" dirty="0">
                <a:solidFill>
                  <a:prstClr val="black"/>
                </a:solidFill>
                <a:latin typeface="Constantia"/>
                <a:hlinkClick r:id="rId5"/>
              </a:rPr>
              <a:t>http://</a:t>
            </a:r>
            <a:r>
              <a:rPr lang="ru-RU" sz="2600" dirty="0">
                <a:solidFill>
                  <a:prstClr val="black"/>
                </a:solidFill>
                <a:latin typeface="Constantia"/>
                <a:hlinkClick r:id="rId5"/>
              </a:rPr>
              <a:t>интересные-факты.</a:t>
            </a:r>
            <a:r>
              <a:rPr lang="en-US" sz="2600" dirty="0">
                <a:solidFill>
                  <a:prstClr val="black"/>
                </a:solidFill>
                <a:latin typeface="Constantia"/>
                <a:hlinkClick r:id="rId5"/>
              </a:rPr>
              <a:t>com/</a:t>
            </a:r>
            <a:r>
              <a:rPr lang="en-US" sz="2600" dirty="0" err="1">
                <a:solidFill>
                  <a:prstClr val="black"/>
                </a:solidFill>
                <a:latin typeface="Constantia"/>
                <a:hlinkClick r:id="rId5"/>
              </a:rPr>
              <a:t>interesnye-fakty-iz-mira-sporta</a:t>
            </a:r>
            <a:r>
              <a:rPr lang="en-US" sz="2600" dirty="0">
                <a:solidFill>
                  <a:prstClr val="black"/>
                </a:solidFill>
                <a:latin typeface="Constantia"/>
                <a:hlinkClick r:id="rId5"/>
              </a:rPr>
              <a:t>/</a:t>
            </a:r>
            <a:r>
              <a:rPr lang="ru-RU" sz="2600" dirty="0">
                <a:solidFill>
                  <a:prstClr val="black"/>
                </a:solidFill>
                <a:latin typeface="Constantia"/>
              </a:rPr>
              <a:t> </a:t>
            </a:r>
          </a:p>
        </p:txBody>
      </p:sp>
    </p:spTree>
    <p:extLst>
      <p:ext uri="{BB962C8B-B14F-4D97-AF65-F5344CB8AC3E}">
        <p14:creationId xmlns:p14="http://schemas.microsoft.com/office/powerpoint/2010/main" xmlns="" val="197568981"/>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142984"/>
            <a:ext cx="4786346" cy="5626145"/>
          </a:xfrm>
        </p:spPr>
        <p:txBody>
          <a:bodyPr>
            <a:normAutofit fontScale="85000" lnSpcReduction="10000"/>
          </a:bodyPr>
          <a:lstStyle/>
          <a:p>
            <a:pPr>
              <a:buNone/>
            </a:pPr>
            <a:r>
              <a:rPr lang="ru-RU" dirty="0" smtClean="0">
                <a:latin typeface="Constantia" pitchFamily="18" charset="0"/>
              </a:rPr>
              <a:t>Волейбол – спортивная игра, в которой участвуют две команды. Она проводится на специальной площадке, разделенной на две части сеткой. </a:t>
            </a:r>
            <a:endParaRPr lang="en-US" dirty="0" smtClean="0">
              <a:latin typeface="Constantia" pitchFamily="18" charset="0"/>
            </a:endParaRPr>
          </a:p>
          <a:p>
            <a:pPr>
              <a:buNone/>
            </a:pPr>
            <a:r>
              <a:rPr lang="ru-RU" dirty="0" smtClean="0">
                <a:latin typeface="Constantia" pitchFamily="18" charset="0"/>
              </a:rPr>
              <a:t>Благодаря простым правилам и доступности инвентаря, волейбол является распространенным видом отдыха, который любят и взрослые и дети. </a:t>
            </a:r>
            <a:endParaRPr lang="ru-RU" dirty="0">
              <a:latin typeface="Constantia" pitchFamily="18" charset="0"/>
            </a:endParaRPr>
          </a:p>
        </p:txBody>
      </p:sp>
      <p:pic>
        <p:nvPicPr>
          <p:cNvPr id="5122" name="Picture 2" descr="https://encrypted-tbn3.gstatic.com/images?q=tbn:ANd9GcTogEQaggTn1YRZMv5R_Ea2MphheHSsZOy4N_hrBsgW88aS7-tB"/>
          <p:cNvPicPr>
            <a:picLocks noChangeAspect="1" noChangeArrowheads="1"/>
          </p:cNvPicPr>
          <p:nvPr/>
        </p:nvPicPr>
        <p:blipFill>
          <a:blip r:embed="rId2" cstate="print"/>
          <a:srcRect/>
          <a:stretch>
            <a:fillRect/>
          </a:stretch>
        </p:blipFill>
        <p:spPr bwMode="auto">
          <a:xfrm>
            <a:off x="5143504" y="1214422"/>
            <a:ext cx="2619375" cy="1743076"/>
          </a:xfrm>
          <a:prstGeom prst="rect">
            <a:avLst/>
          </a:prstGeom>
          <a:noFill/>
        </p:spPr>
      </p:pic>
      <p:pic>
        <p:nvPicPr>
          <p:cNvPr id="5124" name="Picture 4" descr="https://encrypted-tbn0.gstatic.com/images?q=tbn:ANd9GcT60gtr_ZcDkeE5bNDKXVl4dvLFQqpctQQ4XCP9hpEVOXH7Kgt8"/>
          <p:cNvPicPr>
            <a:picLocks noChangeAspect="1" noChangeArrowheads="1"/>
          </p:cNvPicPr>
          <p:nvPr/>
        </p:nvPicPr>
        <p:blipFill>
          <a:blip r:embed="rId3" cstate="print"/>
          <a:srcRect/>
          <a:stretch>
            <a:fillRect/>
          </a:stretch>
        </p:blipFill>
        <p:spPr bwMode="auto">
          <a:xfrm>
            <a:off x="6143636" y="3071810"/>
            <a:ext cx="2619375" cy="1743076"/>
          </a:xfrm>
          <a:prstGeom prst="rect">
            <a:avLst/>
          </a:prstGeom>
          <a:noFill/>
        </p:spPr>
      </p:pic>
      <p:pic>
        <p:nvPicPr>
          <p:cNvPr id="5126" name="Picture 6" descr="http://t2.gstatic.com/images?q=tbn:ANd9GcQR8EWAKGHH6lZ7kacz3mk-dItq82IJ-1wFlMMyr2Dx4xxF7dIm"/>
          <p:cNvPicPr>
            <a:picLocks noChangeAspect="1" noChangeArrowheads="1"/>
          </p:cNvPicPr>
          <p:nvPr/>
        </p:nvPicPr>
        <p:blipFill>
          <a:blip r:embed="rId4" cstate="print"/>
          <a:srcRect/>
          <a:stretch>
            <a:fillRect/>
          </a:stretch>
        </p:blipFill>
        <p:spPr bwMode="auto">
          <a:xfrm>
            <a:off x="4786314" y="4929198"/>
            <a:ext cx="2571750" cy="178117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2do2go.ru/uploads/full/3ca6cc4869ca9f67da050d709154d8b2_w960_h2048.jpg"/>
          <p:cNvPicPr>
            <a:picLocks noChangeAspect="1" noChangeArrowheads="1"/>
          </p:cNvPicPr>
          <p:nvPr/>
        </p:nvPicPr>
        <p:blipFill>
          <a:blip r:embed="rId2" cstate="print"/>
          <a:srcRect/>
          <a:stretch>
            <a:fillRect/>
          </a:stretch>
        </p:blipFill>
        <p:spPr bwMode="auto">
          <a:xfrm>
            <a:off x="142844" y="4572008"/>
            <a:ext cx="2500330" cy="1773311"/>
          </a:xfrm>
          <a:prstGeom prst="chevron">
            <a:avLst>
              <a:gd name="adj" fmla="val 36593"/>
            </a:avLst>
          </a:prstGeom>
          <a:noFill/>
          <a:ln w="28575">
            <a:solidFill>
              <a:srgbClr val="00B050"/>
            </a:solidFill>
          </a:ln>
        </p:spPr>
      </p:pic>
      <p:pic>
        <p:nvPicPr>
          <p:cNvPr id="3076" name="Picture 4" descr="https://encrypted-tbn2.gstatic.com/images?q=tbn:ANd9GcQgmPvsIkhUaV3DRMmimBO3c0geAFkiaLA6mqsVpEZCMIHdfvoq"/>
          <p:cNvPicPr>
            <a:picLocks noChangeAspect="1" noChangeArrowheads="1"/>
          </p:cNvPicPr>
          <p:nvPr/>
        </p:nvPicPr>
        <p:blipFill>
          <a:blip r:embed="rId3" cstate="print"/>
          <a:srcRect/>
          <a:stretch>
            <a:fillRect/>
          </a:stretch>
        </p:blipFill>
        <p:spPr bwMode="auto">
          <a:xfrm>
            <a:off x="2285984" y="4572008"/>
            <a:ext cx="2590800" cy="1762126"/>
          </a:xfrm>
          <a:prstGeom prst="chevron">
            <a:avLst>
              <a:gd name="adj" fmla="val 32876"/>
            </a:avLst>
          </a:prstGeom>
          <a:noFill/>
          <a:ln w="28575">
            <a:solidFill>
              <a:srgbClr val="00B050"/>
            </a:solidFill>
          </a:ln>
        </p:spPr>
      </p:pic>
      <p:pic>
        <p:nvPicPr>
          <p:cNvPr id="3078" name="Picture 6" descr="https://encrypted-tbn1.gstatic.com/images?q=tbn:ANd9GcTyGYQLytpwRCXw82fRCq6Yv5JKPffhW4SZMD90dQ0iaQQQyRLdKQ"/>
          <p:cNvPicPr>
            <a:picLocks noChangeAspect="1" noChangeArrowheads="1"/>
          </p:cNvPicPr>
          <p:nvPr/>
        </p:nvPicPr>
        <p:blipFill>
          <a:blip r:embed="rId4" cstate="print"/>
          <a:srcRect/>
          <a:stretch>
            <a:fillRect/>
          </a:stretch>
        </p:blipFill>
        <p:spPr bwMode="auto">
          <a:xfrm>
            <a:off x="6524625" y="4572008"/>
            <a:ext cx="2619375" cy="1743076"/>
          </a:xfrm>
          <a:prstGeom prst="chevron">
            <a:avLst>
              <a:gd name="adj" fmla="val 33213"/>
            </a:avLst>
          </a:prstGeom>
          <a:noFill/>
          <a:ln w="28575">
            <a:solidFill>
              <a:srgbClr val="00B050"/>
            </a:solidFill>
          </a:ln>
        </p:spPr>
      </p:pic>
      <p:pic>
        <p:nvPicPr>
          <p:cNvPr id="3082" name="Picture 10" descr="https://encrypted-tbn3.gstatic.com/images?q=tbn:ANd9GcSrrtHjDBamiA2nzl3q_QyLpC5QZ6IMAOrRFn39Gnwp9B0NkvtL3Q"/>
          <p:cNvPicPr>
            <a:picLocks noChangeAspect="1" noChangeArrowheads="1"/>
          </p:cNvPicPr>
          <p:nvPr/>
        </p:nvPicPr>
        <p:blipFill>
          <a:blip r:embed="rId5" cstate="print"/>
          <a:srcRect/>
          <a:stretch>
            <a:fillRect/>
          </a:stretch>
        </p:blipFill>
        <p:spPr bwMode="auto">
          <a:xfrm>
            <a:off x="4500562" y="4554080"/>
            <a:ext cx="2395537" cy="1794341"/>
          </a:xfrm>
          <a:prstGeom prst="chevron">
            <a:avLst>
              <a:gd name="adj" fmla="val 36639"/>
            </a:avLst>
          </a:prstGeom>
          <a:noFill/>
          <a:ln w="28575">
            <a:solidFill>
              <a:srgbClr val="00B050"/>
            </a:solidFill>
          </a:ln>
        </p:spPr>
      </p:pic>
      <p:sp>
        <p:nvSpPr>
          <p:cNvPr id="7" name="Прямоугольник 6"/>
          <p:cNvSpPr/>
          <p:nvPr/>
        </p:nvSpPr>
        <p:spPr>
          <a:xfrm>
            <a:off x="571472" y="1285860"/>
            <a:ext cx="7643866" cy="2677656"/>
          </a:xfrm>
          <a:prstGeom prst="rect">
            <a:avLst/>
          </a:prstGeom>
        </p:spPr>
        <p:txBody>
          <a:bodyPr wrap="square">
            <a:spAutoFit/>
          </a:bodyPr>
          <a:lstStyle/>
          <a:p>
            <a:pPr>
              <a:buClr>
                <a:srgbClr val="92D050"/>
              </a:buClr>
            </a:pPr>
            <a:r>
              <a:rPr lang="ru-RU" sz="2800" dirty="0" smtClean="0">
                <a:latin typeface="Constantia" pitchFamily="18" charset="0"/>
              </a:rPr>
              <a:t>Существуют многочисленные варианты волейбола, ответвившиеся от основного вида — пляжный волейбол(олимпийский вид с 1996 года), мини-волейбол, пионербол, парковый волейбол (утверждённый конгрессом FIVB в ноябре 1998 года в Токио).</a:t>
            </a:r>
            <a:endParaRPr lang="ru-RU" sz="2800" dirty="0">
              <a:latin typeface="Constantia" pitchFamily="18" charset="0"/>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214422"/>
            <a:ext cx="4143404" cy="5286412"/>
          </a:xfrm>
        </p:spPr>
        <p:txBody>
          <a:bodyPr>
            <a:normAutofit fontScale="77500" lnSpcReduction="20000"/>
          </a:bodyPr>
          <a:lstStyle/>
          <a:p>
            <a:pPr>
              <a:buNone/>
            </a:pPr>
            <a:r>
              <a:rPr lang="ru-RU" dirty="0" smtClean="0">
                <a:latin typeface="Edisson" pitchFamily="2" charset="0"/>
              </a:rPr>
              <a:t>    Во</a:t>
            </a:r>
            <a:r>
              <a:rPr lang="ru-RU" b="1" dirty="0" smtClean="0">
                <a:latin typeface="Edisson" pitchFamily="2" charset="0"/>
              </a:rPr>
              <a:t>л</a:t>
            </a:r>
            <a:r>
              <a:rPr lang="ru-RU" dirty="0" smtClean="0">
                <a:latin typeface="Edisson" pitchFamily="2" charset="0"/>
              </a:rPr>
              <a:t>ейбол</a:t>
            </a:r>
            <a:r>
              <a:rPr lang="ru-RU" dirty="0">
                <a:latin typeface="Edisson" pitchFamily="2" charset="0"/>
              </a:rPr>
              <a:t> — неконтактный, комбинационный вид спорта, где каждый игрок имеет строгую специализацию на площадке. Важнейшими качествами для игроков в волейбол являются прыгучесть для возможности высоко подняться над сеткой, реакция, координация, физическая сила для эффективного произведения атакующих </a:t>
            </a:r>
            <a:r>
              <a:rPr lang="ru-RU" dirty="0" smtClean="0">
                <a:latin typeface="Edisson" pitchFamily="2" charset="0"/>
              </a:rPr>
              <a:t>ударов.</a:t>
            </a:r>
            <a:r>
              <a:rPr lang="en-US" dirty="0" smtClean="0">
                <a:latin typeface="Edisson" pitchFamily="2" charset="0"/>
              </a:rPr>
              <a:t>x</a:t>
            </a:r>
            <a:endParaRPr lang="ru-RU" dirty="0">
              <a:latin typeface="Edisson" pitchFamily="2" charset="0"/>
            </a:endParaRPr>
          </a:p>
        </p:txBody>
      </p:sp>
      <p:sp>
        <p:nvSpPr>
          <p:cNvPr id="17410" name="AutoShape 2" descr="http://festival.1september.ru/articles/618740/img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7416" name="AutoShape 8" descr="https://encrypted-tbn1.gstatic.com/images?q=tbn:ANd9GcSESTPvZ0aZNnOiZbORuNAnSno9mgJKfCiR7nB81vaDL6C8rgyrJ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1" name="Picture 16" descr="http://gov.cap.ru/Home/482/2012/14.12.2012.gif"/>
          <p:cNvPicPr>
            <a:picLocks noChangeAspect="1" noChangeArrowheads="1"/>
          </p:cNvPicPr>
          <p:nvPr/>
        </p:nvPicPr>
        <p:blipFill>
          <a:blip r:embed="rId2" cstate="print"/>
          <a:srcRect/>
          <a:stretch>
            <a:fillRect/>
          </a:stretch>
        </p:blipFill>
        <p:spPr bwMode="auto">
          <a:xfrm>
            <a:off x="5643570" y="2828925"/>
            <a:ext cx="3200400" cy="402907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85720" y="357166"/>
            <a:ext cx="8686800" cy="841248"/>
          </a:xfrm>
        </p:spPr>
        <p:txBody>
          <a:bodyPr/>
          <a:lstStyle/>
          <a:p>
            <a:r>
              <a:rPr lang="ru-RU" b="1" dirty="0" smtClean="0"/>
              <a:t>Правила игры в волейбол:</a:t>
            </a:r>
            <a:endParaRPr lang="ru-RU" dirty="0"/>
          </a:p>
        </p:txBody>
      </p:sp>
      <p:sp>
        <p:nvSpPr>
          <p:cNvPr id="5" name="Прямоугольник 4"/>
          <p:cNvSpPr/>
          <p:nvPr/>
        </p:nvSpPr>
        <p:spPr>
          <a:xfrm>
            <a:off x="357158" y="1428736"/>
            <a:ext cx="3786214" cy="5078313"/>
          </a:xfrm>
          <a:prstGeom prst="rect">
            <a:avLst/>
          </a:prstGeom>
        </p:spPr>
        <p:txBody>
          <a:bodyPr wrap="square">
            <a:spAutoFit/>
          </a:bodyPr>
          <a:lstStyle/>
          <a:p>
            <a:r>
              <a:rPr lang="ru-RU" dirty="0" smtClean="0">
                <a:latin typeface="Constantia" pitchFamily="18" charset="0"/>
              </a:rPr>
              <a:t>1. </a:t>
            </a:r>
            <a:r>
              <a:rPr lang="ru-RU" b="1" dirty="0" smtClean="0">
                <a:latin typeface="Constantia" pitchFamily="18" charset="0"/>
              </a:rPr>
              <a:t>Состав команды в волейболе. Сколько человек в волейболе:</a:t>
            </a:r>
            <a:endParaRPr lang="ru-RU" dirty="0" smtClean="0">
              <a:latin typeface="Constantia" pitchFamily="18" charset="0"/>
            </a:endParaRPr>
          </a:p>
          <a:p>
            <a:r>
              <a:rPr lang="ru-RU" dirty="0" smtClean="0">
                <a:latin typeface="Constantia" pitchFamily="18" charset="0"/>
              </a:rPr>
              <a:t>В игре участвуют две команды по 6 человек. Кроме них, в каждую команду должны входить запасные игроки. Каждая команда должна состоять из 12 человек, не более.</a:t>
            </a:r>
          </a:p>
          <a:p>
            <a:r>
              <a:rPr lang="ru-RU" b="1" dirty="0" smtClean="0">
                <a:latin typeface="Constantia" pitchFamily="18" charset="0"/>
              </a:rPr>
              <a:t>2. Замены в волейболе:</a:t>
            </a:r>
            <a:endParaRPr lang="ru-RU" dirty="0" smtClean="0">
              <a:latin typeface="Constantia" pitchFamily="18" charset="0"/>
            </a:endParaRPr>
          </a:p>
          <a:p>
            <a:r>
              <a:rPr lang="ru-RU" dirty="0" smtClean="0">
                <a:latin typeface="Constantia" pitchFamily="18" charset="0"/>
              </a:rPr>
              <a:t>Запасной игрок заменяет основного игрока команды. Замененный основной игрок 1 раз может вернуться на площадку вновь, вместо запасного игрока, который его заменил, но при условии, что было разыграно не менее одного мяча с участием запасного игрока.</a:t>
            </a:r>
            <a:endParaRPr lang="ru-RU" dirty="0">
              <a:latin typeface="Constantia" pitchFamily="18" charset="0"/>
            </a:endParaRPr>
          </a:p>
        </p:txBody>
      </p:sp>
      <p:pic>
        <p:nvPicPr>
          <p:cNvPr id="14340" name="Picture 4" descr="https://encrypted-tbn2.gstatic.com/images?q=tbn:ANd9GcR1CHxbewPCiFD_MQ8NmTlNp3M0NGe7IUV4QN2koqDQ81Qhf6gi"/>
          <p:cNvPicPr>
            <a:picLocks noChangeAspect="1" noChangeArrowheads="1"/>
          </p:cNvPicPr>
          <p:nvPr/>
        </p:nvPicPr>
        <p:blipFill>
          <a:blip r:embed="rId2" cstate="print"/>
          <a:srcRect/>
          <a:stretch>
            <a:fillRect/>
          </a:stretch>
        </p:blipFill>
        <p:spPr bwMode="auto">
          <a:xfrm>
            <a:off x="4572000" y="2143116"/>
            <a:ext cx="4031751" cy="2981333"/>
          </a:xfrm>
          <a:prstGeom prst="rect">
            <a:avLst/>
          </a:prstGeom>
          <a:noFill/>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85728"/>
            <a:ext cx="4214842" cy="3970318"/>
          </a:xfrm>
          <a:prstGeom prst="rect">
            <a:avLst/>
          </a:prstGeom>
        </p:spPr>
        <p:txBody>
          <a:bodyPr wrap="square">
            <a:spAutoFit/>
          </a:bodyPr>
          <a:lstStyle/>
          <a:p>
            <a:r>
              <a:rPr lang="ru-RU" b="1" dirty="0" smtClean="0">
                <a:latin typeface="Constantia" pitchFamily="18" charset="0"/>
              </a:rPr>
              <a:t>3. Расположение игроков в волейболе:</a:t>
            </a:r>
            <a:endParaRPr lang="ru-RU" dirty="0" smtClean="0">
              <a:latin typeface="Constantia" pitchFamily="18" charset="0"/>
            </a:endParaRPr>
          </a:p>
          <a:p>
            <a:r>
              <a:rPr lang="ru-RU" dirty="0" smtClean="0">
                <a:latin typeface="Constantia" pitchFamily="18" charset="0"/>
              </a:rPr>
              <a:t>Игроки обеих команд перед каждой подачей мяча встают по 3 человека в две ломаные линии в пределах площадки. Три игрока встают у сетки – их называют игроками передней линии, другие три игрока – игроки задней линии. Все игроки и передней и задней линии во время игры могут находиться на своей площадке в любом месте. Перед подачей мяча с задней линии, игроки должны стоять позади игроков передней линии.</a:t>
            </a:r>
            <a:endParaRPr lang="ru-RU" dirty="0">
              <a:latin typeface="Constantia" pitchFamily="18" charset="0"/>
            </a:endParaRPr>
          </a:p>
        </p:txBody>
      </p:sp>
      <p:pic>
        <p:nvPicPr>
          <p:cNvPr id="4" name="Picture 4" descr="http://festival.1september.ru/articles/618740/img1.jpg"/>
          <p:cNvPicPr>
            <a:picLocks noChangeAspect="1" noChangeArrowheads="1"/>
          </p:cNvPicPr>
          <p:nvPr/>
        </p:nvPicPr>
        <p:blipFill>
          <a:blip r:embed="rId2" cstate="print"/>
          <a:srcRect/>
          <a:stretch>
            <a:fillRect/>
          </a:stretch>
        </p:blipFill>
        <p:spPr bwMode="auto">
          <a:xfrm>
            <a:off x="5429256" y="642918"/>
            <a:ext cx="2857494" cy="4071929"/>
          </a:xfrm>
          <a:prstGeom prst="rect">
            <a:avLst/>
          </a:prstGeom>
          <a:noFill/>
          <a:ln w="76200">
            <a:solidFill>
              <a:schemeClr val="accent2">
                <a:lumMod val="50000"/>
              </a:schemeClr>
            </a:solidFill>
          </a:ln>
        </p:spPr>
      </p:pic>
      <p:sp>
        <p:nvSpPr>
          <p:cNvPr id="5" name="Прямоугольник 4"/>
          <p:cNvSpPr/>
          <p:nvPr/>
        </p:nvSpPr>
        <p:spPr>
          <a:xfrm>
            <a:off x="5357818" y="285728"/>
            <a:ext cx="3000396" cy="338554"/>
          </a:xfrm>
          <a:prstGeom prst="rect">
            <a:avLst/>
          </a:prstGeom>
          <a:solidFill>
            <a:schemeClr val="accent2">
              <a:lumMod val="50000"/>
            </a:schemeClr>
          </a:solidFill>
        </p:spPr>
        <p:txBody>
          <a:bodyPr wrap="square" lIns="91440" tIns="45720" rIns="91440" bIns="45720">
            <a:spAutoFit/>
          </a:bodyPr>
          <a:lstStyle/>
          <a:p>
            <a:pPr algn="ctr"/>
            <a:r>
              <a:rPr lang="ru-RU" sz="16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Схемы расстановки игроков</a:t>
            </a:r>
            <a:endParaRPr lang="ru-RU" sz="16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6" name="Picture 2" descr="http://bse.sci-lib.com/pictures/03/16/244131265.jpg"/>
          <p:cNvPicPr>
            <a:picLocks noChangeAspect="1" noChangeArrowheads="1"/>
          </p:cNvPicPr>
          <p:nvPr/>
        </p:nvPicPr>
        <p:blipFill>
          <a:blip r:embed="rId3" cstate="print"/>
          <a:srcRect/>
          <a:stretch>
            <a:fillRect/>
          </a:stretch>
        </p:blipFill>
        <p:spPr bwMode="auto">
          <a:xfrm>
            <a:off x="285720" y="4500570"/>
            <a:ext cx="4762500" cy="2190750"/>
          </a:xfrm>
          <a:prstGeom prst="rect">
            <a:avLst/>
          </a:prstGeom>
          <a:noFill/>
          <a:ln w="76200">
            <a:solidFill>
              <a:schemeClr val="accent2">
                <a:lumMod val="50000"/>
              </a:schemeClr>
            </a:solidFill>
          </a:ln>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71480"/>
            <a:ext cx="3929058" cy="5909310"/>
          </a:xfrm>
          <a:prstGeom prst="rect">
            <a:avLst/>
          </a:prstGeom>
        </p:spPr>
        <p:txBody>
          <a:bodyPr wrap="square">
            <a:spAutoFit/>
          </a:bodyPr>
          <a:lstStyle/>
          <a:p>
            <a:r>
              <a:rPr lang="ru-RU" b="1" dirty="0" smtClean="0">
                <a:latin typeface="Constantia" pitchFamily="18" charset="0"/>
              </a:rPr>
              <a:t>4. Партия в волейболе. Сколько партий в волейболе:</a:t>
            </a:r>
            <a:endParaRPr lang="ru-RU" dirty="0" smtClean="0">
              <a:latin typeface="Constantia" pitchFamily="18" charset="0"/>
            </a:endParaRPr>
          </a:p>
          <a:p>
            <a:r>
              <a:rPr lang="ru-RU" dirty="0" smtClean="0">
                <a:latin typeface="Constantia" pitchFamily="18" charset="0"/>
              </a:rPr>
              <a:t>Игра состоит из 3 или 5 партий. Игра из 3 партий заканчивается, когда одна из команд выиграла 2 партии; игра из 5 партий заканчивается при выигрыше одной из команд 3 партий.</a:t>
            </a:r>
          </a:p>
          <a:p>
            <a:r>
              <a:rPr lang="ru-RU" b="1" dirty="0" smtClean="0">
                <a:latin typeface="Constantia" pitchFamily="18" charset="0"/>
              </a:rPr>
              <a:t>5. Игра в волейбол. Смена сторон:</a:t>
            </a:r>
            <a:endParaRPr lang="ru-RU" dirty="0" smtClean="0">
              <a:latin typeface="Constantia" pitchFamily="18" charset="0"/>
            </a:endParaRPr>
          </a:p>
          <a:p>
            <a:r>
              <a:rPr lang="ru-RU" dirty="0" smtClean="0">
                <a:latin typeface="Constantia" pitchFamily="18" charset="0"/>
              </a:rPr>
              <a:t>Перед началом игры судьей проводится жеребьевка по выбору стороны площадки или подачи. Если одна команда вытянула жребий на право выбора стороны, то другая команда выбирает подачу. После первой партии игры команды меняются сторонами и подачей. И так после каждой партии игры производится очередность подач и смена сторон.</a:t>
            </a:r>
            <a:endParaRPr lang="ru-RU" dirty="0">
              <a:latin typeface="Constantia" pitchFamily="18" charset="0"/>
            </a:endParaRPr>
          </a:p>
        </p:txBody>
      </p:sp>
      <p:sp>
        <p:nvSpPr>
          <p:cNvPr id="3" name="Прямоугольник 2"/>
          <p:cNvSpPr/>
          <p:nvPr/>
        </p:nvSpPr>
        <p:spPr>
          <a:xfrm>
            <a:off x="4929190" y="642918"/>
            <a:ext cx="3500430" cy="4247317"/>
          </a:xfrm>
          <a:prstGeom prst="rect">
            <a:avLst/>
          </a:prstGeom>
        </p:spPr>
        <p:txBody>
          <a:bodyPr wrap="square">
            <a:spAutoFit/>
          </a:bodyPr>
          <a:lstStyle/>
          <a:p>
            <a:r>
              <a:rPr lang="ru-RU" b="1" dirty="0" smtClean="0"/>
              <a:t>6. Игра в волейбол. Перерывы:</a:t>
            </a:r>
            <a:endParaRPr lang="ru-RU" dirty="0" smtClean="0"/>
          </a:p>
          <a:p>
            <a:r>
              <a:rPr lang="ru-RU" dirty="0" smtClean="0"/>
              <a:t>Между партиями делаются перерывы на 3 минуты. Перед тем как начать решающую партию, обязательно делается перерыв 5 минут, и затем снова проводится жеребьевка на право подачи или выбора стороны. В решающей партии, если одна из команд достигла 8 очков, то смена сторон производится без перерыва. Между второй и третьей партиями перерыв может быть увеличен до 10 минут.</a:t>
            </a:r>
            <a:endParaRPr lang="ru-RU"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857232"/>
            <a:ext cx="3571900" cy="5355312"/>
          </a:xfrm>
          <a:prstGeom prst="rect">
            <a:avLst/>
          </a:prstGeom>
        </p:spPr>
        <p:txBody>
          <a:bodyPr wrap="square">
            <a:spAutoFit/>
          </a:bodyPr>
          <a:lstStyle/>
          <a:p>
            <a:r>
              <a:rPr lang="ru-RU" b="1" dirty="0" smtClean="0">
                <a:latin typeface="Constantia" pitchFamily="18" charset="0"/>
              </a:rPr>
              <a:t>7. Подача мяча в волейболе:</a:t>
            </a:r>
            <a:endParaRPr lang="ru-RU" dirty="0" smtClean="0">
              <a:latin typeface="Constantia" pitchFamily="18" charset="0"/>
            </a:endParaRPr>
          </a:p>
          <a:p>
            <a:r>
              <a:rPr lang="ru-RU" dirty="0" smtClean="0">
                <a:latin typeface="Constantia" pitchFamily="18" charset="0"/>
              </a:rPr>
              <a:t>После свистка судьи производится подача мяча. Если подача произошла до свистка, то мяч переигрывается. Игрок, подающий мяч, встает на «место подачи» за площадкой, подбрасывает мяч и ударом руки направляет его на сторону соперника. Подача засчитывается, когда игрок, коснулся рукой мяча, если он промахнулся после подбрасывания и мяч упал на землю, то подача повторяется.</a:t>
            </a:r>
          </a:p>
          <a:p>
            <a:r>
              <a:rPr lang="ru-RU" dirty="0" smtClean="0">
                <a:latin typeface="Constantia" pitchFamily="18" charset="0"/>
              </a:rPr>
              <a:t>Подача мяча производится игроком до тех пор, пока он или его команда не допустит ошибку.</a:t>
            </a:r>
            <a:endParaRPr lang="ru-RU" dirty="0">
              <a:latin typeface="Constantia" pitchFamily="18" charset="0"/>
            </a:endParaRPr>
          </a:p>
        </p:txBody>
      </p:sp>
      <p:pic>
        <p:nvPicPr>
          <p:cNvPr id="3" name="Picture 10" descr="https://encrypted-tbn1.gstatic.com/images?q=tbn:ANd9GcSESTPvZ0aZNnOiZbORuNAnSno9mgJKfCiR7nB81vaDL6C8rgyrJQ"/>
          <p:cNvPicPr>
            <a:picLocks noChangeAspect="1" noChangeArrowheads="1"/>
          </p:cNvPicPr>
          <p:nvPr/>
        </p:nvPicPr>
        <p:blipFill>
          <a:blip r:embed="rId2" cstate="print"/>
          <a:srcRect/>
          <a:stretch>
            <a:fillRect/>
          </a:stretch>
        </p:blipFill>
        <p:spPr bwMode="auto">
          <a:xfrm>
            <a:off x="5357818" y="500042"/>
            <a:ext cx="2786083" cy="2786085"/>
          </a:xfrm>
          <a:prstGeom prst="rect">
            <a:avLst/>
          </a:prstGeom>
          <a:noFill/>
        </p:spPr>
      </p:pic>
      <p:pic>
        <p:nvPicPr>
          <p:cNvPr id="4" name="Picture 6" descr="http://fivb.narod.ru/powserv1.jpg"/>
          <p:cNvPicPr>
            <a:picLocks noChangeAspect="1" noChangeArrowheads="1"/>
          </p:cNvPicPr>
          <p:nvPr/>
        </p:nvPicPr>
        <p:blipFill>
          <a:blip r:embed="rId3" cstate="print"/>
          <a:srcRect/>
          <a:stretch>
            <a:fillRect/>
          </a:stretch>
        </p:blipFill>
        <p:spPr bwMode="auto">
          <a:xfrm>
            <a:off x="5357818" y="3571876"/>
            <a:ext cx="2857520" cy="2502304"/>
          </a:xfrm>
          <a:prstGeom prst="rect">
            <a:avLst/>
          </a:prstGeom>
          <a:noFill/>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4214842" cy="6247864"/>
          </a:xfrm>
          <a:prstGeom prst="rect">
            <a:avLst/>
          </a:prstGeom>
        </p:spPr>
        <p:txBody>
          <a:bodyPr wrap="square">
            <a:spAutoFit/>
          </a:bodyPr>
          <a:lstStyle/>
          <a:p>
            <a:r>
              <a:rPr lang="ru-RU" sz="1600" b="1" dirty="0" smtClean="0">
                <a:latin typeface="Constantia" pitchFamily="18" charset="0"/>
              </a:rPr>
              <a:t>8.</a:t>
            </a:r>
            <a:r>
              <a:rPr lang="ru-RU" sz="1600" dirty="0" smtClean="0">
                <a:latin typeface="Constantia" pitchFamily="18" charset="0"/>
              </a:rPr>
              <a:t> </a:t>
            </a:r>
            <a:r>
              <a:rPr lang="ru-RU" sz="1600" b="1" dirty="0" smtClean="0">
                <a:latin typeface="Constantia" pitchFamily="18" charset="0"/>
              </a:rPr>
              <a:t>Перемещения в волейболе:</a:t>
            </a:r>
            <a:endParaRPr lang="ru-RU" sz="1600" dirty="0" smtClean="0">
              <a:latin typeface="Constantia" pitchFamily="18" charset="0"/>
            </a:endParaRPr>
          </a:p>
          <a:p>
            <a:r>
              <a:rPr lang="ru-RU" sz="1600" dirty="0" smtClean="0">
                <a:latin typeface="Constantia" pitchFamily="18" charset="0"/>
              </a:rPr>
              <a:t>При перемене подачи мяча, подачу выполняет правый игрок передней линии. Все остальные игроки перемещаются по часовой стрелке на одно место. Такое перемещение производится всегда, если команда выигрывает подачу.</a:t>
            </a:r>
          </a:p>
          <a:p>
            <a:r>
              <a:rPr lang="ru-RU" sz="1600" b="1" dirty="0" smtClean="0">
                <a:latin typeface="Constantia" pitchFamily="18" charset="0"/>
              </a:rPr>
              <a:t>9. Как отбивать мяч в волейболе, техника удара в волейболе:</a:t>
            </a:r>
            <a:endParaRPr lang="ru-RU" sz="1600" dirty="0" smtClean="0">
              <a:latin typeface="Constantia" pitchFamily="18" charset="0"/>
            </a:endParaRPr>
          </a:p>
          <a:p>
            <a:r>
              <a:rPr lang="ru-RU" sz="1600" dirty="0" smtClean="0">
                <a:latin typeface="Constantia" pitchFamily="18" charset="0"/>
              </a:rPr>
              <a:t>Мяч в волейболе отбивается руками любым способом. Если мяч прикоснулся к телу выше пояса, то это приравнивается к удару.</a:t>
            </a:r>
          </a:p>
          <a:p>
            <a:r>
              <a:rPr lang="ru-RU" sz="1600" dirty="0" smtClean="0">
                <a:latin typeface="Constantia" pitchFamily="18" charset="0"/>
              </a:rPr>
              <a:t>Отбивать мяч команда должна не более чем в 3 удара, не давая мячу упасть на землю. Удары и передачи мяча производятся отрывистым касанием.</a:t>
            </a:r>
          </a:p>
          <a:p>
            <a:r>
              <a:rPr lang="ru-RU" sz="1600" dirty="0" smtClean="0">
                <a:latin typeface="Constantia" pitchFamily="18" charset="0"/>
              </a:rPr>
              <a:t>Если два игрока одной команды прикоснулись к мячу одновременно, то это считается за 2 удара, и право на третий удар не имеет ни один из этих игроков.</a:t>
            </a:r>
          </a:p>
          <a:p>
            <a:r>
              <a:rPr lang="ru-RU" sz="1600" dirty="0" smtClean="0">
                <a:latin typeface="Constantia" pitchFamily="18" charset="0"/>
              </a:rPr>
              <a:t>Если один игрок прикоснулся к мячу, а другой игрок этой же команды с ним столкнулся или ударил по рукам, но мяча не коснулся, то это считается за 1 удар.</a:t>
            </a:r>
            <a:endParaRPr lang="ru-RU" sz="1600" dirty="0">
              <a:latin typeface="Constantia" pitchFamily="18" charset="0"/>
            </a:endParaRPr>
          </a:p>
        </p:txBody>
      </p:sp>
      <p:pic>
        <p:nvPicPr>
          <p:cNvPr id="35842" name="Picture 2" descr="http://festival.1september.ru/articles/628771/Image957.jpg"/>
          <p:cNvPicPr>
            <a:picLocks noChangeAspect="1" noChangeArrowheads="1"/>
          </p:cNvPicPr>
          <p:nvPr/>
        </p:nvPicPr>
        <p:blipFill>
          <a:blip r:embed="rId2" cstate="print"/>
          <a:srcRect/>
          <a:stretch>
            <a:fillRect/>
          </a:stretch>
        </p:blipFill>
        <p:spPr bwMode="auto">
          <a:xfrm>
            <a:off x="4286248" y="4643446"/>
            <a:ext cx="4595802" cy="1859864"/>
          </a:xfrm>
          <a:prstGeom prst="rect">
            <a:avLst/>
          </a:prstGeom>
          <a:noFill/>
        </p:spPr>
      </p:pic>
      <p:pic>
        <p:nvPicPr>
          <p:cNvPr id="35844" name="Picture 4" descr="http://900igr.net/datai/fizkultura/Volejbol/0012-012-Tekhnika-vypolnenija-peredachi-mjacha-sverkhu-dvumja-rukami.png"/>
          <p:cNvPicPr>
            <a:picLocks noChangeAspect="1" noChangeArrowheads="1"/>
          </p:cNvPicPr>
          <p:nvPr/>
        </p:nvPicPr>
        <p:blipFill>
          <a:blip r:embed="rId3" cstate="print"/>
          <a:srcRect/>
          <a:stretch>
            <a:fillRect/>
          </a:stretch>
        </p:blipFill>
        <p:spPr bwMode="auto">
          <a:xfrm>
            <a:off x="4714876" y="357166"/>
            <a:ext cx="3676650" cy="4410076"/>
          </a:xfrm>
          <a:prstGeom prst="rect">
            <a:avLst/>
          </a:prstGeom>
          <a:noFill/>
        </p:spPr>
      </p:pic>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169</TotalTime>
  <Words>546</Words>
  <Application>Microsoft Office PowerPoint</Application>
  <PresentationFormat>Экран (4:3)</PresentationFormat>
  <Paragraphs>49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Что такое     волейбол?</vt:lpstr>
      <vt:lpstr>Слайд 2</vt:lpstr>
      <vt:lpstr>Слайд 3</vt:lpstr>
      <vt:lpstr>Слайд 4</vt:lpstr>
      <vt:lpstr>Правила игры в волейбол:</vt:lpstr>
      <vt:lpstr>Слайд 6</vt:lpstr>
      <vt:lpstr>Слайд 7</vt:lpstr>
      <vt:lpstr>Слайд 8</vt:lpstr>
      <vt:lpstr>Слайд 9</vt:lpstr>
      <vt:lpstr>Слайд 10</vt:lpstr>
      <vt:lpstr>Слайд 11</vt:lpstr>
      <vt:lpstr>Слайд 12</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Lenovo</cp:lastModifiedBy>
  <cp:revision>20</cp:revision>
  <dcterms:created xsi:type="dcterms:W3CDTF">2014-10-22T14:46:32Z</dcterms:created>
  <dcterms:modified xsi:type="dcterms:W3CDTF">2015-04-04T16:02:16Z</dcterms:modified>
</cp:coreProperties>
</file>