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6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2" y="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&#1057;&#1077;&#1085;&#1090;&#1103;&#1073;&#1088;&#1100;%202014&#1075;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hyperlink" Target="&#1048;&#1090;&#1086;&#1075;&#1080;%20&#1082;&#1086;&#1085;&#1082;&#1091;&#1088;&#1089;&#1086;&#1074;%2013-14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85720" y="1571612"/>
            <a:ext cx="8358246" cy="335758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«Место начальной школы в реализации  программы</a:t>
            </a:r>
            <a:br>
              <a:rPr lang="ru-RU" b="1" dirty="0" smtClean="0"/>
            </a:br>
            <a:r>
              <a:rPr lang="ru-RU" b="1" dirty="0" smtClean="0"/>
              <a:t>«Уральская  инженерная школа»  </a:t>
            </a:r>
            <a:br>
              <a:rPr lang="ru-RU" b="1" dirty="0" smtClean="0"/>
            </a:br>
            <a:r>
              <a:rPr lang="ru-RU" b="1" dirty="0" smtClean="0"/>
              <a:t>              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28596" y="4500570"/>
            <a:ext cx="8143932" cy="113823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Долгополова Раиса Григорьевна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МБОУ «Средняя общеобразовательная школа №1 с углублённым изучением отдельных предметов»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87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3257544" cy="1143000"/>
          </a:xfrm>
        </p:spPr>
        <p:txBody>
          <a:bodyPr/>
          <a:lstStyle/>
          <a:p>
            <a:r>
              <a:rPr lang="ru-RU" b="1" dirty="0" smtClean="0"/>
              <a:t>Памятка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00108"/>
            <a:ext cx="8858312" cy="585789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600" b="1" u="sng" dirty="0" smtClean="0"/>
              <a:t>Классификация проектов</a:t>
            </a:r>
            <a:endParaRPr lang="ru-RU" sz="4600" u="sng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 smtClean="0"/>
              <a:t>Практико-ориентированный проект </a:t>
            </a:r>
            <a:r>
              <a:rPr lang="ru-RU" dirty="0" smtClean="0"/>
              <a:t>нацелен на социальные интересы самих участников проекта или внешнего заказчика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 smtClean="0"/>
              <a:t>Исследовательский проект</a:t>
            </a:r>
            <a:r>
              <a:rPr lang="ru-RU" dirty="0" smtClean="0"/>
              <a:t> по структуре напоминает научное исследование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 smtClean="0"/>
              <a:t>Информационный проект </a:t>
            </a:r>
            <a:r>
              <a:rPr lang="ru-RU" dirty="0" smtClean="0"/>
              <a:t>направлен на сбор информации о каком-то объекте, явлении с     целью её анализа, обобщения и представления для широкой аудитории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 smtClean="0"/>
              <a:t>Творческий проект </a:t>
            </a:r>
            <a:r>
              <a:rPr lang="ru-RU" dirty="0" smtClean="0"/>
              <a:t>предполагает максимально свободный и нетрадиционный подход к   оформлению результатов.</a:t>
            </a:r>
          </a:p>
          <a:p>
            <a:pPr lvl="0">
              <a:buFont typeface="Wingdings" pitchFamily="2" charset="2"/>
              <a:buChar char="Ø"/>
            </a:pPr>
            <a:r>
              <a:rPr lang="ru-RU" b="1" dirty="0" smtClean="0"/>
              <a:t>Ролевой проект </a:t>
            </a:r>
            <a:r>
              <a:rPr lang="ru-RU" dirty="0" smtClean="0"/>
              <a:t>– участники берут на себя роли литературных или исторических   персонажей, выдуманных героев и т.п.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114668" cy="1143000"/>
          </a:xfrm>
        </p:spPr>
        <p:txBody>
          <a:bodyPr/>
          <a:lstStyle/>
          <a:p>
            <a:r>
              <a:rPr lang="ru-RU" b="1" dirty="0" smtClean="0"/>
              <a:t>Памятка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8858312" cy="564360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400" b="1" u="sng" dirty="0" smtClean="0"/>
              <a:t>Формы продуктов проектной деятельности</a:t>
            </a:r>
            <a:endParaRPr lang="ru-RU" sz="4400" u="sng" dirty="0" smtClean="0"/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Анализ данных социологического опроса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Сравнительно-сопоставительный анализ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Атлас, карта, учебное пособие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Выставка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Газета, журнал, справочник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Модель, коллекция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Игра, поход, экскурсия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Постановка, мини-театр</a:t>
            </a:r>
          </a:p>
          <a:p>
            <a:pPr>
              <a:buNone/>
            </a:pPr>
            <a:r>
              <a:rPr lang="ru-RU" sz="5100" b="1" dirty="0" smtClean="0"/>
              <a:t>                                                  </a:t>
            </a:r>
            <a:r>
              <a:rPr lang="ru-RU" sz="4400" b="1" u="sng" dirty="0" smtClean="0"/>
              <a:t>Виды презентаций проектов</a:t>
            </a:r>
            <a:r>
              <a:rPr lang="ru-RU" sz="5100" b="1" dirty="0" smtClean="0"/>
              <a:t>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                                                                 Деловая игра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                                                                 Демонстрация продукта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                                                                 Инсценировка-диалог литературных героев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                                                                 Игра с классом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                                                                 Доклад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                                                                 Реклама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                                                                 Ролевая игра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                                                                 Спектакль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                                                                Соревнование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Игорь\Desktop\img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7752" cy="5286388"/>
          </a:xfrm>
          <a:prstGeom prst="rect">
            <a:avLst/>
          </a:prstGeom>
          <a:noFill/>
        </p:spPr>
      </p:pic>
      <p:pic>
        <p:nvPicPr>
          <p:cNvPr id="17411" name="Picture 3" descr="C:\Users\Игорь\Desktop\schoolruss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4350" y="2143116"/>
            <a:ext cx="4819650" cy="4714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Организация </a:t>
            </a:r>
            <a:r>
              <a:rPr lang="ru-RU" b="1" dirty="0" smtClean="0">
                <a:hlinkClick r:id="rId2" action="ppaction://hlinkfile"/>
              </a:rPr>
              <a:t>проектной</a:t>
            </a:r>
            <a:r>
              <a:rPr lang="ru-RU" b="1" dirty="0" smtClean="0"/>
              <a:t> деятельности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Диаграмма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928670"/>
            <a:ext cx="6286544" cy="2571768"/>
          </a:xfrm>
          <a:prstGeom prst="rect">
            <a:avLst/>
          </a:prstGeom>
          <a:noFill/>
        </p:spPr>
      </p:pic>
      <p:pic>
        <p:nvPicPr>
          <p:cNvPr id="1027" name="Диаграмма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3857628"/>
            <a:ext cx="7232668" cy="2852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Игорь\Desktop\IMG_74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500174"/>
            <a:ext cx="8358246" cy="50006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Малая научно – исследовательская конференция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Игорь\Desktop\DSC013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428736"/>
            <a:ext cx="4071966" cy="5143536"/>
          </a:xfrm>
          <a:prstGeom prst="rect">
            <a:avLst/>
          </a:prstGeom>
          <a:noFill/>
        </p:spPr>
      </p:pic>
      <p:pic>
        <p:nvPicPr>
          <p:cNvPr id="19460" name="Picture 4" descr="C:\Users\Игорь\Desktop\DSC013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1428736"/>
            <a:ext cx="4322746" cy="5103806"/>
          </a:xfrm>
          <a:prstGeom prst="rect">
            <a:avLst/>
          </a:prstGeom>
          <a:noFill/>
        </p:spPr>
      </p:pic>
      <p:pic>
        <p:nvPicPr>
          <p:cNvPr id="19461" name="Picture 5" descr="C:\Users\Игорь\Desktop\DSC0130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28736"/>
            <a:ext cx="8786874" cy="5214974"/>
          </a:xfrm>
          <a:prstGeom prst="rect">
            <a:avLst/>
          </a:prstGeom>
          <a:noFill/>
        </p:spPr>
      </p:pic>
      <p:pic>
        <p:nvPicPr>
          <p:cNvPr id="19463" name="Picture 7" descr="C:\Users\Игорь\Desktop\DSC0463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28736"/>
            <a:ext cx="8786874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Игорь\Desktop\351730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5" name="Picture 3" descr="C:\Users\Игорь\Desktop\1313288997_a017642546df27bd06dbe877c5242d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142844" y="857232"/>
            <a:ext cx="8643969" cy="600076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Учащиеся видят перед собой конечный результат – вещь, которой  могут пользоваться в быту, которую они сделали своими руками, вложили в него свою душу, а ради этого стоит потрудиться. Создание прекрасного своими руками возвеличивает человека в собственных глазах, воспитывает нравственно.</a:t>
            </a:r>
          </a:p>
          <a:p>
            <a:pPr lvl="0"/>
            <a:r>
              <a:rPr lang="ru-RU" dirty="0" smtClean="0"/>
              <a:t>Позволяет выявить и развить творческие возможности и способности учащихся, научить решать новые нетиповые задачи, выявить деловые качества детей. </a:t>
            </a:r>
          </a:p>
          <a:p>
            <a:pPr lvl="0"/>
            <a:r>
              <a:rPr lang="ru-RU" dirty="0" smtClean="0"/>
              <a:t>Помогает ученику профессионально самоопределиться – именно при выполнении творческого проекта учащиеся задумываются над вопросами: на что я способен, где применить свои знания, что надо ещё успеть сделать и чему научиться, чтобы не оказаться лишним на жизненном пути.</a:t>
            </a:r>
          </a:p>
          <a:p>
            <a:pPr lvl="0"/>
            <a:r>
              <a:rPr lang="ru-RU" dirty="0" smtClean="0"/>
              <a:t>Учитываются  индивидуальные способности учащихся: сильным – сложное, слабым – по их реальным возможностям.</a:t>
            </a:r>
          </a:p>
          <a:p>
            <a:pPr lvl="0"/>
            <a:r>
              <a:rPr lang="ru-RU" dirty="0" smtClean="0"/>
              <a:t>Проекты сплачивают детей, развивают коммуникабельность, ответственность за совместную работу, желание помочь другим, умение работать в команде и доводить до конца начатое дело.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Постоянно действующие площадки для самовыражения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Игорь\Desktop\20131207_1452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571612"/>
            <a:ext cx="8215370" cy="5072098"/>
          </a:xfrm>
          <a:prstGeom prst="rect">
            <a:avLst/>
          </a:prstGeom>
          <a:noFill/>
        </p:spPr>
      </p:pic>
      <p:pic>
        <p:nvPicPr>
          <p:cNvPr id="20483" name="Picture 3" descr="C:\Users\Игорь\Desktop\20131207_1450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571612"/>
            <a:ext cx="8215370" cy="5095868"/>
          </a:xfrm>
          <a:prstGeom prst="rect">
            <a:avLst/>
          </a:prstGeom>
          <a:noFill/>
        </p:spPr>
      </p:pic>
      <p:pic>
        <p:nvPicPr>
          <p:cNvPr id="20484" name="Picture 4" descr="C:\Users\Игорь\Desktop\20131207_1454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571612"/>
            <a:ext cx="8199438" cy="5095868"/>
          </a:xfrm>
          <a:prstGeom prst="rect">
            <a:avLst/>
          </a:prstGeom>
          <a:noFill/>
        </p:spPr>
      </p:pic>
      <p:pic>
        <p:nvPicPr>
          <p:cNvPr id="1027" name="Picture 3" descr="F:\пед.чт\DSC0578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970" y="1571612"/>
            <a:ext cx="8253434" cy="5100622"/>
          </a:xfrm>
          <a:prstGeom prst="rect">
            <a:avLst/>
          </a:prstGeom>
          <a:noFill/>
        </p:spPr>
      </p:pic>
      <p:pic>
        <p:nvPicPr>
          <p:cNvPr id="1028" name="Picture 4" descr="F:\пед.чт\DSC0881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571612"/>
            <a:ext cx="8286808" cy="5100622"/>
          </a:xfrm>
          <a:prstGeom prst="rect">
            <a:avLst/>
          </a:prstGeom>
          <a:noFill/>
        </p:spPr>
      </p:pic>
      <p:pic>
        <p:nvPicPr>
          <p:cNvPr id="1030" name="Picture 6" descr="F:\пед.чт\DSC0882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571612"/>
            <a:ext cx="8324840" cy="5108570"/>
          </a:xfrm>
          <a:prstGeom prst="rect">
            <a:avLst/>
          </a:prstGeom>
          <a:noFill/>
        </p:spPr>
      </p:pic>
      <p:pic>
        <p:nvPicPr>
          <p:cNvPr id="1031" name="Picture 7" descr="F:\пед.чт\DSC08827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571612"/>
            <a:ext cx="8358246" cy="5113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3100" b="1" dirty="0" smtClean="0"/>
              <a:t>Развитие мотивации школьников к изучению математики  как основы инженерного образования через участие в различного рода </a:t>
            </a:r>
            <a:r>
              <a:rPr lang="ru-RU" sz="3100" b="1" dirty="0" smtClean="0">
                <a:hlinkClick r:id="rId2" action="ppaction://hlinkfile"/>
              </a:rPr>
              <a:t>конкурсах: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Игорь\Desktop\1кл . Фактор роста\1819567-1819568-im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2428868"/>
            <a:ext cx="2638464" cy="4143404"/>
          </a:xfrm>
          <a:prstGeom prst="rect">
            <a:avLst/>
          </a:prstGeom>
          <a:noFill/>
        </p:spPr>
      </p:pic>
      <p:pic>
        <p:nvPicPr>
          <p:cNvPr id="2051" name="Picture 3" descr="C:\Users\Игорь\Desktop\1кл . Фактор роста\1834996-1834999-im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428736"/>
            <a:ext cx="2643206" cy="4071942"/>
          </a:xfrm>
          <a:prstGeom prst="rect">
            <a:avLst/>
          </a:prstGeom>
          <a:noFill/>
        </p:spPr>
      </p:pic>
      <p:pic>
        <p:nvPicPr>
          <p:cNvPr id="2052" name="Picture 4" descr="C:\Users\Игорь\Desktop\1кл . Фактор роста\1875488-1875499-im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1500174"/>
            <a:ext cx="2567026" cy="4143404"/>
          </a:xfrm>
          <a:prstGeom prst="rect">
            <a:avLst/>
          </a:prstGeom>
          <a:noFill/>
        </p:spPr>
      </p:pic>
      <p:pic>
        <p:nvPicPr>
          <p:cNvPr id="2053" name="Picture 5" descr="C:\Users\Игорь\Desktop\1кл . Фактор роста\2113840-2113843-img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52341">
            <a:off x="433448" y="2004297"/>
            <a:ext cx="3138531" cy="4500570"/>
          </a:xfrm>
          <a:prstGeom prst="rect">
            <a:avLst/>
          </a:prstGeom>
          <a:noFill/>
        </p:spPr>
      </p:pic>
      <p:pic>
        <p:nvPicPr>
          <p:cNvPr id="2054" name="Picture 6" descr="C:\Users\Игорь\Desktop\1кл . Фактор роста\2113840-2113844-img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73449">
            <a:off x="5185280" y="1946049"/>
            <a:ext cx="3352844" cy="4595866"/>
          </a:xfrm>
          <a:prstGeom prst="rect">
            <a:avLst/>
          </a:prstGeom>
          <a:noFill/>
        </p:spPr>
      </p:pic>
      <p:pic>
        <p:nvPicPr>
          <p:cNvPr id="2055" name="Picture 7" descr="C:\Users\Игорь\Desktop\1кл . Фактор роста\2113840-2113845-img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00174"/>
            <a:ext cx="3000396" cy="4643446"/>
          </a:xfrm>
          <a:prstGeom prst="rect">
            <a:avLst/>
          </a:prstGeom>
          <a:noFill/>
        </p:spPr>
      </p:pic>
      <p:pic>
        <p:nvPicPr>
          <p:cNvPr id="2056" name="Picture 8" descr="C:\Users\Игорь\Desktop\1кл . Фактор роста\2113840-2113846-img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2071654"/>
            <a:ext cx="3071834" cy="4786346"/>
          </a:xfrm>
          <a:prstGeom prst="rect">
            <a:avLst/>
          </a:prstGeom>
          <a:noFill/>
        </p:spPr>
      </p:pic>
      <p:pic>
        <p:nvPicPr>
          <p:cNvPr id="2058" name="Picture 10" descr="C:\Users\Игорь\Desktop\1кл . Фактор роста\2113840-2113847-img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1428736"/>
            <a:ext cx="3071802" cy="4929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Профессиональная ориентация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0" name="Picture 2" descr="C:\Users\Игорь\Desktop\DSC023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142984"/>
            <a:ext cx="8286807" cy="5429288"/>
          </a:xfrm>
          <a:prstGeom prst="rect">
            <a:avLst/>
          </a:prstGeom>
          <a:noFill/>
        </p:spPr>
      </p:pic>
      <p:pic>
        <p:nvPicPr>
          <p:cNvPr id="22532" name="Picture 4" descr="C:\Users\Игорь\Desktop\DSC0247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66" y="1071546"/>
            <a:ext cx="8270876" cy="5500726"/>
          </a:xfrm>
          <a:prstGeom prst="rect">
            <a:avLst/>
          </a:prstGeom>
          <a:noFill/>
        </p:spPr>
      </p:pic>
      <p:pic>
        <p:nvPicPr>
          <p:cNvPr id="22534" name="Picture 6" descr="C:\Users\Игорь\Desktop\DSC0235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071546"/>
            <a:ext cx="8286808" cy="5524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Проект  «Уральская  инженерная школа»  - старт  2015 год 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500174"/>
            <a:ext cx="8643998" cy="48577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 </a:t>
            </a:r>
            <a:r>
              <a:rPr lang="ru-RU" sz="2400" b="1" dirty="0" smtClean="0"/>
              <a:t>Цель Программы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 Подготовка инженерных кадров, квалификация которых отвечает сегодняшним и перспективным потребностям промышленных предприятий Свердловской области.</a:t>
            </a:r>
          </a:p>
          <a:p>
            <a:pPr>
              <a:buNone/>
            </a:pPr>
            <a:endParaRPr lang="ru-RU" sz="2400" dirty="0" smtClean="0"/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Ключевая идея Программы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Обеспечить</a:t>
            </a:r>
            <a:r>
              <a:rPr lang="ru-RU" sz="2400" b="1" i="1" dirty="0" smtClean="0"/>
              <a:t> </a:t>
            </a:r>
            <a:r>
              <a:rPr lang="ru-RU" sz="2400" dirty="0" smtClean="0"/>
              <a:t>возрождение и развитие уральской инженерной школы через создание системы непрерывного технического образования, включающей уровни общего, среднего профессионального, высшего и дополнительного профессионального образования. </a:t>
            </a:r>
          </a:p>
          <a:p>
            <a:endParaRPr lang="ru-RU" sz="24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:\ФОТО Р.Г\семинар 0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Спасибо за внимание!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401080" cy="650085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Мероприятия Программы</a:t>
            </a:r>
            <a:endParaRPr lang="ru-RU" sz="2800" dirty="0" smtClean="0"/>
          </a:p>
          <a:p>
            <a:pPr>
              <a:buNone/>
            </a:pPr>
            <a:r>
              <a:rPr lang="ru-RU" dirty="0" smtClean="0"/>
              <a:t>    Мероприятия Программы, направленные на достижение ее цели и решение поставленных задач, объединены в пять блоков.</a:t>
            </a:r>
            <a:endParaRPr lang="ru-RU" sz="2800" dirty="0" smtClean="0"/>
          </a:p>
          <a:p>
            <a:r>
              <a:rPr lang="ru-RU" b="1" i="1" dirty="0" smtClean="0"/>
              <a:t> Блок 1. Школьное и дополнительное образование</a:t>
            </a:r>
            <a:endParaRPr lang="ru-RU" sz="2800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 1.1 Развитие мотивации школьников к изучению математики и естественных наук как основы инженерного образования, ранняя профессиональная ориентация</a:t>
            </a:r>
            <a:endParaRPr lang="ru-RU" sz="2800" dirty="0" smtClean="0"/>
          </a:p>
          <a:p>
            <a:pPr lvl="1"/>
            <a:r>
              <a:rPr lang="ru-RU" dirty="0" smtClean="0"/>
              <a:t>Посещение промышленных предприятий и научных организаций в рамках внеурочной деятельности, предусмотренной ФГОС начального и основного общего образования.</a:t>
            </a:r>
            <a:endParaRPr lang="ru-RU" sz="2400" dirty="0" smtClean="0"/>
          </a:p>
          <a:p>
            <a:pPr lvl="1"/>
            <a:r>
              <a:rPr lang="ru-RU" dirty="0" smtClean="0"/>
              <a:t>Формирование специализированных выставок, организация тематических лекций по естественным и инженерным наукам в рамках внеурочной деятельности.</a:t>
            </a:r>
            <a:endParaRPr lang="ru-RU" sz="2400" dirty="0" smtClean="0"/>
          </a:p>
          <a:p>
            <a:pPr lvl="1"/>
            <a:r>
              <a:rPr lang="ru-RU" b="1" dirty="0" smtClean="0"/>
              <a:t>Участие учащихся начальных классов в соревнованиях и конкурсах технического творчества в системе дополнительного образования, в качестве зрителей в  конкурсах профессионального мастерства.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143668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endParaRPr lang="ru-RU" b="1" dirty="0" smtClean="0"/>
          </a:p>
          <a:p>
            <a:pPr>
              <a:buFont typeface="Wingdings" pitchFamily="2" charset="2"/>
              <a:buChar char="Ø"/>
            </a:pPr>
            <a:r>
              <a:rPr lang="ru-RU" sz="3600" b="1" dirty="0" smtClean="0"/>
              <a:t>Метод проекта</a:t>
            </a:r>
            <a:r>
              <a:rPr lang="ru-RU" sz="3600" dirty="0" smtClean="0"/>
              <a:t> – это одна из личностно-ориентированных технологий, в основе которой лежит развитие познавательных навыков учащихся, умений самостоятельно конструировать свои знания, ориентироваться в информационном пространстве, развитие критического и творческого мышления.</a:t>
            </a:r>
          </a:p>
          <a:p>
            <a:pPr>
              <a:buFont typeface="Wingdings" pitchFamily="2" charset="2"/>
              <a:buChar char="Ø"/>
            </a:pP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>
              <a:buFont typeface="Wingdings" pitchFamily="2" charset="2"/>
              <a:buChar char="Ø"/>
            </a:pPr>
            <a:r>
              <a:rPr lang="ru-RU" sz="3600" b="1" dirty="0" smtClean="0"/>
              <a:t>Метод проектов</a:t>
            </a:r>
            <a:r>
              <a:rPr lang="ru-RU" sz="3600" dirty="0" smtClean="0"/>
              <a:t> – это набор техник и приёмов, позволяющих создавать образовательные ситуации, в которых учащийся ставит и решает собственные проблемы, и технология сопровождения самостоятельной деятельности учащегося.</a:t>
            </a:r>
          </a:p>
          <a:p>
            <a:pPr>
              <a:buNone/>
            </a:pPr>
            <a:r>
              <a:rPr lang="ru-RU" sz="3600" dirty="0" smtClean="0"/>
              <a:t> </a:t>
            </a:r>
          </a:p>
          <a:p>
            <a:pPr>
              <a:buNone/>
            </a:pPr>
            <a:r>
              <a:rPr lang="ru-RU" sz="3600" dirty="0" smtClean="0"/>
              <a:t> 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5072098" cy="1142984"/>
          </a:xfrm>
        </p:spPr>
        <p:txBody>
          <a:bodyPr/>
          <a:lstStyle/>
          <a:p>
            <a:r>
              <a:rPr lang="ru-RU" b="1" dirty="0" smtClean="0"/>
              <a:t>Метод проектов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             Для чего нужен метод проектов:</a:t>
            </a:r>
            <a:endParaRPr lang="ru-RU" dirty="0" smtClean="0"/>
          </a:p>
          <a:p>
            <a:pPr lvl="0"/>
            <a:r>
              <a:rPr lang="ru-RU" dirty="0" smtClean="0"/>
              <a:t>Научить учащихся самостоятельному, критическому мышлению</a:t>
            </a:r>
          </a:p>
          <a:p>
            <a:pPr lvl="0"/>
            <a:r>
              <a:rPr lang="ru-RU" dirty="0" smtClean="0"/>
              <a:t>Научить размышлять, опираясь на знание фактов, закономерностей науки, делать     </a:t>
            </a:r>
          </a:p>
          <a:p>
            <a:r>
              <a:rPr lang="ru-RU" dirty="0" smtClean="0"/>
              <a:t>   обоснованные выводы</a:t>
            </a:r>
          </a:p>
          <a:p>
            <a:pPr lvl="0"/>
            <a:r>
              <a:rPr lang="ru-RU" dirty="0" smtClean="0"/>
              <a:t>Научить принимать самостоятельные аргументированные решения</a:t>
            </a:r>
          </a:p>
          <a:p>
            <a:r>
              <a:rPr lang="ru-RU" dirty="0" smtClean="0"/>
              <a:t>Научить работать в команде, выполняя разные социальные роли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143504" cy="1142984"/>
          </a:xfrm>
        </p:spPr>
        <p:txBody>
          <a:bodyPr/>
          <a:lstStyle/>
          <a:p>
            <a:r>
              <a:rPr lang="ru-RU" b="1" dirty="0" smtClean="0"/>
              <a:t>Метод проектов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715436" cy="578645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500" dirty="0" smtClean="0"/>
              <a:t>             </a:t>
            </a:r>
            <a:r>
              <a:rPr lang="ru-RU" sz="4500" b="1" dirty="0" smtClean="0"/>
              <a:t>Цель</a:t>
            </a:r>
            <a:endParaRPr lang="ru-RU" sz="4500" dirty="0" smtClean="0"/>
          </a:p>
          <a:p>
            <a:pPr>
              <a:buNone/>
            </a:pPr>
            <a:r>
              <a:rPr lang="ru-RU" sz="4500" dirty="0" smtClean="0"/>
              <a:t>        Развитие свободной творческой личности ребенка, которое определяется задачами развития и задачами исследовательской деятельности детей.</a:t>
            </a:r>
          </a:p>
          <a:p>
            <a:pPr>
              <a:buNone/>
            </a:pPr>
            <a:r>
              <a:rPr lang="ru-RU" sz="4500" dirty="0" smtClean="0"/>
              <a:t> </a:t>
            </a:r>
          </a:p>
          <a:p>
            <a:pPr>
              <a:buNone/>
            </a:pPr>
            <a:r>
              <a:rPr lang="ru-RU" sz="4500" b="1" dirty="0" smtClean="0"/>
              <a:t>             Задачи развития:</a:t>
            </a:r>
            <a:endParaRPr lang="ru-RU" sz="4500" dirty="0" smtClean="0"/>
          </a:p>
          <a:p>
            <a:pPr lvl="0"/>
            <a:r>
              <a:rPr lang="ru-RU" sz="4500" dirty="0" smtClean="0"/>
              <a:t> обеспечение психологического благополучия и здоровья детей;</a:t>
            </a:r>
          </a:p>
          <a:p>
            <a:pPr lvl="0"/>
            <a:r>
              <a:rPr lang="ru-RU" sz="4500" dirty="0" smtClean="0"/>
              <a:t> развитие познавательных способностей;</a:t>
            </a:r>
          </a:p>
          <a:p>
            <a:pPr lvl="0"/>
            <a:r>
              <a:rPr lang="ru-RU" sz="4500" dirty="0" smtClean="0"/>
              <a:t> развитие творческого воображения;</a:t>
            </a:r>
          </a:p>
          <a:p>
            <a:pPr lvl="0"/>
            <a:r>
              <a:rPr lang="ru-RU" sz="4500" dirty="0" smtClean="0"/>
              <a:t> развитие творческого мышления;</a:t>
            </a:r>
          </a:p>
          <a:p>
            <a:pPr lvl="0"/>
            <a:r>
              <a:rPr lang="ru-RU" sz="4500" dirty="0" smtClean="0"/>
              <a:t>развитие коммуникативных навыков.</a:t>
            </a:r>
          </a:p>
          <a:p>
            <a:pPr lvl="0"/>
            <a:endParaRPr lang="ru-RU" sz="3800" dirty="0" smtClean="0"/>
          </a:p>
          <a:p>
            <a:pPr>
              <a:buNone/>
            </a:pPr>
            <a:r>
              <a:rPr lang="ru-RU" sz="4500" b="1" dirty="0" smtClean="0"/>
              <a:t>              Задачи исследовательской деятельности:</a:t>
            </a:r>
            <a:endParaRPr lang="ru-RU" sz="4500" dirty="0" smtClean="0"/>
          </a:p>
          <a:p>
            <a:pPr lvl="0"/>
            <a:r>
              <a:rPr lang="ru-RU" sz="4500" dirty="0" smtClean="0"/>
              <a:t>формирование предпосылок поисковой деятельности, интеллектуальной инициативы;</a:t>
            </a:r>
          </a:p>
          <a:p>
            <a:pPr lvl="0"/>
            <a:r>
              <a:rPr lang="ru-RU" sz="4500" dirty="0" smtClean="0"/>
              <a:t>развитие умения определять возможные методы решения проблем с помощью взрослого;</a:t>
            </a:r>
          </a:p>
          <a:p>
            <a:pPr lvl="0"/>
            <a:r>
              <a:rPr lang="ru-RU" sz="4500" dirty="0" smtClean="0"/>
              <a:t>формирование умения применять данные методы, способствующие решению    </a:t>
            </a:r>
          </a:p>
          <a:p>
            <a:r>
              <a:rPr lang="ru-RU" sz="4500" dirty="0" smtClean="0"/>
              <a:t> поставленной задачи, с использованием различных вариантов;</a:t>
            </a:r>
          </a:p>
          <a:p>
            <a:pPr lvl="0"/>
            <a:r>
              <a:rPr lang="ru-RU" sz="4500" dirty="0" smtClean="0"/>
              <a:t>развитие желания пользоваться специальной терминологией, ведение конструктивной  </a:t>
            </a:r>
          </a:p>
          <a:p>
            <a:r>
              <a:rPr lang="ru-RU" sz="4500" dirty="0" smtClean="0"/>
              <a:t> беседы в процессе совместной исследовательской деятельности.</a:t>
            </a:r>
          </a:p>
          <a:p>
            <a:endParaRPr lang="ru-RU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829180" cy="1082660"/>
          </a:xfrm>
        </p:spPr>
        <p:txBody>
          <a:bodyPr/>
          <a:lstStyle/>
          <a:p>
            <a:r>
              <a:rPr lang="ru-RU" b="1" dirty="0" smtClean="0"/>
              <a:t>Метод проектов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928670"/>
            <a:ext cx="9001156" cy="571504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          Ученик                                       Учитель </a:t>
            </a:r>
          </a:p>
          <a:p>
            <a:pPr>
              <a:buFont typeface="Wingdings" pitchFamily="2" charset="2"/>
              <a:buChar char="Ø"/>
            </a:pPr>
            <a:r>
              <a:rPr lang="ru-RU" sz="2000" i="1" u="sng" dirty="0" smtClean="0"/>
              <a:t>Определяет</a:t>
            </a:r>
            <a:r>
              <a:rPr lang="ru-RU" sz="2000" i="1" dirty="0" smtClean="0"/>
              <a:t> цель деятельности             </a:t>
            </a:r>
            <a:r>
              <a:rPr lang="ru-RU" sz="2000" i="1" u="sng" dirty="0" smtClean="0"/>
              <a:t>Помогает</a:t>
            </a:r>
            <a:r>
              <a:rPr lang="ru-RU" sz="2000" i="1" dirty="0" smtClean="0"/>
              <a:t> определить цель                       </a:t>
            </a:r>
          </a:p>
          <a:p>
            <a:pPr>
              <a:buNone/>
            </a:pPr>
            <a:r>
              <a:rPr lang="ru-RU" sz="2000" i="1" dirty="0" smtClean="0"/>
              <a:t>                                                                                                                   деятельности</a:t>
            </a:r>
          </a:p>
          <a:p>
            <a:pPr>
              <a:buFont typeface="Wingdings" pitchFamily="2" charset="2"/>
              <a:buChar char="Ø"/>
            </a:pPr>
            <a:r>
              <a:rPr lang="ru-RU" sz="2000" i="1" u="sng" dirty="0" smtClean="0"/>
              <a:t>Открывает</a:t>
            </a:r>
            <a:r>
              <a:rPr lang="ru-RU" sz="2000" i="1" dirty="0" smtClean="0"/>
              <a:t> новые знания или                  </a:t>
            </a:r>
            <a:r>
              <a:rPr lang="ru-RU" sz="2000" i="1" u="sng" dirty="0" smtClean="0"/>
              <a:t>Рекомендует</a:t>
            </a:r>
            <a:r>
              <a:rPr lang="ru-RU" sz="2000" i="1" dirty="0" smtClean="0"/>
              <a:t> источники получения  </a:t>
            </a:r>
          </a:p>
          <a:p>
            <a:pPr>
              <a:buNone/>
            </a:pPr>
            <a:r>
              <a:rPr lang="ru-RU" sz="2000" i="1" dirty="0" smtClean="0"/>
              <a:t>        способы деятельности                                                                информации</a:t>
            </a:r>
          </a:p>
          <a:p>
            <a:pPr>
              <a:buFont typeface="Wingdings" pitchFamily="2" charset="2"/>
              <a:buChar char="Ø"/>
            </a:pPr>
            <a:r>
              <a:rPr lang="ru-RU" sz="2000" i="1" u="sng" dirty="0" smtClean="0"/>
              <a:t>Экспериментирует</a:t>
            </a:r>
            <a:r>
              <a:rPr lang="ru-RU" sz="2000" u="sng" dirty="0" smtClean="0"/>
              <a:t> </a:t>
            </a:r>
            <a:r>
              <a:rPr lang="ru-RU" sz="2000" dirty="0" smtClean="0"/>
              <a:t>                                     </a:t>
            </a:r>
            <a:r>
              <a:rPr lang="ru-RU" sz="2000" i="1" u="sng" dirty="0" smtClean="0"/>
              <a:t>Предлагает</a:t>
            </a:r>
            <a:r>
              <a:rPr lang="ru-RU" sz="2000" i="1" dirty="0" smtClean="0"/>
              <a:t> возможные формы 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                                                                                                                  работы</a:t>
            </a:r>
          </a:p>
          <a:p>
            <a:pPr>
              <a:buFont typeface="Wingdings" pitchFamily="2" charset="2"/>
              <a:buChar char="Ø"/>
            </a:pPr>
            <a:r>
              <a:rPr lang="ru-RU" sz="2000" i="1" u="sng" dirty="0" smtClean="0"/>
              <a:t>Выбирает</a:t>
            </a:r>
            <a:r>
              <a:rPr lang="ru-RU" sz="2000" i="1" dirty="0" smtClean="0"/>
              <a:t> пути решения</a:t>
            </a:r>
            <a:r>
              <a:rPr lang="ru-RU" sz="2000" dirty="0" smtClean="0"/>
              <a:t>                            </a:t>
            </a:r>
            <a:r>
              <a:rPr lang="ru-RU" sz="2000" i="1" u="sng" dirty="0" smtClean="0"/>
              <a:t>Содействует</a:t>
            </a:r>
            <a:r>
              <a:rPr lang="ru-RU" sz="2000" i="1" dirty="0" smtClean="0"/>
              <a:t> прогнозированию    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                                                                                                                результатов</a:t>
            </a:r>
          </a:p>
          <a:p>
            <a:pPr>
              <a:buFont typeface="Wingdings" pitchFamily="2" charset="2"/>
              <a:buChar char="Ø"/>
            </a:pPr>
            <a:r>
              <a:rPr lang="ru-RU" sz="2000" i="1" u="sng" dirty="0" smtClean="0"/>
              <a:t>Активен</a:t>
            </a:r>
            <a:r>
              <a:rPr lang="ru-RU" sz="2000" u="sng" dirty="0" smtClean="0"/>
              <a:t> </a:t>
            </a:r>
            <a:r>
              <a:rPr lang="ru-RU" sz="2000" dirty="0" smtClean="0"/>
              <a:t>                                                           </a:t>
            </a:r>
            <a:r>
              <a:rPr lang="ru-RU" sz="2000" i="1" u="sng" dirty="0" smtClean="0"/>
              <a:t>Создает условия </a:t>
            </a:r>
            <a:r>
              <a:rPr lang="ru-RU" sz="2000" i="1" dirty="0" smtClean="0"/>
              <a:t>для активности 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                                                                                                                  школьника</a:t>
            </a:r>
          </a:p>
          <a:p>
            <a:pPr>
              <a:buFont typeface="Wingdings" pitchFamily="2" charset="2"/>
              <a:buChar char="Ø"/>
            </a:pPr>
            <a:r>
              <a:rPr lang="ru-RU" sz="2000" i="1" u="sng" dirty="0" smtClean="0"/>
              <a:t>Субъект деятельности</a:t>
            </a:r>
            <a:r>
              <a:rPr lang="ru-RU" sz="2000" u="sng" dirty="0" smtClean="0"/>
              <a:t> </a:t>
            </a:r>
            <a:r>
              <a:rPr lang="ru-RU" sz="2000" dirty="0" smtClean="0"/>
              <a:t>                             </a:t>
            </a:r>
            <a:r>
              <a:rPr lang="ru-RU" sz="2000" i="1" dirty="0" smtClean="0"/>
              <a:t>Партнёр ученика</a:t>
            </a:r>
          </a:p>
          <a:p>
            <a:pPr>
              <a:buFont typeface="Wingdings" pitchFamily="2" charset="2"/>
              <a:buChar char="Ø"/>
            </a:pPr>
            <a:r>
              <a:rPr lang="ru-RU" sz="2000" i="1" dirty="0" smtClean="0"/>
              <a:t>Несёт </a:t>
            </a:r>
            <a:r>
              <a:rPr lang="ru-RU" sz="2000" i="1" u="sng" dirty="0" smtClean="0"/>
              <a:t>ответственность </a:t>
            </a:r>
            <a:r>
              <a:rPr lang="ru-RU" sz="2000" i="1" dirty="0" smtClean="0"/>
              <a:t>                        Помогает оценить полученный </a:t>
            </a:r>
          </a:p>
          <a:p>
            <a:pPr>
              <a:buNone/>
            </a:pPr>
            <a:r>
              <a:rPr lang="ru-RU" sz="2000" i="1" dirty="0" smtClean="0"/>
              <a:t>   за свою  деятельность                                  результат, выявить недостатки</a:t>
            </a: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4257676" cy="1214422"/>
          </a:xfrm>
        </p:spPr>
        <p:txBody>
          <a:bodyPr/>
          <a:lstStyle/>
          <a:p>
            <a:r>
              <a:rPr lang="ru-RU" b="1" dirty="0" smtClean="0"/>
              <a:t>Метод проектов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928670"/>
            <a:ext cx="9001156" cy="571504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71802" y="2714620"/>
            <a:ext cx="2500330" cy="135732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умения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85720" y="1071546"/>
            <a:ext cx="3143272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исследовательские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42844" y="3000372"/>
            <a:ext cx="2428892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оценочные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500694" y="1000108"/>
            <a:ext cx="3429024" cy="112871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социального взаимодействия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215074" y="3000372"/>
            <a:ext cx="2643206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информационные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42844" y="5643578"/>
            <a:ext cx="3143272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рефлексивные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143240" y="4643446"/>
            <a:ext cx="2571768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презентационные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572132" y="5715016"/>
            <a:ext cx="3286148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менеджерские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4143372" y="4143380"/>
            <a:ext cx="484632" cy="47834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5400000">
            <a:off x="2532872" y="3110674"/>
            <a:ext cx="484632" cy="54978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6200000">
            <a:off x="5659857" y="3055523"/>
            <a:ext cx="484632" cy="66008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3423420">
            <a:off x="5057244" y="1817745"/>
            <a:ext cx="484632" cy="9784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8063602">
            <a:off x="3277130" y="1812107"/>
            <a:ext cx="484632" cy="9784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1864630">
            <a:off x="2575167" y="4055371"/>
            <a:ext cx="484632" cy="9784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9665908">
            <a:off x="5724282" y="4054351"/>
            <a:ext cx="484632" cy="9784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3857652" cy="1071546"/>
          </a:xfrm>
        </p:spPr>
        <p:txBody>
          <a:bodyPr>
            <a:normAutofit/>
          </a:bodyPr>
          <a:lstStyle/>
          <a:p>
            <a:r>
              <a:rPr lang="ru-RU" b="1" dirty="0" smtClean="0"/>
              <a:t>Памятка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928670"/>
            <a:ext cx="8858312" cy="592933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  <a:r>
              <a:rPr lang="ru-RU" sz="4000" b="1" u="sng" dirty="0" smtClean="0"/>
              <a:t>Виды проектов в начальной школе</a:t>
            </a:r>
            <a:r>
              <a:rPr lang="ru-RU" sz="4000" b="1" dirty="0" smtClean="0"/>
              <a:t>:</a:t>
            </a:r>
            <a:endParaRPr lang="ru-RU" sz="4000" dirty="0" smtClean="0"/>
          </a:p>
          <a:p>
            <a:pPr lvl="0">
              <a:buFont typeface="Wingdings" pitchFamily="2" charset="2"/>
              <a:buChar char="Ø"/>
            </a:pPr>
            <a:r>
              <a:rPr lang="ru-RU" sz="4000" b="1" dirty="0" smtClean="0"/>
              <a:t>проекты наблюдения;</a:t>
            </a:r>
          </a:p>
          <a:p>
            <a:pPr lvl="0">
              <a:buFont typeface="Wingdings" pitchFamily="2" charset="2"/>
              <a:buChar char="Ø"/>
            </a:pPr>
            <a:r>
              <a:rPr lang="ru-RU" sz="4000" b="1" dirty="0" smtClean="0"/>
              <a:t>проекты рассказы;</a:t>
            </a:r>
          </a:p>
          <a:p>
            <a:pPr lvl="0">
              <a:buFont typeface="Wingdings" pitchFamily="2" charset="2"/>
              <a:buChar char="Ø"/>
            </a:pPr>
            <a:r>
              <a:rPr lang="ru-RU" sz="4000" b="1" dirty="0" smtClean="0"/>
              <a:t>конструктивные проекты;</a:t>
            </a:r>
          </a:p>
          <a:p>
            <a:pPr lvl="0">
              <a:buFont typeface="Wingdings" pitchFamily="2" charset="2"/>
              <a:buChar char="Ø"/>
            </a:pPr>
            <a:r>
              <a:rPr lang="ru-RU" sz="4000" b="1" dirty="0" smtClean="0"/>
              <a:t>экскурсионные проекты.</a:t>
            </a:r>
          </a:p>
          <a:p>
            <a:pPr>
              <a:buNone/>
            </a:pP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550</Words>
  <Application>Microsoft Office PowerPoint</Application>
  <PresentationFormat>Экран (4:3)</PresentationFormat>
  <Paragraphs>120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Тема Office</vt:lpstr>
      <vt:lpstr> «Место начальной школы в реализации  программы «Уральская  инженерная школа»                  </vt:lpstr>
      <vt:lpstr>Проект  «Уральская  инженерная школа»  - старт  2015 год </vt:lpstr>
      <vt:lpstr>Презентация PowerPoint</vt:lpstr>
      <vt:lpstr>Презентация PowerPoint</vt:lpstr>
      <vt:lpstr>Метод проектов</vt:lpstr>
      <vt:lpstr>Метод проектов</vt:lpstr>
      <vt:lpstr>Метод проектов</vt:lpstr>
      <vt:lpstr>Метод проектов</vt:lpstr>
      <vt:lpstr>Памятка</vt:lpstr>
      <vt:lpstr>Памятка</vt:lpstr>
      <vt:lpstr>Памятка</vt:lpstr>
      <vt:lpstr>Презентация PowerPoint</vt:lpstr>
      <vt:lpstr>Организация проектной деятельности</vt:lpstr>
      <vt:lpstr>Малая научно – исследовательская конференция</vt:lpstr>
      <vt:lpstr>Презентация PowerPoint</vt:lpstr>
      <vt:lpstr>Презентация PowerPoint</vt:lpstr>
      <vt:lpstr>Постоянно действующие площадки для самовыражения</vt:lpstr>
      <vt:lpstr>  Развитие мотивации школьников к изучению математики  как основы инженерного образования через участие в различного рода конкурсах: </vt:lpstr>
      <vt:lpstr> Профессиональная ориентация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Игорь</cp:lastModifiedBy>
  <cp:revision>51</cp:revision>
  <dcterms:created xsi:type="dcterms:W3CDTF">2013-01-28T19:28:30Z</dcterms:created>
  <dcterms:modified xsi:type="dcterms:W3CDTF">2015-04-06T16:04:42Z</dcterms:modified>
</cp:coreProperties>
</file>