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4" r:id="rId5"/>
    <p:sldId id="262" r:id="rId6"/>
    <p:sldId id="265" r:id="rId7"/>
    <p:sldId id="263" r:id="rId8"/>
    <p:sldId id="258" r:id="rId9"/>
    <p:sldId id="267" r:id="rId10"/>
    <p:sldId id="259" r:id="rId11"/>
    <p:sldId id="270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0C425-F7D7-4D59-91D4-1D2E6839B1F4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16A80-8BC8-449A-A12F-7187245129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81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A80-8BC8-449A-A12F-71872451291E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A80-8BC8-449A-A12F-71872451291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1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63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39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24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63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9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12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11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2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35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56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A0376-33BE-446B-A1E1-13A9CF124BC3}" type="datetimeFigureOut">
              <a:rPr lang="ru-RU" smtClean="0"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F3819-42A1-44EE-98EA-EC157E5CD0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53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163"/>
            <a:ext cx="9144000" cy="69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60212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Презентацию выполнила Корнева М.М.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4530824"/>
            <a:ext cx="5770984" cy="6766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Стыдно знать, стыдно учиться.</a:t>
            </a:r>
            <a:r>
              <a:rPr lang="ru-RU" b="1" dirty="0" smtClean="0">
                <a:solidFill>
                  <a:srgbClr val="0070C0"/>
                </a:solidFill>
              </a:rPr>
              <a:t>                  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Пользователь\Desktop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484" y="332656"/>
            <a:ext cx="2788810" cy="3960440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611560" y="5207495"/>
            <a:ext cx="8064896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стыдно не знать, стыдно не учиться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5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Упражнение 363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Пользователь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44215"/>
            <a:ext cx="5544616" cy="4158462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мы узнали?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85395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Частица НЕ – это …………….  часть речи.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(служебная 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самостоятельная)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Частица НЕ придаёт глаголу смысл…….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(отрицания 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утверждения)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Частица «НЕ» с глаголом пишется ……….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(слитно или раздельно)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28800"/>
            <a:ext cx="6408712" cy="432048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</a:rPr>
              <a:t>Сегодня на уроке я  …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</a:rPr>
              <a:t>Мне было интересно …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</a:rPr>
              <a:t>Мне было  трудно …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</a:rPr>
              <a:t>Покажи смайлик, который соответствует твоему настроению.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5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1041352"/>
            <a:ext cx="4680520" cy="4464496"/>
          </a:xfr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(Не)  </a:t>
            </a:r>
            <a:r>
              <a:rPr lang="ru-RU" sz="3600" b="1" u="sng" dirty="0" smtClean="0">
                <a:solidFill>
                  <a:srgbClr val="0070C0"/>
                </a:solidFill>
              </a:rPr>
              <a:t>учился.</a:t>
            </a: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(Не)  </a:t>
            </a:r>
            <a:r>
              <a:rPr lang="ru-RU" sz="3600" b="1" u="sng" dirty="0" smtClean="0">
                <a:solidFill>
                  <a:srgbClr val="0070C0"/>
                </a:solidFill>
              </a:rPr>
              <a:t>читал</a:t>
            </a:r>
            <a:r>
              <a:rPr lang="ru-RU" sz="3600" b="1" dirty="0" smtClean="0">
                <a:solidFill>
                  <a:srgbClr val="0070C0"/>
                </a:solidFill>
              </a:rPr>
              <a:t> книги.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(Не) </a:t>
            </a:r>
            <a:r>
              <a:rPr lang="ru-RU" sz="3600" b="1" u="sng" dirty="0" smtClean="0">
                <a:solidFill>
                  <a:srgbClr val="0070C0"/>
                </a:solidFill>
              </a:rPr>
              <a:t>решал</a:t>
            </a:r>
            <a:r>
              <a:rPr lang="ru-RU" sz="3600" b="1" dirty="0" smtClean="0">
                <a:solidFill>
                  <a:srgbClr val="0070C0"/>
                </a:solidFill>
              </a:rPr>
              <a:t> задачи.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(Не) </a:t>
            </a:r>
            <a:r>
              <a:rPr lang="ru-RU" sz="3600" b="1" u="sng" dirty="0" smtClean="0">
                <a:solidFill>
                  <a:srgbClr val="0070C0"/>
                </a:solidFill>
              </a:rPr>
              <a:t>знал </a:t>
            </a:r>
            <a:r>
              <a:rPr lang="ru-RU" sz="3600" b="1" dirty="0" smtClean="0">
                <a:solidFill>
                  <a:srgbClr val="0070C0"/>
                </a:solidFill>
              </a:rPr>
              <a:t>таблицу умножения.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(Не) </a:t>
            </a:r>
            <a:r>
              <a:rPr lang="ru-RU" sz="3600" b="1" u="sng" dirty="0" smtClean="0">
                <a:solidFill>
                  <a:srgbClr val="0070C0"/>
                </a:solidFill>
              </a:rPr>
              <a:t>ухаживал</a:t>
            </a:r>
            <a:r>
              <a:rPr lang="ru-RU" sz="3600" b="1" dirty="0" smtClean="0">
                <a:solidFill>
                  <a:srgbClr val="0070C0"/>
                </a:solidFill>
              </a:rPr>
              <a:t> за учебниками.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09" r="50000" b="3620"/>
          <a:stretch/>
        </p:blipFill>
        <p:spPr bwMode="auto">
          <a:xfrm>
            <a:off x="785866" y="692696"/>
            <a:ext cx="2304256" cy="516180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>
            <a:solidFill>
              <a:srgbClr val="00B0F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4158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Тема урока: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Правописание «не» с глаголами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Пользователь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336704" cy="4752528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75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Виктор </a:t>
            </a:r>
            <a:r>
              <a:rPr lang="ru-RU" sz="3200" b="1" dirty="0" err="1" smtClean="0">
                <a:solidFill>
                  <a:srgbClr val="0070C0"/>
                </a:solidFill>
              </a:rPr>
              <a:t>Перестукин</a:t>
            </a:r>
            <a:r>
              <a:rPr lang="ru-RU" sz="3200" b="1" dirty="0" smtClean="0">
                <a:solidFill>
                  <a:srgbClr val="0070C0"/>
                </a:solidFill>
              </a:rPr>
              <a:t> (не) умел красиво писать.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49726" y="2516305"/>
            <a:ext cx="1178066" cy="778446"/>
            <a:chOff x="3302" y="1661"/>
            <a:chExt cx="1574" cy="1340"/>
          </a:xfrm>
        </p:grpSpPr>
        <p:sp>
          <p:nvSpPr>
            <p:cNvPr id="5" name="Freeform 17"/>
            <p:cNvSpPr>
              <a:spLocks/>
            </p:cNvSpPr>
            <p:nvPr/>
          </p:nvSpPr>
          <p:spPr bwMode="auto">
            <a:xfrm>
              <a:off x="3302" y="1661"/>
              <a:ext cx="576" cy="134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Freeform 18"/>
            <p:cNvSpPr>
              <a:spLocks/>
            </p:cNvSpPr>
            <p:nvPr/>
          </p:nvSpPr>
          <p:spPr bwMode="auto">
            <a:xfrm rot="21390564">
              <a:off x="4054" y="1681"/>
              <a:ext cx="822" cy="1320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AutoShape 11"/>
            <p:cNvSpPr>
              <a:spLocks noChangeArrowheads="1"/>
            </p:cNvSpPr>
            <p:nvPr/>
          </p:nvSpPr>
          <p:spPr bwMode="auto">
            <a:xfrm>
              <a:off x="382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12"/>
            <p:cNvSpPr>
              <a:spLocks noChangeArrowheads="1"/>
            </p:cNvSpPr>
            <p:nvPr/>
          </p:nvSpPr>
          <p:spPr bwMode="auto">
            <a:xfrm>
              <a:off x="4558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3579" y="2242"/>
              <a:ext cx="813" cy="19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91" y="175"/>
                </a:cxn>
                <a:cxn ang="0">
                  <a:pos x="813" y="0"/>
                </a:cxn>
              </a:cxnLst>
              <a:rect l="0" t="0" r="r" b="b"/>
              <a:pathLst>
                <a:path w="813" h="197">
                  <a:moveTo>
                    <a:pt x="0" y="134"/>
                  </a:moveTo>
                  <a:cubicBezTo>
                    <a:pt x="67" y="139"/>
                    <a:pt x="256" y="197"/>
                    <a:pt x="391" y="175"/>
                  </a:cubicBezTo>
                  <a:cubicBezTo>
                    <a:pt x="526" y="153"/>
                    <a:pt x="725" y="36"/>
                    <a:pt x="813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3560" y="23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2642251" y="2495391"/>
            <a:ext cx="1178066" cy="778446"/>
            <a:chOff x="3302" y="1661"/>
            <a:chExt cx="1574" cy="1340"/>
          </a:xfrm>
        </p:grpSpPr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3302" y="1661"/>
              <a:ext cx="576" cy="134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 rot="-209436">
              <a:off x="4054" y="1681"/>
              <a:ext cx="822" cy="1320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382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4558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3579" y="2242"/>
              <a:ext cx="813" cy="19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91" y="175"/>
                </a:cxn>
                <a:cxn ang="0">
                  <a:pos x="813" y="0"/>
                </a:cxn>
              </a:cxnLst>
              <a:rect l="0" t="0" r="r" b="b"/>
              <a:pathLst>
                <a:path w="813" h="197">
                  <a:moveTo>
                    <a:pt x="0" y="134"/>
                  </a:moveTo>
                  <a:cubicBezTo>
                    <a:pt x="67" y="139"/>
                    <a:pt x="256" y="197"/>
                    <a:pt x="391" y="175"/>
                  </a:cubicBezTo>
                  <a:cubicBezTo>
                    <a:pt x="526" y="153"/>
                    <a:pt x="725" y="36"/>
                    <a:pt x="813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AutoShape 13"/>
            <p:cNvSpPr>
              <a:spLocks noChangeArrowheads="1"/>
            </p:cNvSpPr>
            <p:nvPr/>
          </p:nvSpPr>
          <p:spPr bwMode="auto">
            <a:xfrm>
              <a:off x="3560" y="23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4841559" y="2516305"/>
            <a:ext cx="1178066" cy="778446"/>
            <a:chOff x="3302" y="1661"/>
            <a:chExt cx="1574" cy="1340"/>
          </a:xfrm>
        </p:grpSpPr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3302" y="1661"/>
              <a:ext cx="576" cy="134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 rot="-209436">
              <a:off x="4054" y="1681"/>
              <a:ext cx="822" cy="1320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AutoShape 11"/>
            <p:cNvSpPr>
              <a:spLocks noChangeArrowheads="1"/>
            </p:cNvSpPr>
            <p:nvPr/>
          </p:nvSpPr>
          <p:spPr bwMode="auto">
            <a:xfrm>
              <a:off x="382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>
              <a:off x="4558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3554" y="2260"/>
              <a:ext cx="813" cy="19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91" y="175"/>
                </a:cxn>
                <a:cxn ang="0">
                  <a:pos x="813" y="0"/>
                </a:cxn>
              </a:cxnLst>
              <a:rect l="0" t="0" r="r" b="b"/>
              <a:pathLst>
                <a:path w="813" h="197">
                  <a:moveTo>
                    <a:pt x="0" y="134"/>
                  </a:moveTo>
                  <a:cubicBezTo>
                    <a:pt x="67" y="139"/>
                    <a:pt x="256" y="197"/>
                    <a:pt x="391" y="175"/>
                  </a:cubicBezTo>
                  <a:cubicBezTo>
                    <a:pt x="526" y="153"/>
                    <a:pt x="725" y="36"/>
                    <a:pt x="813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AutoShape 13"/>
            <p:cNvSpPr>
              <a:spLocks noChangeArrowheads="1"/>
            </p:cNvSpPr>
            <p:nvPr/>
          </p:nvSpPr>
          <p:spPr bwMode="auto">
            <a:xfrm>
              <a:off x="3560" y="23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" name="Group 20"/>
          <p:cNvGrpSpPr>
            <a:grpSpLocks/>
          </p:cNvGrpSpPr>
          <p:nvPr/>
        </p:nvGrpSpPr>
        <p:grpSpPr bwMode="auto">
          <a:xfrm>
            <a:off x="585716" y="2489873"/>
            <a:ext cx="1178066" cy="778446"/>
            <a:chOff x="3302" y="1661"/>
            <a:chExt cx="1574" cy="1340"/>
          </a:xfrm>
        </p:grpSpPr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3302" y="1661"/>
              <a:ext cx="576" cy="134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 rot="-209436">
              <a:off x="4054" y="1681"/>
              <a:ext cx="822" cy="1320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AutoShape 11"/>
            <p:cNvSpPr>
              <a:spLocks noChangeArrowheads="1"/>
            </p:cNvSpPr>
            <p:nvPr/>
          </p:nvSpPr>
          <p:spPr bwMode="auto">
            <a:xfrm>
              <a:off x="382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AutoShape 12"/>
            <p:cNvSpPr>
              <a:spLocks noChangeArrowheads="1"/>
            </p:cNvSpPr>
            <p:nvPr/>
          </p:nvSpPr>
          <p:spPr bwMode="auto">
            <a:xfrm>
              <a:off x="4558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Freeform 19"/>
            <p:cNvSpPr>
              <a:spLocks/>
            </p:cNvSpPr>
            <p:nvPr/>
          </p:nvSpPr>
          <p:spPr bwMode="auto">
            <a:xfrm>
              <a:off x="3579" y="2242"/>
              <a:ext cx="813" cy="19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91" y="175"/>
                </a:cxn>
                <a:cxn ang="0">
                  <a:pos x="813" y="0"/>
                </a:cxn>
              </a:cxnLst>
              <a:rect l="0" t="0" r="r" b="b"/>
              <a:pathLst>
                <a:path w="813" h="197">
                  <a:moveTo>
                    <a:pt x="0" y="134"/>
                  </a:moveTo>
                  <a:cubicBezTo>
                    <a:pt x="67" y="139"/>
                    <a:pt x="256" y="197"/>
                    <a:pt x="391" y="175"/>
                  </a:cubicBezTo>
                  <a:cubicBezTo>
                    <a:pt x="526" y="153"/>
                    <a:pt x="725" y="36"/>
                    <a:pt x="813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AutoShape 13"/>
            <p:cNvSpPr>
              <a:spLocks noChangeArrowheads="1"/>
            </p:cNvSpPr>
            <p:nvPr/>
          </p:nvSpPr>
          <p:spPr bwMode="auto">
            <a:xfrm>
              <a:off x="3560" y="23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07504" y="1717826"/>
            <a:ext cx="9144000" cy="6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0" y="490756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20"/>
          <p:cNvGrpSpPr>
            <a:grpSpLocks/>
          </p:cNvGrpSpPr>
          <p:nvPr/>
        </p:nvGrpSpPr>
        <p:grpSpPr bwMode="auto">
          <a:xfrm>
            <a:off x="2008311" y="4135649"/>
            <a:ext cx="1178066" cy="778446"/>
            <a:chOff x="3302" y="1661"/>
            <a:chExt cx="1574" cy="1340"/>
          </a:xfrm>
        </p:grpSpPr>
        <p:sp>
          <p:nvSpPr>
            <p:cNvPr id="92" name="Freeform 17"/>
            <p:cNvSpPr>
              <a:spLocks/>
            </p:cNvSpPr>
            <p:nvPr/>
          </p:nvSpPr>
          <p:spPr bwMode="auto">
            <a:xfrm>
              <a:off x="3302" y="1661"/>
              <a:ext cx="576" cy="134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93" name="Freeform 18"/>
            <p:cNvSpPr>
              <a:spLocks/>
            </p:cNvSpPr>
            <p:nvPr/>
          </p:nvSpPr>
          <p:spPr bwMode="auto">
            <a:xfrm rot="21390564">
              <a:off x="4054" y="1681"/>
              <a:ext cx="822" cy="1320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94" name="AutoShape 11"/>
            <p:cNvSpPr>
              <a:spLocks noChangeArrowheads="1"/>
            </p:cNvSpPr>
            <p:nvPr/>
          </p:nvSpPr>
          <p:spPr bwMode="auto">
            <a:xfrm>
              <a:off x="382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AutoShape 12"/>
            <p:cNvSpPr>
              <a:spLocks noChangeArrowheads="1"/>
            </p:cNvSpPr>
            <p:nvPr/>
          </p:nvSpPr>
          <p:spPr bwMode="auto">
            <a:xfrm>
              <a:off x="4558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" name="Freeform 19"/>
            <p:cNvSpPr>
              <a:spLocks/>
            </p:cNvSpPr>
            <p:nvPr/>
          </p:nvSpPr>
          <p:spPr bwMode="auto">
            <a:xfrm>
              <a:off x="3579" y="2242"/>
              <a:ext cx="813" cy="19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91" y="175"/>
                </a:cxn>
                <a:cxn ang="0">
                  <a:pos x="813" y="0"/>
                </a:cxn>
              </a:cxnLst>
              <a:rect l="0" t="0" r="r" b="b"/>
              <a:pathLst>
                <a:path w="813" h="197">
                  <a:moveTo>
                    <a:pt x="0" y="134"/>
                  </a:moveTo>
                  <a:cubicBezTo>
                    <a:pt x="67" y="139"/>
                    <a:pt x="256" y="197"/>
                    <a:pt x="391" y="175"/>
                  </a:cubicBezTo>
                  <a:cubicBezTo>
                    <a:pt x="526" y="153"/>
                    <a:pt x="725" y="36"/>
                    <a:pt x="813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97" name="AutoShape 13"/>
            <p:cNvSpPr>
              <a:spLocks noChangeArrowheads="1"/>
            </p:cNvSpPr>
            <p:nvPr/>
          </p:nvSpPr>
          <p:spPr bwMode="auto">
            <a:xfrm>
              <a:off x="3560" y="23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8" name="Group 20"/>
          <p:cNvGrpSpPr>
            <a:grpSpLocks/>
          </p:cNvGrpSpPr>
          <p:nvPr/>
        </p:nvGrpSpPr>
        <p:grpSpPr bwMode="auto">
          <a:xfrm>
            <a:off x="3044639" y="4118588"/>
            <a:ext cx="1178066" cy="778446"/>
            <a:chOff x="3302" y="1661"/>
            <a:chExt cx="1574" cy="1340"/>
          </a:xfrm>
        </p:grpSpPr>
        <p:sp>
          <p:nvSpPr>
            <p:cNvPr id="99" name="Freeform 17"/>
            <p:cNvSpPr>
              <a:spLocks/>
            </p:cNvSpPr>
            <p:nvPr/>
          </p:nvSpPr>
          <p:spPr bwMode="auto">
            <a:xfrm>
              <a:off x="3302" y="1661"/>
              <a:ext cx="576" cy="134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00" name="Freeform 18"/>
            <p:cNvSpPr>
              <a:spLocks/>
            </p:cNvSpPr>
            <p:nvPr/>
          </p:nvSpPr>
          <p:spPr bwMode="auto">
            <a:xfrm rot="21390564">
              <a:off x="4054" y="1681"/>
              <a:ext cx="822" cy="1320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01" name="AutoShape 11"/>
            <p:cNvSpPr>
              <a:spLocks noChangeArrowheads="1"/>
            </p:cNvSpPr>
            <p:nvPr/>
          </p:nvSpPr>
          <p:spPr bwMode="auto">
            <a:xfrm>
              <a:off x="382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" name="AutoShape 12"/>
            <p:cNvSpPr>
              <a:spLocks noChangeArrowheads="1"/>
            </p:cNvSpPr>
            <p:nvPr/>
          </p:nvSpPr>
          <p:spPr bwMode="auto">
            <a:xfrm>
              <a:off x="4558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" name="Freeform 19"/>
            <p:cNvSpPr>
              <a:spLocks/>
            </p:cNvSpPr>
            <p:nvPr/>
          </p:nvSpPr>
          <p:spPr bwMode="auto">
            <a:xfrm>
              <a:off x="3579" y="2242"/>
              <a:ext cx="813" cy="19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91" y="175"/>
                </a:cxn>
                <a:cxn ang="0">
                  <a:pos x="813" y="0"/>
                </a:cxn>
              </a:cxnLst>
              <a:rect l="0" t="0" r="r" b="b"/>
              <a:pathLst>
                <a:path w="813" h="197">
                  <a:moveTo>
                    <a:pt x="0" y="134"/>
                  </a:moveTo>
                  <a:cubicBezTo>
                    <a:pt x="67" y="139"/>
                    <a:pt x="256" y="197"/>
                    <a:pt x="391" y="175"/>
                  </a:cubicBezTo>
                  <a:cubicBezTo>
                    <a:pt x="526" y="153"/>
                    <a:pt x="725" y="36"/>
                    <a:pt x="813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04" name="AutoShape 13"/>
            <p:cNvSpPr>
              <a:spLocks noChangeArrowheads="1"/>
            </p:cNvSpPr>
            <p:nvPr/>
          </p:nvSpPr>
          <p:spPr bwMode="auto">
            <a:xfrm>
              <a:off x="3560" y="23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5" name="Group 20"/>
          <p:cNvGrpSpPr>
            <a:grpSpLocks/>
          </p:cNvGrpSpPr>
          <p:nvPr/>
        </p:nvGrpSpPr>
        <p:grpSpPr bwMode="auto">
          <a:xfrm>
            <a:off x="997192" y="4118588"/>
            <a:ext cx="1178066" cy="778446"/>
            <a:chOff x="3302" y="1661"/>
            <a:chExt cx="1574" cy="1340"/>
          </a:xfrm>
        </p:grpSpPr>
        <p:sp>
          <p:nvSpPr>
            <p:cNvPr id="106" name="Freeform 17"/>
            <p:cNvSpPr>
              <a:spLocks/>
            </p:cNvSpPr>
            <p:nvPr/>
          </p:nvSpPr>
          <p:spPr bwMode="auto">
            <a:xfrm>
              <a:off x="3302" y="1661"/>
              <a:ext cx="576" cy="134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07" name="Freeform 18"/>
            <p:cNvSpPr>
              <a:spLocks/>
            </p:cNvSpPr>
            <p:nvPr/>
          </p:nvSpPr>
          <p:spPr bwMode="auto">
            <a:xfrm rot="21390564">
              <a:off x="4054" y="1681"/>
              <a:ext cx="822" cy="1320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08" name="AutoShape 11"/>
            <p:cNvSpPr>
              <a:spLocks noChangeArrowheads="1"/>
            </p:cNvSpPr>
            <p:nvPr/>
          </p:nvSpPr>
          <p:spPr bwMode="auto">
            <a:xfrm>
              <a:off x="382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" name="AutoShape 12"/>
            <p:cNvSpPr>
              <a:spLocks noChangeArrowheads="1"/>
            </p:cNvSpPr>
            <p:nvPr/>
          </p:nvSpPr>
          <p:spPr bwMode="auto">
            <a:xfrm>
              <a:off x="4558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" name="Freeform 19"/>
            <p:cNvSpPr>
              <a:spLocks/>
            </p:cNvSpPr>
            <p:nvPr/>
          </p:nvSpPr>
          <p:spPr bwMode="auto">
            <a:xfrm>
              <a:off x="3579" y="2242"/>
              <a:ext cx="813" cy="19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91" y="175"/>
                </a:cxn>
                <a:cxn ang="0">
                  <a:pos x="813" y="0"/>
                </a:cxn>
              </a:cxnLst>
              <a:rect l="0" t="0" r="r" b="b"/>
              <a:pathLst>
                <a:path w="813" h="197">
                  <a:moveTo>
                    <a:pt x="0" y="134"/>
                  </a:moveTo>
                  <a:cubicBezTo>
                    <a:pt x="67" y="139"/>
                    <a:pt x="256" y="197"/>
                    <a:pt x="391" y="175"/>
                  </a:cubicBezTo>
                  <a:cubicBezTo>
                    <a:pt x="526" y="153"/>
                    <a:pt x="725" y="36"/>
                    <a:pt x="813" y="0"/>
                  </a:cubicBezTo>
                </a:path>
              </a:pathLst>
            </a:custGeom>
            <a:ln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11" name="AutoShape 13"/>
            <p:cNvSpPr>
              <a:spLocks noChangeArrowheads="1"/>
            </p:cNvSpPr>
            <p:nvPr/>
          </p:nvSpPr>
          <p:spPr bwMode="auto">
            <a:xfrm>
              <a:off x="3560" y="23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9846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Виктор </a:t>
            </a:r>
            <a:r>
              <a:rPr lang="ru-RU" sz="3200" b="1" dirty="0" err="1" smtClean="0">
                <a:solidFill>
                  <a:srgbClr val="0070C0"/>
                </a:solidFill>
              </a:rPr>
              <a:t>Перестукин</a:t>
            </a:r>
            <a:r>
              <a:rPr lang="ru-RU" sz="3200" b="1" dirty="0" smtClean="0">
                <a:solidFill>
                  <a:srgbClr val="0070C0"/>
                </a:solidFill>
              </a:rPr>
              <a:t> (не) знал написание словарных слов.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8064896" cy="151216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тон, к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рова,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рбуз, т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традь,  д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ван, п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ртфель, уч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ник.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Пользователь\Desktop\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2" y="1796753"/>
            <a:ext cx="2362200" cy="182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Пользователь\Desktop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Пользователь\Desktop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0195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3"/>
          <p:cNvSpPr txBox="1">
            <a:spLocks/>
          </p:cNvSpPr>
          <p:nvPr/>
        </p:nvSpPr>
        <p:spPr>
          <a:xfrm>
            <a:off x="7308304" y="6155196"/>
            <a:ext cx="1656184" cy="4219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8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467544" y="2718183"/>
            <a:ext cx="3384376" cy="3382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(не) учился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(не) читал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(не) решал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(не) знал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(не) ухаживал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(не) учил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Пользователь\Desktop\не с глаголом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4664"/>
            <a:ext cx="3240431" cy="2497832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228255" y="2905877"/>
            <a:ext cx="2700808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 учился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 читал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 решал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 знал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 ухаживал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 учил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5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45719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4320480" cy="50405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Глаголу нравится читать,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Играть, работать и мечтать!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Глаголу очень нравится 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Всё делать очень живо.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Частица не – красавица,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Но как она ленива!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Она не ходит, не сидит,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Не шьёт, не жнёт и не кипит,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Книг не читает, не поёт,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Другим работать не даёт.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Глагол же, не любя безделья,</a:t>
            </a:r>
          </a:p>
          <a:p>
            <a:pPr marL="0" indent="0">
              <a:buNone/>
            </a:pPr>
            <a:r>
              <a:rPr lang="ru-RU" sz="7400" b="1" dirty="0">
                <a:solidFill>
                  <a:srgbClr val="0070C0"/>
                </a:solidFill>
              </a:rPr>
              <a:t>С частицей пишется раздельно!</a:t>
            </a:r>
          </a:p>
          <a:p>
            <a:endParaRPr lang="ru-RU" dirty="0"/>
          </a:p>
        </p:txBody>
      </p:sp>
      <p:pic>
        <p:nvPicPr>
          <p:cNvPr id="2050" name="Picture 2" descr="C:\Users\Пользователь\Desktop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31" r="11047"/>
          <a:stretch/>
        </p:blipFill>
        <p:spPr bwMode="auto">
          <a:xfrm>
            <a:off x="5364088" y="476672"/>
            <a:ext cx="3331028" cy="4896544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5661248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списать глаголы с частицей НЕ. Выделить орфограмму - пробел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213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2656"/>
            <a:ext cx="3312368" cy="2481079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430" y="3068960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</a:rPr>
              <a:t>Береги книгу!  … бери её грязными руками и … клади на грязный стол.  … перегибай книгу и … загибай её листы. Если ты взял книгу в библиотеке, то …забудь вернуть её в срок.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5623505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списать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текст. Вставить частицу НЕ. Выделить 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орфограмму - пробел.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5480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списать две пословицы. Выделить орфограмму - пробел.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51454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любит науки, тот не знает скуки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за день ничему не научился, зря прожил день.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гордись званием, а гордись знанием.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деньги ума не купишь.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Шить не будешь, портным не станешь.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Наука даром не даётся - наука трудом берётся.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Напишешь пером, не стешешь топором.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Знание приобретешь - не пропадешь.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7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361</TotalTime>
  <Words>378</Words>
  <Application>Microsoft Office PowerPoint</Application>
  <PresentationFormat>Экран (4:3)</PresentationFormat>
  <Paragraphs>60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 (Не)  учился. (Не)  читал книги. (Не) решал задачи. (Не) знал таблицу умножения. (Не) ухаживал за учебниками. </vt:lpstr>
      <vt:lpstr>Тема урока:  Правописание «не» с глаголами</vt:lpstr>
      <vt:lpstr>Виктор Перестукин (не) умел красиво писать.</vt:lpstr>
      <vt:lpstr>Виктор Перестукин (не) знал написание словарных слов. </vt:lpstr>
      <vt:lpstr>Презентация PowerPoint</vt:lpstr>
      <vt:lpstr>Презентация PowerPoint</vt:lpstr>
      <vt:lpstr>Презентация PowerPoint</vt:lpstr>
      <vt:lpstr>Задание: списать две пословицы. Выделить орфограмму - пробел.</vt:lpstr>
      <vt:lpstr>Презентация PowerPoint</vt:lpstr>
      <vt:lpstr>Самостоятельная работа</vt:lpstr>
      <vt:lpstr>Что мы узнали?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25</cp:revision>
  <dcterms:created xsi:type="dcterms:W3CDTF">2014-03-10T09:18:36Z</dcterms:created>
  <dcterms:modified xsi:type="dcterms:W3CDTF">2014-11-05T09:27:47Z</dcterms:modified>
</cp:coreProperties>
</file>