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1430EF-A4E0-4171-AEB1-BF0C2D90A031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22804B-C422-4645-B53B-451E0CB780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Тема урока "Правописание Ы – И после Ц"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05247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Русский язык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5 класс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Составила учитель русского языка и литературы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ГБОУ СОШ№27 г. Севастополя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Белик</a:t>
            </a:r>
            <a:r>
              <a:rPr lang="ru-RU" sz="2400" dirty="0" smtClean="0">
                <a:solidFill>
                  <a:schemeClr val="tx1"/>
                </a:solidFill>
              </a:rPr>
              <a:t> Людмила Афанасьевна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865515"/>
          </a:xfrm>
        </p:spPr>
        <p:txBody>
          <a:bodyPr>
            <a:noAutofit/>
          </a:bodyPr>
          <a:lstStyle/>
          <a:p>
            <a:r>
              <a:rPr lang="ru-RU" sz="2800" b="1" dirty="0"/>
              <a:t>Цели: </a:t>
            </a:r>
            <a:endParaRPr lang="ru-RU" sz="2800" dirty="0"/>
          </a:p>
          <a:p>
            <a:pPr lvl="0"/>
            <a:r>
              <a:rPr lang="ru-RU" sz="2800" i="1" dirty="0"/>
              <a:t>Обучающие</a:t>
            </a:r>
            <a:r>
              <a:rPr lang="ru-RU" sz="2800" dirty="0"/>
              <a:t>:</a:t>
            </a:r>
          </a:p>
          <a:p>
            <a:pPr lvl="1"/>
            <a:r>
              <a:rPr lang="ru-RU" sz="2800" dirty="0"/>
              <a:t>познакомить с новым опознавательным признаком – наличием </a:t>
            </a:r>
            <a:r>
              <a:rPr lang="ru-RU" sz="2800" i="1" dirty="0"/>
              <a:t>ц</a:t>
            </a:r>
            <a:r>
              <a:rPr lang="ru-RU" sz="2800" dirty="0"/>
              <a:t> перед гласным, с правописанием </a:t>
            </a:r>
            <a:r>
              <a:rPr lang="ru-RU" sz="2800" i="1" dirty="0"/>
              <a:t>ы-и</a:t>
            </a:r>
            <a:r>
              <a:rPr lang="ru-RU" sz="2800" dirty="0"/>
              <a:t> после </a:t>
            </a:r>
            <a:r>
              <a:rPr lang="ru-RU" sz="2800" i="1" dirty="0"/>
              <a:t>ц</a:t>
            </a:r>
            <a:r>
              <a:rPr lang="ru-RU" sz="2800" dirty="0"/>
              <a:t>;</a:t>
            </a:r>
          </a:p>
          <a:p>
            <a:pPr lvl="1"/>
            <a:r>
              <a:rPr lang="ru-RU" sz="2800" dirty="0"/>
              <a:t>учить обосновывать выбор гласных </a:t>
            </a:r>
            <a:r>
              <a:rPr lang="ru-RU" sz="2800" i="1" dirty="0"/>
              <a:t>ы-и</a:t>
            </a:r>
            <a:r>
              <a:rPr lang="ru-RU" sz="2800" dirty="0"/>
              <a:t> после </a:t>
            </a:r>
            <a:r>
              <a:rPr lang="ru-RU" sz="2800" i="1" dirty="0"/>
              <a:t>ц</a:t>
            </a:r>
            <a:r>
              <a:rPr lang="ru-RU" sz="2800" dirty="0"/>
              <a:t> в корнях, суффиксах и окончаниях;</a:t>
            </a:r>
          </a:p>
          <a:p>
            <a:pPr marL="0" lvl="0" indent="0">
              <a:buNone/>
            </a:pPr>
            <a:r>
              <a:rPr lang="ru-RU" sz="2800" i="1" dirty="0" smtClean="0"/>
              <a:t>Развивающие</a:t>
            </a:r>
            <a:r>
              <a:rPr lang="ru-RU" sz="2800" dirty="0"/>
              <a:t>: </a:t>
            </a:r>
          </a:p>
          <a:p>
            <a:pPr lvl="1"/>
            <a:r>
              <a:rPr lang="ru-RU" sz="2800" dirty="0"/>
              <a:t>развивать внимание, память, логическое мышление, умение сравнивать, классифицировать, обобщать;</a:t>
            </a:r>
          </a:p>
          <a:p>
            <a:pPr lvl="1"/>
            <a:r>
              <a:rPr lang="ru-RU" sz="2800" dirty="0"/>
              <a:t>расширить лексический запас учащихся.</a:t>
            </a:r>
          </a:p>
          <a:p>
            <a:pPr lvl="0"/>
            <a:r>
              <a:rPr lang="ru-RU" sz="2800" i="1" dirty="0" smtClean="0"/>
              <a:t>Воспитательные</a:t>
            </a:r>
            <a:r>
              <a:rPr lang="ru-RU" sz="2800" dirty="0" smtClean="0"/>
              <a:t>: вызвать </a:t>
            </a:r>
            <a:r>
              <a:rPr lang="ru-RU" sz="2800" dirty="0"/>
              <a:t>интерес к урокам русского языка.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) Детёныш курицы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цыплёнок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800" dirty="0"/>
              <a:t>Знак для обозначения числа на письме 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цифра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</a:t>
            </a:r>
            <a:r>
              <a:rPr lang="ru-RU" sz="2600" dirty="0"/>
              <a:t>Одноглазое мифологическое существо </a:t>
            </a:r>
            <a:endParaRPr lang="ru-RU" sz="2600" dirty="0" smtClean="0"/>
          </a:p>
          <a:p>
            <a:r>
              <a:rPr lang="ru-RU" sz="2600" dirty="0" smtClean="0">
                <a:solidFill>
                  <a:srgbClr val="FF0000"/>
                </a:solidFill>
              </a:rPr>
              <a:t>циклоп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</a:t>
            </a:r>
            <a:r>
              <a:rPr lang="ru-RU" sz="2600" dirty="0"/>
              <a:t>Инструмент для вычерчивания окружности </a:t>
            </a:r>
            <a:endParaRPr lang="ru-RU" sz="2600" dirty="0" smtClean="0"/>
          </a:p>
          <a:p>
            <a:r>
              <a:rPr lang="ru-RU" sz="2600" dirty="0" smtClean="0">
                <a:solidFill>
                  <a:srgbClr val="FF0000"/>
                </a:solidFill>
              </a:rPr>
              <a:t>циркуль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r>
              <a:rPr lang="ru-RU" sz="2400" dirty="0" smtClean="0"/>
              <a:t>5</a:t>
            </a:r>
            <a:r>
              <a:rPr lang="ru-RU" sz="2600" dirty="0"/>
              <a:t>) Человек, наблюдающий за порядком на улице </a:t>
            </a:r>
            <a:endParaRPr lang="ru-RU" sz="2600" dirty="0" smtClean="0"/>
          </a:p>
          <a:p>
            <a:r>
              <a:rPr lang="ru-RU" sz="2600" dirty="0" smtClean="0">
                <a:solidFill>
                  <a:srgbClr val="FF0000"/>
                </a:solidFill>
              </a:rPr>
              <a:t>милиционер 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Предупредительный  распределительный смысловой диктант. </a:t>
            </a:r>
            <a:r>
              <a:rPr lang="ru-RU" sz="2400" i="1" dirty="0" smtClean="0"/>
              <a:t>(Узнать слово по лексическому значению и записать в два столбика.)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&amp;TScy;&amp;ycy;&amp;pcy;&amp;lcy;&amp;yacy;&amp;tcy;&amp;a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784" y="1124744"/>
            <a:ext cx="958215" cy="1426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m2-tub-ru.yandex.net/i?id=953ad893c32a84fd20cae8e3bb83317c-0-16f&amp;n=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984" y="1916832"/>
            <a:ext cx="1905000" cy="946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&amp;Dcy;&amp;ocy;&amp;kcy;&amp;acy;&amp;zcy;&amp;acy;&amp;ncy;&amp;ocy; &amp;scy;&amp;ucy;&amp;shchcy;&amp;iecy;&amp;scy;&amp;tcy;&amp;vcy;&amp;ocy;&amp;vcy;&amp;acy;&amp;ncy;&amp;icy;&amp;iecy; &amp;tscy;&amp;icy;&amp;kcy;&amp;lcy;&amp;ocy;&amp;pcy;&amp;ocy;&amp;vcy;!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69" y="3068960"/>
            <a:ext cx="1360675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&amp;Gcy;&amp;ocy;&amp;tcy;&amp;ocy;&amp;vcy;&amp;acy;&amp;lcy;&amp;softcy;&amp;ncy;&amp;icy; &amp;icy; &amp;tscy;&amp;icy;&amp;rcy;&amp;kcy;&amp;ucy;&amp;lcy;&amp;icy; - &amp;kcy;&amp;ucy;&amp;pcy;&amp;icy;&amp;tcy;&amp;softcy; &amp;gcy;&amp;ocy;&amp;tcy;&amp;ocy;&amp;vcy;&amp;acy;&amp;lcy;&amp;softcy;&amp;ncy;&amp;yucy;, &amp;tscy;&amp;icy;&amp;rcy;&amp;kcy;&amp;ucy;&amp;lcy;&amp;softcy;, &amp;scy;&amp;rcy;&amp;acy;&amp;vcy;&amp;ncy;&amp;icy;&amp;tcy;&amp;softcy; &amp;tscy;&amp;iecy;&amp;ncy;&amp;ycy; &amp;vcy; &amp;icy;&amp;ncy;&amp;tcy;&amp;iecy;&amp;rcy;&amp;ncy;&amp;iecy;&amp;tcy;-&amp;mcy;&amp;acy;&amp;gcy;&amp;acy;&amp;zcy;&amp;icy;&amp;ncy;&amp;acy;&amp;khcy;.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21168">
            <a:off x="7380312" y="3717032"/>
            <a:ext cx="1735429" cy="103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&amp;Tcy;&amp;iecy;&amp;lcy;&amp;iecy;&amp;pcy;&amp;rcy;&amp;ocy;&amp;gcy;&amp;rcy;&amp;acy;&amp;mcy;&amp;mcy;&amp;acy; &amp;Ucy;&amp;chcy;&amp;acy;&amp;scy;&amp;tcy;&amp;ocy;&amp;kcy;. . 12+. (12-&amp;yacy; &amp;scy;&amp;iecy;&amp;rcy;&amp;icy;&amp;yacy;) &amp;Kcy;&amp;ocy;&amp;ncy;&amp;scy;&amp;tcy;&amp;acy;&amp;ncy;&amp;tcy;&amp;icy;&amp;ncy;&amp;ocy;&amp;vcy;&amp;scy;&amp;kcy;.&amp;rcy;&amp;ucy;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319" y="5038181"/>
            <a:ext cx="1290110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415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Цыплёнок в цирке выступал, </a:t>
            </a:r>
            <a:br>
              <a:rPr lang="ru-RU" dirty="0"/>
            </a:br>
            <a:r>
              <a:rPr lang="ru-RU" dirty="0"/>
              <a:t>Играл он на цимбалах,</a:t>
            </a:r>
            <a:br>
              <a:rPr lang="ru-RU" dirty="0"/>
            </a:br>
            <a:r>
              <a:rPr lang="ru-RU" dirty="0"/>
              <a:t>На мотоцикле разъезжал,</a:t>
            </a:r>
            <a:br>
              <a:rPr lang="ru-RU" dirty="0"/>
            </a:br>
            <a:r>
              <a:rPr lang="ru-RU" dirty="0"/>
              <a:t>И цифр он знал немало.</a:t>
            </a:r>
            <a:br>
              <a:rPr lang="ru-RU" dirty="0"/>
            </a:br>
            <a:r>
              <a:rPr lang="ru-RU" dirty="0"/>
              <a:t>Он из цилиндра доставал</a:t>
            </a:r>
            <a:br>
              <a:rPr lang="ru-RU" dirty="0"/>
            </a:br>
            <a:r>
              <a:rPr lang="ru-RU" dirty="0"/>
              <a:t>Морковь и огурцы</a:t>
            </a:r>
            <a:br>
              <a:rPr lang="ru-RU" dirty="0"/>
            </a:br>
            <a:r>
              <a:rPr lang="ru-RU" dirty="0"/>
              <a:t>И только одного не знал,</a:t>
            </a:r>
            <a:br>
              <a:rPr lang="ru-RU" dirty="0"/>
            </a:br>
            <a:r>
              <a:rPr lang="ru-RU" dirty="0"/>
              <a:t>Где пишут ЦИ, где ЦЫ.</a:t>
            </a:r>
          </a:p>
          <a:p>
            <a:r>
              <a:rPr lang="ru-RU" i="1" dirty="0"/>
              <a:t>(</a:t>
            </a:r>
            <a:r>
              <a:rPr lang="ru-RU" i="1" dirty="0" err="1"/>
              <a:t>И.Козловский</a:t>
            </a:r>
            <a:r>
              <a:rPr lang="ru-RU" i="1" dirty="0"/>
              <a:t>)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Чтобы узнать, когда после </a:t>
            </a:r>
            <a:r>
              <a:rPr lang="ru-RU" sz="2800" i="1" dirty="0"/>
              <a:t>ц</a:t>
            </a:r>
            <a:r>
              <a:rPr lang="ru-RU" sz="2800" dirty="0"/>
              <a:t> пишется </a:t>
            </a:r>
            <a:r>
              <a:rPr lang="ru-RU" sz="2800" i="1" dirty="0"/>
              <a:t>ы</a:t>
            </a:r>
            <a:r>
              <a:rPr lang="ru-RU" sz="2800" dirty="0"/>
              <a:t>, а когда – </a:t>
            </a:r>
            <a:r>
              <a:rPr lang="ru-RU" sz="2800" i="1" dirty="0"/>
              <a:t>и</a:t>
            </a:r>
            <a:r>
              <a:rPr lang="ru-RU" sz="2800" dirty="0"/>
              <a:t>, продолжим наши наблюдения. Прочитайте выразительно стихотворение.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 descr="&amp;Pcy;&amp;ocy;&amp;dcy;&amp;iecy;&amp;lcy;&amp;icy;&amp;mcy;&amp;scy;&amp;yacy; &amp;ncy;&amp;iecy;&amp;gcy;&amp;acy;&amp;tcy;&amp;icy;&amp;vcy;&amp;ocy;&amp;mcy; &amp;icy; &amp;pcy;&amp;ocy;&amp;scy;&amp;ocy;&amp;chcy;&amp;ucy;&amp;vcy;&amp;scy;&amp;tcy;&amp;vcy;&amp;ucy;&amp;iecy;&amp;mcy; &amp;dcy;&amp;rcy;&amp;ucy;&amp;gcy; &amp;dcy;&amp;rcy;&amp;ucy;&amp;gcy;&amp;ucy;! . - &amp;Fcy;&amp;ocy;&amp;rcy;&amp;ucy;&amp;m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6316">
            <a:off x="5545714" y="2034045"/>
            <a:ext cx="3466098" cy="2088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6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 В окончаниях слов: </a:t>
            </a:r>
            <a:r>
              <a:rPr lang="ru-RU" i="1" dirty="0"/>
              <a:t>птицы, огурцы, синицы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 Второй случай, когда пишется  Ы – в суффиксе ЫН: </a:t>
            </a:r>
            <a:r>
              <a:rPr lang="ru-RU" i="1" dirty="0"/>
              <a:t>сестрицын, </a:t>
            </a:r>
            <a:r>
              <a:rPr lang="ru-RU" i="1" dirty="0" err="1"/>
              <a:t>лисицын</a:t>
            </a:r>
            <a:r>
              <a:rPr lang="ru-RU" i="1" dirty="0"/>
              <a:t>, </a:t>
            </a:r>
            <a:r>
              <a:rPr lang="ru-RU" i="1" dirty="0" err="1"/>
              <a:t>волчицын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3) В корнях слов-исключений пишется Ы: </a:t>
            </a:r>
            <a:r>
              <a:rPr lang="ru-RU" i="1" dirty="0"/>
              <a:t>цыган, цыплёнок, цыкнуть, на цыпочках, цыц, цып-цып</a:t>
            </a:r>
            <a:r>
              <a:rPr lang="ru-RU" dirty="0"/>
              <a:t>. Эти слова нужно запомнить.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Цыган </a:t>
            </a:r>
            <a:r>
              <a:rPr lang="ru-RU" sz="2800" dirty="0"/>
              <a:t>цыплёнка увидал,</a:t>
            </a:r>
            <a:br>
              <a:rPr lang="ru-RU" sz="2800" dirty="0"/>
            </a:br>
            <a:r>
              <a:rPr lang="ru-RU" sz="2800" dirty="0"/>
              <a:t>Заиграл на скрипочке,</a:t>
            </a:r>
            <a:br>
              <a:rPr lang="ru-RU" sz="2800" dirty="0"/>
            </a:br>
            <a:r>
              <a:rPr lang="ru-RU" sz="2800" dirty="0"/>
              <a:t>А цыплёнок услыхал –</a:t>
            </a:r>
            <a:br>
              <a:rPr lang="ru-RU" sz="2800" dirty="0"/>
            </a:br>
            <a:r>
              <a:rPr lang="ru-RU" sz="2800" dirty="0"/>
              <a:t>Станцевал на цыпочках.</a:t>
            </a:r>
          </a:p>
          <a:p>
            <a:r>
              <a:rPr lang="ru-RU" sz="2800" dirty="0"/>
              <a:t>Цыц, ребята, не шуметь, </a:t>
            </a:r>
            <a:br>
              <a:rPr lang="ru-RU" sz="2800" dirty="0"/>
            </a:br>
            <a:r>
              <a:rPr lang="ru-RU" sz="2800" dirty="0"/>
              <a:t>А то цыган собьётся,</a:t>
            </a:r>
            <a:br>
              <a:rPr lang="ru-RU" sz="2800" dirty="0"/>
            </a:br>
            <a:r>
              <a:rPr lang="ru-RU" sz="2800" dirty="0"/>
              <a:t>Перестанет скрипка петь, </a:t>
            </a:r>
            <a:br>
              <a:rPr lang="ru-RU" sz="2800" dirty="0"/>
            </a:br>
            <a:r>
              <a:rPr lang="ru-RU" sz="2800" dirty="0"/>
              <a:t>Наш урок сорвётся.</a:t>
            </a:r>
          </a:p>
          <a:p>
            <a:r>
              <a:rPr lang="ru-RU" sz="2800" dirty="0"/>
              <a:t>– Ну что, цыплята, вам всё понятно? </a:t>
            </a:r>
            <a:r>
              <a:rPr lang="ru-RU" sz="2800" i="1" dirty="0"/>
              <a:t>(Да)</a:t>
            </a:r>
            <a:endParaRPr lang="ru-RU" sz="2800" dirty="0"/>
          </a:p>
          <a:p>
            <a:r>
              <a:rPr lang="ru-RU" sz="2800" dirty="0"/>
              <a:t> Прозвучал для вас, ребята,</a:t>
            </a:r>
            <a:br>
              <a:rPr lang="ru-RU" sz="2800" dirty="0"/>
            </a:br>
            <a:r>
              <a:rPr lang="ru-RU" sz="2800" dirty="0" smtClean="0"/>
              <a:t>Наш </a:t>
            </a:r>
            <a:r>
              <a:rPr lang="ru-RU" sz="2800" dirty="0"/>
              <a:t>урок про ЦИ и ЦЫ.</a:t>
            </a:r>
            <a:br>
              <a:rPr lang="ru-RU" sz="2800" dirty="0"/>
            </a:br>
            <a:r>
              <a:rPr lang="ru-RU" sz="2800" dirty="0"/>
              <a:t>Кто не понял, те цыплята,</a:t>
            </a:r>
            <a:br>
              <a:rPr lang="ru-RU" sz="2800" dirty="0"/>
            </a:br>
            <a:r>
              <a:rPr lang="ru-RU" sz="2800" dirty="0"/>
              <a:t>Кто запомнил, молодцы!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Запишите  слова- исключения из стихотворения в тетрадь.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07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&amp;KHcy;&amp;ocy;&amp;dcy;&amp;icy;&amp;tcy; &amp;ncy;&amp;acy; &amp;tscy;&amp;ycy;&amp;pcy;&amp;ocy;&amp;chcy;&amp;kcy;&amp;acy;&amp;khcy; - &amp;ncy;&amp;acy; &amp;bcy;&amp;ecy;&amp;bcy;&amp;icy;.&amp;rcy;&amp;ucy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4500"/>
            <a:ext cx="1728192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&amp;ecy;&amp;tcy;&amp;ocy; &amp;zcy;&amp;ocy;&amp;lcy;&amp;ocy;&amp;tcy;&amp;ocy;&amp;jcy; &amp;tscy;&amp;ycy;&amp;gcy;&amp;acy;&amp;ncy;,&amp;dcy;&amp;ocy;&amp;bcy;&amp;acy;&amp;vcy;&amp;softcy; &amp;iecy;&amp;gcy;&amp;ocy; &amp;scy;&amp;iecy;&amp;bcy;&amp;iecy; &amp;ncy;&amp;acy; &amp;scy;&amp;tcy;&amp;iecy;&amp;ncy;&amp;ucy; &amp;icy; &amp;ucy; &amp;tcy;&amp;iecy;&amp;bcy;&amp;yacy; &amp;bcy;&amp;ucy;&amp;dcy;&amp;iecy;&amp;tcy; &amp;zcy;&amp;ocy;…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208823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&amp;TScy;&amp;ycy;&amp;pcy;&amp;lcy;&amp;yacy;&amp;tcy;&amp;a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1375565" cy="193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&amp;Pcy;&amp;rcy;&amp;iecy;&amp;zcy;&amp;iecy;&amp;ncy;&amp;tcy;&amp;acy;&amp;tscy;&amp;icy;&amp;yacy; &quot;&amp;Scy;&amp;lcy;&amp;ocy;&amp;vcy;&amp;ocy;&amp;ocy;&amp;bcy;&amp;rcy;&amp;acy;&amp;zcy;&amp;ocy;&amp;vcy;&amp;acy;&amp;ncy;&amp;icy;&amp;iecy;&quot; (5 &amp;kcy;&amp;lcy;&amp;acy;&amp;scy;&amp;scy;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93418"/>
            <a:ext cx="295021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&amp;Pcy;&amp;rcy;&amp;iecy;&amp;zcy;&amp;iecy;&amp;ncy;&amp;tcy;&amp;acy;&amp;tscy;&amp;icy;&amp;yacy; &quot;&amp;Pcy;&amp;rcy;&amp;acy;&amp;vcy;&amp;ocy;&amp;pcy;&amp;icy;&amp;scy;&amp;acy;&amp;ncy;&amp;icy;&amp;iecy; &amp;bcy;&amp;ucy;&amp;kcy;&amp;vcy; &amp;Icy;-&amp;Ycy; &amp;pcy;&amp;ocy;&amp;scy;&amp;lcy;&amp;iecy; &amp;TScy;&quot; - &amp;scy;&amp;kcy;&amp;acy;&amp;chcy;&amp;acy;&amp;tcy;&amp;softcy; &amp;bcy;&amp;iecy;&amp;scy;&amp;pcy;&amp;lcy;&amp;acy;&amp;tcy;&amp;ncy;&amp;ocy;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t="31102" r="-6084" b="-5138"/>
          <a:stretch/>
        </p:blipFill>
        <p:spPr bwMode="auto">
          <a:xfrm>
            <a:off x="5436096" y="1556792"/>
            <a:ext cx="3600400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1000dosok.ru / &amp;Dcy;&amp;ocy;&amp;scy;&amp;kcy;&amp;acy; &amp;ocy;&amp;bcy;&amp;hardcy;&amp;yacy;&amp;vcy;&amp;lcy;&amp;iecy;&amp;ncy;&amp;icy;&amp;jcy;: &amp;Ucy;&amp;scy;&amp;lcy;&amp;ucy;&amp;gcy;&amp;icy; - &amp;Ocy;&amp;rcy;&amp;gcy;&amp;acy;&amp;ncy;&amp;icy;&amp;zcy;&amp;acy;&amp;tscy;&amp;icy;&amp;yacy; &amp;pcy;&amp;rcy;&amp;acy;&amp;zcy;&amp;dcy;&amp;ncy;&amp;icy;&amp;kcy;&amp;ocy;&amp;vcy; / &amp;chcy;&amp;acy;&amp;scy;&amp;tcy;&amp;ncy;&amp;ycy;&amp;iecy; &amp;ocy;&amp;bcy;&amp;hardcy;&amp;yacy;&amp;vcy;&amp;lcy;&amp;iecy;&amp;ncy;&amp;icy;&amp;yacy;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180" y="4446833"/>
            <a:ext cx="2879195" cy="1862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5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&amp;Kcy;&amp;acy;&amp;kcy; &amp;pcy;&amp;icy;&amp;shcy;&amp;iecy;&amp;tcy;&amp;scy;&amp;yacy; &amp;scy;&amp;lcy;&amp;ocy;&amp;vcy;&amp;ocy; &amp;dcy;&amp;iecy;&amp;vcy;&amp;chcy;&amp;ocy;&amp;ncy;&amp;kcy;&amp;icy;, &amp;kcy;&amp;acy;&amp;rcy;&amp;iecy;&amp;ncy;, &amp;chcy;&amp;tcy;&amp;ocy;&amp;bcy;&amp;ycy; &amp;tcy;&amp;ycy; &amp;ncy;&amp;icy; &amp;pcy;&amp;rcy;&amp;iecy;&amp;dcy;&amp;lcy;&amp;ocy;&amp;zhcy;&amp;icy;&amp;lcy;,&amp;scy;&amp;ocy;&amp;mcy;&amp;ncy;&amp;iecy;&amp;vcy;&amp;acy;&amp;yucy;&amp;scy;&amp;softcy;,&amp;chcy;&amp;tcy;&amp;ocy; &amp;kcy;&amp;tcy;&amp;ocy;-&amp;tcy;&amp;ocy; &amp;pcy;&amp;ocy;&amp;scy;&amp;lcy;&amp;iecy;&amp;dcy;&amp;ucy;&amp;iecy;&amp;tcy; &amp;tcy;&amp;vcy;&amp;ocy;&amp;iecy;&amp;mcy;&amp;ucy; &amp;pcy;&amp;rcy;&amp;iecy;&amp;dcy;&amp;lcy;&amp;ocy;&amp;zhcy;&amp;iecy;&amp;ncy;&amp;icy;&amp;yucy;. - coobe - &amp;vcy;&amp;scy;&amp;iecy; &amp;lcy;&amp;ucy;&amp;chcy;&amp;shcy;&amp;iecy;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965521" y="2674938"/>
            <a:ext cx="5220895" cy="34512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153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Тема урока "Правописание Ы – И после Ц"  </vt:lpstr>
      <vt:lpstr>Презентация PowerPoint</vt:lpstr>
      <vt:lpstr>Предупредительный  распределительный смысловой диктант. (Узнать слово по лексическому значению и записать в два столбика.) </vt:lpstr>
      <vt:lpstr>Чтобы узнать, когда после ц пишется ы, а когда – и, продолжим наши наблюдения. Прочитайте выразительно стихотворение. </vt:lpstr>
      <vt:lpstr>Презентация PowerPoint</vt:lpstr>
      <vt:lpstr>Запишите  слова- исключения из стихотворения в тетрадь.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"Правописание Ы – И после Ц"</dc:title>
  <dc:creator>АДМИН</dc:creator>
  <cp:lastModifiedBy>АДМИН</cp:lastModifiedBy>
  <cp:revision>5</cp:revision>
  <dcterms:created xsi:type="dcterms:W3CDTF">2015-04-05T15:49:40Z</dcterms:created>
  <dcterms:modified xsi:type="dcterms:W3CDTF">2015-04-07T14:47:17Z</dcterms:modified>
</cp:coreProperties>
</file>