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0" r:id="rId7"/>
    <p:sldId id="267" r:id="rId8"/>
    <p:sldId id="263" r:id="rId9"/>
    <p:sldId id="261" r:id="rId10"/>
    <p:sldId id="262" r:id="rId11"/>
    <p:sldId id="268" r:id="rId12"/>
    <p:sldId id="269" r:id="rId13"/>
    <p:sldId id="270" r:id="rId14"/>
    <p:sldId id="272" r:id="rId15"/>
    <p:sldId id="271" r:id="rId16"/>
    <p:sldId id="274" r:id="rId17"/>
    <p:sldId id="264" r:id="rId18"/>
    <p:sldId id="273" r:id="rId19"/>
    <p:sldId id="275" r:id="rId20"/>
    <p:sldId id="265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0" autoAdjust="0"/>
    <p:restoredTop sz="86410"/>
  </p:normalViewPr>
  <p:slideViewPr>
    <p:cSldViewPr>
      <p:cViewPr>
        <p:scale>
          <a:sx n="100" d="100"/>
          <a:sy n="100" d="100"/>
        </p:scale>
        <p:origin x="-282" y="6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3/27/2015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295056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3/27/2015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63130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3/27/2015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javascript:parent.frames[1].poisk('&#1053;&#1080;&#1082;&#1080;&#1090;&#1080;&#1085;');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Селюнина Е.С.</a:t>
            </a:r>
          </a:p>
          <a:p>
            <a:r>
              <a:rPr lang="ru-RU" sz="2000" dirty="0" smtClean="0"/>
              <a:t> педагог-психолог ГБОУ СОШ №888</a:t>
            </a:r>
            <a:endParaRPr lang="ru-RU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Конструирование, </a:t>
            </a:r>
            <a:br>
              <a:rPr lang="ru-RU" dirty="0" smtClean="0"/>
            </a:br>
            <a:r>
              <a:rPr lang="ru-RU" dirty="0" smtClean="0"/>
              <a:t>как источник развития ребенка</a:t>
            </a:r>
            <a:endParaRPr lang="ru-RU" noProof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060848"/>
            <a:ext cx="3840427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Calibri" pitchFamily="34" charset="0"/>
              </a:rPr>
              <a:t>В игре с кубиками дети выполняют 3 вида </a:t>
            </a:r>
            <a:r>
              <a:rPr lang="ru-RU" dirty="0" smtClean="0">
                <a:latin typeface="Calibri" pitchFamily="34" charset="0"/>
              </a:rPr>
              <a:t>заданий: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dirty="0" smtClean="0">
              <a:latin typeface="Calibri" pitchFamily="34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Calibri" pitchFamily="34" charset="0"/>
              </a:rPr>
              <a:t>Сначала учатся по узорам-заданиям складывать точно такой же узор из кубиков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514350" indent="-514350">
              <a:buAutoNum type="arabicPeriod"/>
            </a:pPr>
            <a:endParaRPr lang="ru-RU" dirty="0" smtClean="0">
              <a:latin typeface="Calibri" pitchFamily="34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Calibri" pitchFamily="34" charset="0"/>
              </a:rPr>
              <a:t> Затем ставят обратную задачу: глядя на кубики, нарисовать узор, который они образуют. </a:t>
            </a:r>
            <a:endParaRPr lang="ru-RU" dirty="0" smtClean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Calibri" pitchFamily="34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Calibri" pitchFamily="34" charset="0"/>
              </a:rPr>
              <a:t>И, наконец, третье – придумывать новые узоры из 9 или 16 кубиков, каких еще нет в книге, т. е. выполнять уже творческую работу.</a:t>
            </a:r>
            <a:br>
              <a:rPr lang="ru-RU" dirty="0" smtClean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u="sng" dirty="0" smtClean="0">
                <a:latin typeface="Calibri" pitchFamily="34" charset="0"/>
                <a:ea typeface="Batang" pitchFamily="18" charset="-127"/>
              </a:rPr>
              <a:t>Возможная помощь </a:t>
            </a:r>
            <a:r>
              <a:rPr lang="ru-RU" sz="2000" u="sng" dirty="0" smtClean="0">
                <a:latin typeface="Calibri" pitchFamily="34" charset="0"/>
                <a:ea typeface="Batang" pitchFamily="18" charset="-127"/>
              </a:rPr>
              <a:t>ребенку</a:t>
            </a:r>
            <a:r>
              <a:rPr lang="ru-RU" sz="2000" dirty="0" smtClean="0">
                <a:latin typeface="Calibri" pitchFamily="34" charset="0"/>
                <a:ea typeface="Batang" pitchFamily="18" charset="-127"/>
              </a:rPr>
              <a:t>:</a:t>
            </a:r>
            <a:br>
              <a:rPr lang="ru-RU" sz="2000" dirty="0" smtClean="0">
                <a:latin typeface="Calibri" pitchFamily="34" charset="0"/>
                <a:ea typeface="Batang" pitchFamily="18" charset="-127"/>
              </a:rPr>
            </a:br>
            <a:r>
              <a:rPr lang="ru-RU" sz="2000" dirty="0" smtClean="0">
                <a:latin typeface="Calibri" pitchFamily="34" charset="0"/>
                <a:ea typeface="Batang" pitchFamily="18" charset="-127"/>
              </a:rPr>
              <a:t>1. Посмотри. Сколько кубиков тебе понадобится.</a:t>
            </a:r>
            <a:br>
              <a:rPr lang="ru-RU" sz="2000" dirty="0" smtClean="0">
                <a:latin typeface="Calibri" pitchFamily="34" charset="0"/>
                <a:ea typeface="Batang" pitchFamily="18" charset="-127"/>
              </a:rPr>
            </a:br>
            <a:r>
              <a:rPr lang="ru-RU" sz="2000" dirty="0" smtClean="0">
                <a:latin typeface="Calibri" pitchFamily="34" charset="0"/>
                <a:ea typeface="Batang" pitchFamily="18" charset="-127"/>
              </a:rPr>
              <a:t>2. Сколько сторон «красного» цвета мы видим у этого кубика?</a:t>
            </a:r>
            <a:br>
              <a:rPr lang="ru-RU" sz="2000" dirty="0" smtClean="0">
                <a:latin typeface="Calibri" pitchFamily="34" charset="0"/>
                <a:ea typeface="Batang" pitchFamily="18" charset="-127"/>
              </a:rPr>
            </a:br>
            <a:r>
              <a:rPr lang="ru-RU" sz="2000" dirty="0" smtClean="0">
                <a:latin typeface="Calibri" pitchFamily="34" charset="0"/>
                <a:ea typeface="Batang" pitchFamily="18" charset="-127"/>
              </a:rPr>
              <a:t>3. Найти нужный кубик.</a:t>
            </a:r>
            <a:br>
              <a:rPr lang="ru-RU" sz="2000" dirty="0" smtClean="0">
                <a:latin typeface="Calibri" pitchFamily="34" charset="0"/>
                <a:ea typeface="Batang" pitchFamily="18" charset="-127"/>
              </a:rPr>
            </a:br>
            <a:r>
              <a:rPr lang="ru-RU" sz="2000" dirty="0" smtClean="0">
                <a:latin typeface="Calibri" pitchFamily="34" charset="0"/>
                <a:ea typeface="Batang" pitchFamily="18" charset="-127"/>
              </a:rPr>
              <a:t>4. Поставить его нужной стороной.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_pic_15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557" y="0"/>
            <a:ext cx="50988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_pic_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015" y="0"/>
            <a:ext cx="45019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 детей к работе с проекциями.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Игра-планшет «</a:t>
            </a:r>
            <a:r>
              <a:rPr lang="en-US" dirty="0" err="1" smtClean="0"/>
              <a:t>Picasco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Рисунок 4" descr="ligicheskoe-myishlenie-5-6-l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312" y="1714488"/>
            <a:ext cx="4004318" cy="4643470"/>
          </a:xfrm>
          <a:prstGeom prst="rect">
            <a:avLst/>
          </a:prstGeom>
        </p:spPr>
      </p:pic>
      <p:pic>
        <p:nvPicPr>
          <p:cNvPr id="6" name="Рисунок 5" descr="20150327_105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857364"/>
            <a:ext cx="4000496" cy="22502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2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071678"/>
            <a:ext cx="4349165" cy="4010971"/>
          </a:xfrm>
        </p:spPr>
      </p:pic>
      <p:pic>
        <p:nvPicPr>
          <p:cNvPr id="6" name="Содержимое 5" descr="logic00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571612"/>
            <a:ext cx="4038600" cy="452382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 детей к работе с проекциями.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RpV-04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71736" y="1571612"/>
            <a:ext cx="3429024" cy="4740626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 детей к работе с проекциями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916832"/>
            <a:ext cx="3435539" cy="3528392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altLang="ru-RU" dirty="0">
                <a:solidFill>
                  <a:schemeClr val="tx1"/>
                </a:solidFill>
                <a:latin typeface="Calibri" panose="020F0502020204030204" pitchFamily="34" charset="0"/>
              </a:rPr>
              <a:t>В комплект входят 8 одинаковых деревянных брусков и блокнот с 48 заданиями. Можно моделировать различные виды объектов и строить архитектурные сооружения из восьми элементов.</a:t>
            </a:r>
            <a:br>
              <a:rPr lang="ru-RU" altLang="ru-RU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alt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Способствует развитию и тренировке навыков составления и чтения чертежа предмета.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«Кирпичики»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4963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irpichiki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785794"/>
            <a:ext cx="4341658" cy="5101448"/>
          </a:xfrm>
        </p:spPr>
      </p:pic>
      <p:pic>
        <p:nvPicPr>
          <p:cNvPr id="6" name="Содержимое 5" descr="kirpichiki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785794"/>
            <a:ext cx="3507632" cy="534036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i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9940" y="0"/>
            <a:ext cx="54041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276872"/>
            <a:ext cx="4038600" cy="2059686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2500" dirty="0">
                <a:solidFill>
                  <a:schemeClr val="tx1"/>
                </a:solidFill>
                <a:latin typeface="Calibri" panose="020F0502020204030204" pitchFamily="34" charset="0"/>
              </a:rPr>
              <a:t>В набор входят 7 деревянных блоков различной конфигурации, составленных из 27 кубиков и раскрашенных в 7 основных цветов спектра. </a:t>
            </a:r>
            <a:br>
              <a:rPr lang="ru-RU" altLang="ru-RU" sz="25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ru-RU" altLang="ru-RU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altLang="ru-RU" sz="25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Способствует </a:t>
            </a:r>
            <a:r>
              <a:rPr lang="ru-RU" altLang="ru-RU" sz="2500" i="1" dirty="0">
                <a:solidFill>
                  <a:schemeClr val="tx1"/>
                </a:solidFill>
                <a:latin typeface="Calibri" panose="020F0502020204030204" pitchFamily="34" charset="0"/>
              </a:rPr>
              <a:t>развитию способности представлять и строить </a:t>
            </a:r>
            <a:r>
              <a:rPr lang="ru-RU" altLang="ru-RU" sz="25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трехмерные</a:t>
            </a:r>
            <a:r>
              <a:rPr lang="ru-RU" altLang="ru-RU" sz="2500" i="1" dirty="0">
                <a:solidFill>
                  <a:schemeClr val="tx1"/>
                </a:solidFill>
                <a:latin typeface="Calibri" panose="020F0502020204030204" pitchFamily="34" charset="0"/>
              </a:rPr>
              <a:t> объекты</a:t>
            </a:r>
            <a:endParaRPr lang="ru-RU" sz="25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«Кубики для всех»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415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ru-RU" alt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 smtClean="0"/>
              <a:t>восприятия</a:t>
            </a:r>
            <a:r>
              <a:rPr lang="ru-RU" altLang="ru-RU" dirty="0"/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/>
              <a:t>пространственного мышления,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/>
              <a:t>наблюдательности,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/>
              <a:t>развитию тактильных ощущений, </a:t>
            </a:r>
            <a:endParaRPr lang="ru-RU" alt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 smtClean="0"/>
              <a:t>воображения</a:t>
            </a:r>
            <a:endParaRPr lang="ru-RU" alt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/>
              <a:t>зрительному контролю </a:t>
            </a:r>
            <a:r>
              <a:rPr lang="ru-RU" altLang="ru-RU" dirty="0" err="1"/>
              <a:t>ребенка</a:t>
            </a:r>
            <a:r>
              <a:rPr lang="ru-RU" altLang="ru-RU" dirty="0"/>
              <a:t> за выполнением своих действий.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Конструирование способствует развитию у ребенка: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50961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altLang="ru-RU" dirty="0">
                <a:latin typeface="Calibri" panose="020F0502020204030204" pitchFamily="34" charset="0"/>
              </a:rPr>
              <a:t>В комплект входят 144 цветных деревянных блока, 1 зеркало, 2 квадратные карточки с расчерченными планами для фундамента строительной конструкции и 30 проектов-заданий. </a:t>
            </a:r>
            <a:br>
              <a:rPr lang="ru-RU" altLang="ru-RU" dirty="0">
                <a:latin typeface="Calibri" panose="020F0502020204030204" pitchFamily="34" charset="0"/>
              </a:rPr>
            </a:br>
            <a:r>
              <a:rPr lang="ru-RU" altLang="ru-RU" dirty="0">
                <a:latin typeface="Calibri" panose="020F0502020204030204" pitchFamily="34" charset="0"/>
              </a:rPr>
              <a:t/>
            </a:r>
            <a:br>
              <a:rPr lang="ru-RU" altLang="ru-RU" dirty="0">
                <a:latin typeface="Calibri" panose="020F0502020204030204" pitchFamily="34" charset="0"/>
              </a:rPr>
            </a:br>
            <a:r>
              <a:rPr lang="ru-RU" altLang="ru-RU" i="1" dirty="0">
                <a:latin typeface="Calibri" panose="020F0502020204030204" pitchFamily="34" charset="0"/>
              </a:rPr>
              <a:t>Развивает: </a:t>
            </a:r>
            <a:br>
              <a:rPr lang="ru-RU" altLang="ru-RU" i="1" dirty="0">
                <a:latin typeface="Calibri" panose="020F0502020204030204" pitchFamily="34" charset="0"/>
              </a:rPr>
            </a:br>
            <a:r>
              <a:rPr lang="ru-RU" altLang="ru-RU" i="1" dirty="0">
                <a:latin typeface="Calibri" panose="020F0502020204030204" pitchFamily="34" charset="0"/>
              </a:rPr>
              <a:t>восприятие формы; </a:t>
            </a:r>
            <a:br>
              <a:rPr lang="ru-RU" altLang="ru-RU" i="1" dirty="0">
                <a:latin typeface="Calibri" panose="020F0502020204030204" pitchFamily="34" charset="0"/>
              </a:rPr>
            </a:br>
            <a:r>
              <a:rPr lang="ru-RU" altLang="ru-RU" i="1" dirty="0">
                <a:latin typeface="Calibri" panose="020F0502020204030204" pitchFamily="34" charset="0"/>
              </a:rPr>
              <a:t>начальное умение читать </a:t>
            </a:r>
            <a:r>
              <a:rPr lang="ru-RU" altLang="ru-RU" i="1" dirty="0" err="1">
                <a:latin typeface="Calibri" panose="020F0502020204030204" pitchFamily="34" charset="0"/>
              </a:rPr>
              <a:t>чертеж</a:t>
            </a:r>
            <a:r>
              <a:rPr lang="ru-RU" altLang="ru-RU" i="1" dirty="0">
                <a:latin typeface="Calibri" panose="020F0502020204030204" pitchFamily="34" charset="0"/>
              </a:rPr>
              <a:t> предмета.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«Основной набор»</a:t>
            </a:r>
            <a:endParaRPr lang="ru-RU" dirty="0"/>
          </a:p>
        </p:txBody>
      </p:sp>
      <p:pic>
        <p:nvPicPr>
          <p:cNvPr id="7" name="Рисунок 11" descr="32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382289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1112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dirty="0"/>
              <a:t>вид умственной деятельности, обеспечивающей создание пространственных образов и оперирование ими в процессе решения практических и теоретических задач.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Пространственное мышление -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46892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1571612"/>
            <a:ext cx="3590673" cy="3554766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ru-RU" sz="2600" dirty="0" smtClean="0"/>
              <a:t>-</a:t>
            </a:r>
            <a:r>
              <a:rPr lang="ru-RU" sz="2600" dirty="0"/>
              <a:t> </a:t>
            </a:r>
            <a:r>
              <a:rPr lang="ru-RU" sz="2600" u="sng" dirty="0" smtClean="0"/>
              <a:t>головоломка,</a:t>
            </a:r>
            <a:r>
              <a:rPr lang="ru-RU" sz="2600" dirty="0" smtClean="0"/>
              <a:t> </a:t>
            </a:r>
            <a:r>
              <a:rPr lang="ru-RU" sz="2600" dirty="0"/>
              <a:t>состоящая из семи </a:t>
            </a:r>
            <a:r>
              <a:rPr lang="ru-RU" sz="2600" dirty="0" err="1"/>
              <a:t>танов</a:t>
            </a:r>
            <a:r>
              <a:rPr lang="ru-RU" sz="2600" dirty="0"/>
              <a:t> (плоских геометрических фигур), полученных делением квадрата на семь частей – два больших (1, 2), два маленьких (3, 4) и один средний треугольник (5), один квадрат (6) и один параллелограмм (7), которые складывают определённым образом для получения другой, более сложной, фигуры (изображающей человека, животное, предмет домашнего обихода, букву или цифру и т. д.).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Танграм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9680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1) Дети </a:t>
            </a:r>
            <a:r>
              <a:rPr lang="ru-RU" dirty="0"/>
              <a:t>собирают изображение, накладывая фигуры на предложенную схему (схема разделена на части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2) Собираем картинку по </a:t>
            </a:r>
            <a:r>
              <a:rPr lang="ru-RU" dirty="0" smtClean="0"/>
              <a:t>разделённой </a:t>
            </a:r>
            <a:r>
              <a:rPr lang="ru-RU" dirty="0"/>
              <a:t>на части схеме рядом на столе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3) Дети собирают картинку, по изображению, не </a:t>
            </a:r>
            <a:r>
              <a:rPr lang="ru-RU" dirty="0" smtClean="0"/>
              <a:t>разделённому </a:t>
            </a:r>
            <a:r>
              <a:rPr lang="ru-RU" dirty="0"/>
              <a:t>на части, накладывая геометрические фигуры сверху на листок со схемой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4) Собираем головоломку на столе. Опорная схема, не </a:t>
            </a:r>
            <a:r>
              <a:rPr lang="ru-RU" dirty="0" smtClean="0"/>
              <a:t>разделённая </a:t>
            </a:r>
            <a:r>
              <a:rPr lang="ru-RU" dirty="0"/>
              <a:t>линиями на части лежит рядом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+ из «</a:t>
            </a:r>
            <a:r>
              <a:rPr lang="ru-RU" dirty="0" err="1"/>
              <a:t>танов</a:t>
            </a:r>
            <a:r>
              <a:rPr lang="ru-RU" dirty="0"/>
              <a:t>» дети могут собирать любые фигуры, придуманные самостоятельно (развитие воображения).</a:t>
            </a:r>
          </a:p>
        </p:txBody>
      </p:sp>
      <p:pic>
        <p:nvPicPr>
          <p:cNvPr id="5" name="Содержимое 4" descr="20150325_1156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571612"/>
            <a:ext cx="2159014" cy="121444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 детьми в эту головоломку можно играть </a:t>
            </a:r>
            <a:r>
              <a:rPr lang="ru-RU" u="sng" dirty="0"/>
              <a:t>на </a:t>
            </a:r>
            <a:r>
              <a:rPr lang="ru-RU" u="sng" dirty="0" err="1"/>
              <a:t>четырех</a:t>
            </a:r>
            <a:r>
              <a:rPr lang="ru-RU" u="sng" dirty="0"/>
              <a:t> уровнях сложности</a:t>
            </a:r>
            <a:r>
              <a:rPr lang="ru-RU" dirty="0"/>
              <a:t>:</a:t>
            </a:r>
          </a:p>
        </p:txBody>
      </p:sp>
      <p:pic>
        <p:nvPicPr>
          <p:cNvPr id="6" name="Рисунок 5" descr="20150325_1157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1500174"/>
            <a:ext cx="1428760" cy="2540017"/>
          </a:xfrm>
          <a:prstGeom prst="rect">
            <a:avLst/>
          </a:prstGeom>
        </p:spPr>
      </p:pic>
      <p:pic>
        <p:nvPicPr>
          <p:cNvPr id="7" name="Рисунок 6" descr="20150325_1204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429132"/>
            <a:ext cx="2159016" cy="1214446"/>
          </a:xfrm>
          <a:prstGeom prst="rect">
            <a:avLst/>
          </a:prstGeom>
        </p:spPr>
      </p:pic>
      <p:pic>
        <p:nvPicPr>
          <p:cNvPr id="8" name="Рисунок 7" descr="20150325_1205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214686"/>
            <a:ext cx="1406436" cy="2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309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a2cb3b82d6bc13acc4ce2da6d9e131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071678"/>
            <a:ext cx="1366657" cy="3501245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 smtClean="0"/>
              <a:t>них легко осваивать алгоритм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Найдите все те фигуры, которые соединяются с основным "телом" только точкой - исходные фигуры головоломки (это могут быть и треугольники, и параллелограмм, и квадрат - главное, их легко найти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В оставшемся "теле" попробуйте разместить два одинаковых больших треугольника. Надо найти место, где они могут "спрятаться", а остальные маленькие детали можно будет потом подобрать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Помните, что если фигура не получается, можно перевернуть параллелограмм и попробовать снова. (единственная фигура без зеркальной симметрии).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>Переход к третьему этапу лучше всего начинать с простых фигур. </a:t>
            </a:r>
            <a:endParaRPr lang="ru-RU" dirty="0"/>
          </a:p>
        </p:txBody>
      </p:sp>
      <p:pic>
        <p:nvPicPr>
          <p:cNvPr id="6" name="Рисунок 5" descr="03ac9ac9be61b9b389cd30846ecff0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071678"/>
            <a:ext cx="2214578" cy="1491003"/>
          </a:xfrm>
          <a:prstGeom prst="rect">
            <a:avLst/>
          </a:prstGeom>
        </p:spPr>
      </p:pic>
      <p:pic>
        <p:nvPicPr>
          <p:cNvPr id="7" name="Рисунок 6" descr="d29be4aeaf50faa58eaede1746b3c21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3714752"/>
            <a:ext cx="2214578" cy="18530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71472" y="3357562"/>
            <a:ext cx="2643206" cy="324007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altLang="ru-RU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ru-RU" altLang="ru-RU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ru-RU" altLang="ru-RU" dirty="0" smtClean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altLang="ru-RU" dirty="0" smtClean="0">
                <a:latin typeface="Times New Roman" pitchFamily="18" charset="0"/>
              </a:rPr>
              <a:t>Набор </a:t>
            </a:r>
            <a:r>
              <a:rPr lang="ru-RU" altLang="ru-RU" dirty="0">
                <a:latin typeface="Times New Roman" pitchFamily="18" charset="0"/>
              </a:rPr>
              <a:t>составляют 20 квадратов разных цветов из плотного картона. </a:t>
            </a:r>
            <a:br>
              <a:rPr lang="ru-RU" altLang="ru-RU" dirty="0">
                <a:latin typeface="Times New Roman" pitchFamily="18" charset="0"/>
              </a:rPr>
            </a:br>
            <a:r>
              <a:rPr lang="ru-RU" altLang="ru-RU" dirty="0">
                <a:latin typeface="Times New Roman" pitchFamily="18" charset="0"/>
              </a:rPr>
              <a:t/>
            </a:r>
            <a:br>
              <a:rPr lang="ru-RU" altLang="ru-RU" dirty="0">
                <a:latin typeface="Times New Roman" pitchFamily="18" charset="0"/>
              </a:rPr>
            </a:br>
            <a:r>
              <a:rPr lang="ru-RU" altLang="ru-RU" i="1" dirty="0">
                <a:latin typeface="Times New Roman" pitchFamily="18" charset="0"/>
              </a:rPr>
              <a:t>Способствует развитию восприятия формы. </a:t>
            </a:r>
            <a:br>
              <a:rPr lang="ru-RU" altLang="ru-RU" i="1" dirty="0">
                <a:latin typeface="Times New Roman" pitchFamily="18" charset="0"/>
              </a:rPr>
            </a:br>
            <a:r>
              <a:rPr lang="ru-RU" altLang="ru-RU" b="1" i="1" dirty="0">
                <a:latin typeface="Times New Roman" pitchFamily="18" charset="0"/>
              </a:rPr>
              <a:t> Развивает:</a:t>
            </a:r>
            <a:r>
              <a:rPr lang="ru-RU" altLang="ru-RU" i="1" dirty="0">
                <a:latin typeface="Times New Roman" pitchFamily="18" charset="0"/>
              </a:rPr>
              <a:t> </a:t>
            </a:r>
            <a:endParaRPr lang="ru-RU" altLang="ru-RU" i="1" dirty="0" smtClean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altLang="ru-RU" i="1" dirty="0" smtClean="0">
                <a:latin typeface="Times New Roman" pitchFamily="18" charset="0"/>
              </a:rPr>
              <a:t>- </a:t>
            </a:r>
            <a:r>
              <a:rPr lang="ru-RU" altLang="ru-RU" i="1" dirty="0">
                <a:latin typeface="Times New Roman" pitchFamily="18" charset="0"/>
              </a:rPr>
              <a:t>Основы черчения; </a:t>
            </a:r>
            <a:br>
              <a:rPr lang="ru-RU" altLang="ru-RU" i="1" dirty="0">
                <a:latin typeface="Times New Roman" pitchFamily="18" charset="0"/>
              </a:rPr>
            </a:br>
            <a:r>
              <a:rPr lang="ru-RU" altLang="ru-RU" i="1" dirty="0">
                <a:latin typeface="Times New Roman" pitchFamily="18" charset="0"/>
              </a:rPr>
              <a:t> - Основные навыки геометрии; </a:t>
            </a:r>
            <a:br>
              <a:rPr lang="ru-RU" altLang="ru-RU" i="1" dirty="0">
                <a:latin typeface="Times New Roman" pitchFamily="18" charset="0"/>
              </a:rPr>
            </a:br>
            <a:r>
              <a:rPr lang="ru-RU" altLang="ru-RU" i="1" dirty="0">
                <a:latin typeface="Times New Roman" pitchFamily="18" charset="0"/>
              </a:rPr>
              <a:t> - Конструкторские навыки;</a:t>
            </a:r>
            <a:br>
              <a:rPr lang="ru-RU" altLang="ru-RU" i="1" dirty="0">
                <a:latin typeface="Times New Roman" pitchFamily="18" charset="0"/>
              </a:rPr>
            </a:br>
            <a:r>
              <a:rPr lang="ru-RU" altLang="ru-RU" i="1" dirty="0">
                <a:latin typeface="Times New Roman" pitchFamily="18" charset="0"/>
              </a:rPr>
              <a:t> - Ощущение форм;</a:t>
            </a:r>
            <a:br>
              <a:rPr lang="ru-RU" altLang="ru-RU" i="1" dirty="0">
                <a:latin typeface="Times New Roman" pitchFamily="18" charset="0"/>
              </a:rPr>
            </a:br>
            <a:r>
              <a:rPr lang="ru-RU" altLang="ru-RU" i="1" dirty="0">
                <a:latin typeface="Times New Roman" pitchFamily="18" charset="0"/>
              </a:rPr>
              <a:t> - Воображение;</a:t>
            </a:r>
            <a:br>
              <a:rPr lang="ru-RU" altLang="ru-RU" i="1" dirty="0">
                <a:latin typeface="Times New Roman" pitchFamily="18" charset="0"/>
              </a:rPr>
            </a:br>
            <a:r>
              <a:rPr lang="ru-RU" altLang="ru-RU" i="1" dirty="0">
                <a:latin typeface="Times New Roman" pitchFamily="18" charset="0"/>
              </a:rPr>
              <a:t> - Комбинирование.</a:t>
            </a:r>
            <a:br>
              <a:rPr lang="ru-RU" altLang="ru-RU" i="1" dirty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«Сложи квадрат»</a:t>
            </a:r>
            <a:endParaRPr lang="ru-RU" dirty="0"/>
          </a:p>
        </p:txBody>
      </p:sp>
      <p:pic>
        <p:nvPicPr>
          <p:cNvPr id="6" name="Рисунок 3" descr="Сложи квадрат Никитин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2571744"/>
            <a:ext cx="1366252" cy="121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 descr="3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84785"/>
            <a:ext cx="1248077" cy="127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logic0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1428736"/>
            <a:ext cx="3286148" cy="2262989"/>
          </a:xfrm>
          <a:prstGeom prst="rect">
            <a:avLst/>
          </a:prstGeom>
        </p:spPr>
      </p:pic>
      <p:pic>
        <p:nvPicPr>
          <p:cNvPr id="9" name="Рисунок 8" descr="logic0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3786190"/>
            <a:ext cx="3243267" cy="223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34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1"/>
          </p:nvPr>
        </p:nvSpPr>
        <p:spPr>
          <a:xfrm>
            <a:off x="2214546" y="1600200"/>
            <a:ext cx="228125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1600" dirty="0" smtClean="0">
                <a:solidFill>
                  <a:srgbClr val="000000"/>
                </a:solidFill>
                <a:latin typeface="Calibri" charset="-52"/>
                <a:cs typeface="Times New Roman" pitchFamily="18" charset="0"/>
              </a:rPr>
              <a:t>Набор </a:t>
            </a:r>
            <a:r>
              <a:rPr lang="ru-RU" altLang="ru-RU" sz="1600" dirty="0" smtClean="0">
                <a:solidFill>
                  <a:srgbClr val="000000"/>
                </a:solidFill>
                <a:latin typeface="Calibri" charset="-52"/>
                <a:cs typeface="Times New Roman" pitchFamily="18" charset="0"/>
              </a:rPr>
              <a:t>для конструирования состоит из 16 деревянных кубиков (длина ребер - 3 см) с 8 видами раскраски граней, а также двух тетрадей с заданиями. </a:t>
            </a:r>
          </a:p>
          <a:p>
            <a:pPr marL="0" indent="0" algn="ctr">
              <a:buNone/>
            </a:pPr>
            <a:endParaRPr lang="ru-RU" altLang="ru-RU" sz="1600" i="1" dirty="0" smtClean="0">
              <a:solidFill>
                <a:srgbClr val="000000"/>
              </a:solidFill>
              <a:latin typeface="Calibri" charset="-52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sz="1600" i="1" dirty="0" smtClean="0">
                <a:solidFill>
                  <a:srgbClr val="000000"/>
                </a:solidFill>
                <a:latin typeface="Calibri" charset="-52"/>
                <a:cs typeface="Times New Roman" pitchFamily="18" charset="0"/>
              </a:rPr>
              <a:t> </a:t>
            </a:r>
            <a:endParaRPr lang="ru-RU" altLang="ru-RU" sz="1600" i="1" dirty="0" smtClean="0">
              <a:latin typeface="Calibri" charset="-52"/>
            </a:endParaRP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648200" y="1357298"/>
            <a:ext cx="403860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Calibri" pitchFamily="34" charset="0"/>
              </a:rPr>
              <a:t>      Аналоги, которые есть в нашем саду:</a:t>
            </a:r>
            <a:endParaRPr lang="ru-RU" sz="1800" dirty="0">
              <a:latin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tx1"/>
                </a:solidFill>
              </a:rPr>
              <a:t>«Сложи узор</a:t>
            </a:r>
            <a:r>
              <a:rPr lang="ru-RU" altLang="ru-RU" b="1" dirty="0" smtClean="0">
                <a:solidFill>
                  <a:schemeClr val="tx1"/>
                </a:solidFill>
              </a:rPr>
              <a:t>» и аналоги</a:t>
            </a:r>
            <a:r>
              <a:rPr lang="ru-RU" altLang="ru-RU" dirty="0">
                <a:solidFill>
                  <a:srgbClr val="008080"/>
                </a:solidFill>
              </a:rPr>
              <a:t/>
            </a:r>
            <a:br>
              <a:rPr lang="ru-RU" altLang="ru-RU" dirty="0">
                <a:solidFill>
                  <a:srgbClr val="008080"/>
                </a:solidFill>
              </a:rPr>
            </a:br>
            <a:endParaRPr lang="ru-RU" dirty="0"/>
          </a:p>
        </p:txBody>
      </p:sp>
      <p:pic>
        <p:nvPicPr>
          <p:cNvPr id="5" name="Рисунок 3" descr="3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55" t="4839" r="8955" b="12903"/>
          <a:stretch>
            <a:fillRect/>
          </a:stretch>
        </p:blipFill>
        <p:spPr bwMode="auto">
          <a:xfrm>
            <a:off x="500034" y="1857364"/>
            <a:ext cx="1525588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20150327_1056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000240"/>
            <a:ext cx="3682994" cy="2071684"/>
          </a:xfrm>
          <a:prstGeom prst="rect">
            <a:avLst/>
          </a:prstGeom>
        </p:spPr>
      </p:pic>
      <p:pic>
        <p:nvPicPr>
          <p:cNvPr id="10" name="Рисунок 9" descr="Безымянн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4071942"/>
            <a:ext cx="2928958" cy="249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446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altLang="ru-RU" dirty="0">
                <a:latin typeface="Calibri" panose="020F0502020204030204" pitchFamily="34" charset="0"/>
              </a:rPr>
              <a:t>Набор для конструирования состоит из 27 деревянных кубиков с красными, синими и </a:t>
            </a:r>
            <a:r>
              <a:rPr lang="ru-RU" altLang="ru-RU" dirty="0" err="1">
                <a:latin typeface="Calibri" panose="020F0502020204030204" pitchFamily="34" charset="0"/>
              </a:rPr>
              <a:t>желтыми</a:t>
            </a:r>
            <a:r>
              <a:rPr lang="ru-RU" altLang="ru-RU" dirty="0">
                <a:latin typeface="Calibri" panose="020F0502020204030204" pitchFamily="34" charset="0"/>
              </a:rPr>
              <a:t> гранями. К ним прилагается блокнот с заданиями, состоящий из 47 постепенно усложняющихся рисунков-образцов.</a:t>
            </a:r>
            <a:br>
              <a:rPr lang="ru-RU" altLang="ru-RU" dirty="0">
                <a:latin typeface="Calibri" panose="020F0502020204030204" pitchFamily="34" charset="0"/>
              </a:rPr>
            </a:br>
            <a:r>
              <a:rPr lang="ru-RU" altLang="ru-RU" dirty="0">
                <a:latin typeface="Calibri" panose="020F0502020204030204" pitchFamily="34" charset="0"/>
              </a:rPr>
              <a:t/>
            </a:r>
            <a:br>
              <a:rPr lang="ru-RU" altLang="ru-RU" dirty="0">
                <a:latin typeface="Calibri" panose="020F0502020204030204" pitchFamily="34" charset="0"/>
              </a:rPr>
            </a:br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i="1" dirty="0">
                <a:latin typeface="Calibri" panose="020F0502020204030204" pitchFamily="34" charset="0"/>
              </a:rPr>
              <a:t>Развивает: логику; </a:t>
            </a:r>
            <a:br>
              <a:rPr lang="ru-RU" altLang="ru-RU" i="1" dirty="0">
                <a:latin typeface="Calibri" panose="020F0502020204030204" pitchFamily="34" charset="0"/>
              </a:rPr>
            </a:br>
            <a:r>
              <a:rPr lang="ru-RU" altLang="ru-RU" i="1" dirty="0">
                <a:latin typeface="Calibri" panose="020F0502020204030204" pitchFamily="34" charset="0"/>
              </a:rPr>
              <a:t>целостное восприятие объекта; </a:t>
            </a:r>
            <a:br>
              <a:rPr lang="ru-RU" altLang="ru-RU" i="1" dirty="0">
                <a:latin typeface="Calibri" panose="020F0502020204030204" pitchFamily="34" charset="0"/>
              </a:rPr>
            </a:br>
            <a:r>
              <a:rPr lang="ru-RU" altLang="ru-RU" i="1" dirty="0">
                <a:latin typeface="Calibri" panose="020F0502020204030204" pitchFamily="34" charset="0"/>
              </a:rPr>
              <a:t>способность представлять </a:t>
            </a:r>
            <a:r>
              <a:rPr lang="ru-RU" altLang="ru-RU" i="1" dirty="0" err="1">
                <a:latin typeface="Calibri" panose="020F0502020204030204" pitchFamily="34" charset="0"/>
              </a:rPr>
              <a:t>трехмерные</a:t>
            </a:r>
            <a:r>
              <a:rPr lang="ru-RU" altLang="ru-RU" i="1" dirty="0">
                <a:latin typeface="Calibri" panose="020F0502020204030204" pitchFamily="34" charset="0"/>
              </a:rPr>
              <a:t> объекты</a:t>
            </a:r>
            <a:r>
              <a:rPr lang="ru-RU" altLang="ru-RU" i="1" dirty="0">
                <a:latin typeface="Times New Roman" pitchFamily="18" charset="0"/>
              </a:rPr>
              <a:t>.</a:t>
            </a:r>
            <a:r>
              <a:rPr lang="ru-RU" altLang="ru-RU" dirty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«</a:t>
            </a:r>
            <a:r>
              <a:rPr lang="ru-RU" b="1" dirty="0" err="1" smtClean="0"/>
              <a:t>Уникуб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5" name="Рисунок 2" descr="3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326741" cy="215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 descr="Игры Никитина для развития&#10;творческих сторон интеллект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2144" y="3645024"/>
            <a:ext cx="1872208" cy="254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7783528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384</Words>
  <Application>Microsoft Office PowerPoint</Application>
  <PresentationFormat>Экран (4:3)</PresentationFormat>
  <Paragraphs>68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DesignTemplate</vt:lpstr>
      <vt:lpstr>Конструирование,  как источник развития ребенка</vt:lpstr>
      <vt:lpstr>Конструирование способствует развитию у ребенка:</vt:lpstr>
      <vt:lpstr>Пространственное мышление -</vt:lpstr>
      <vt:lpstr>«Танграм»</vt:lpstr>
      <vt:lpstr>С детьми в эту головоломку можно играть на четырех уровнях сложности:</vt:lpstr>
      <vt:lpstr>Переход к третьему этапу лучше всего начинать с простых фигур. </vt:lpstr>
      <vt:lpstr>«Сложи квадрат»</vt:lpstr>
      <vt:lpstr>«Сложи узор» и аналоги </vt:lpstr>
      <vt:lpstr>                   «Уникуб»</vt:lpstr>
      <vt:lpstr>Слайд 10</vt:lpstr>
      <vt:lpstr>Слайд 11</vt:lpstr>
      <vt:lpstr>Слайд 12</vt:lpstr>
      <vt:lpstr>Готовим детей к работе с проекциями.</vt:lpstr>
      <vt:lpstr>Готовим детей к работе с проекциями.</vt:lpstr>
      <vt:lpstr>Готовим детей к работе с проекциями</vt:lpstr>
      <vt:lpstr>«Кирпичики»</vt:lpstr>
      <vt:lpstr>Слайд 17</vt:lpstr>
      <vt:lpstr>Слайд 18</vt:lpstr>
      <vt:lpstr>«Кубики для всех»</vt:lpstr>
      <vt:lpstr>«Основной набор»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2015-03-26T19:59:47Z</dcterms:created>
  <dcterms:modified xsi:type="dcterms:W3CDTF">2015-03-27T07:43:39Z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