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84;&#1091;&#1085;&#1080;&#1094;&#1080;&#1087;&#1072;&#1083;&#1100;&#1085;&#1099;&#1081;%20&#1073;&#1072;&#1085;&#1082;%20&#1087;&#1077;&#1076;.&#1086;&#1087;&#1099;&#1090;&#1072;\&#1076;&#1080;&#1072;&#1075;&#1088;&#1072;&#1084;&#1084;&#1072;%20&#1087;&#1086;%20&#1075;&#1086;&#1076;&#1072;&#1084;%20&#1088;&#1072;&#1073;&#1086;&#1090;&#1099;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v>2010-2011 учебный год</c:v>
          </c:tx>
          <c:cat>
            <c:strLit>
              <c:ptCount val="1"/>
              <c:pt idx="0">
                <c:v>эффективность коррекционной работы(процент выпускающихся детей с нормой) учителя-логопеда О.Н.Берлизовой</c:v>
              </c:pt>
            </c:strLit>
          </c:cat>
          <c:val>
            <c:numLit>
              <c:formatCode>General</c:formatCode>
              <c:ptCount val="1"/>
              <c:pt idx="0">
                <c:v>0.44000000000000106</c:v>
              </c:pt>
            </c:numLit>
          </c:val>
        </c:ser>
        <c:ser>
          <c:idx val="1"/>
          <c:order val="1"/>
          <c:tx>
            <c:v>2011-2012 учебный год</c:v>
          </c:tx>
          <c:cat>
            <c:strLit>
              <c:ptCount val="1"/>
              <c:pt idx="0">
                <c:v>эффективность коррекционной работы(процент выпускающихся детей с нормой) учителя-логопеда О.Н.Берлизовой</c:v>
              </c:pt>
            </c:strLit>
          </c:cat>
          <c:val>
            <c:numLit>
              <c:formatCode>General</c:formatCode>
              <c:ptCount val="1"/>
              <c:pt idx="0">
                <c:v>0.62000000000000266</c:v>
              </c:pt>
            </c:numLit>
          </c:val>
        </c:ser>
        <c:ser>
          <c:idx val="2"/>
          <c:order val="2"/>
          <c:tx>
            <c:v>2012-2013 учебный год</c:v>
          </c:tx>
          <c:cat>
            <c:strLit>
              <c:ptCount val="1"/>
              <c:pt idx="0">
                <c:v>эффективность коррекционной работы(процент выпускающихся детей с нормой) учителя-логопеда О.Н.Берлизовой</c:v>
              </c:pt>
            </c:strLit>
          </c:cat>
          <c:val>
            <c:numLit>
              <c:formatCode>General</c:formatCode>
              <c:ptCount val="1"/>
              <c:pt idx="0">
                <c:v>0.56999999999999995</c:v>
              </c:pt>
            </c:numLit>
          </c:val>
        </c:ser>
        <c:ser>
          <c:idx val="3"/>
          <c:order val="3"/>
          <c:tx>
            <c:v>2013-2014 учебный год</c:v>
          </c:tx>
          <c:cat>
            <c:strLit>
              <c:ptCount val="1"/>
              <c:pt idx="0">
                <c:v>эффективность коррекционной работы(процент выпускающихся детей с нормой) учителя-логопеда О.Н.Берлизовой</c:v>
              </c:pt>
            </c:strLit>
          </c:cat>
          <c:val>
            <c:numLit>
              <c:formatCode>General</c:formatCode>
              <c:ptCount val="1"/>
              <c:pt idx="0">
                <c:v>0.630000000000003</c:v>
              </c:pt>
            </c:numLit>
          </c:val>
        </c:ser>
        <c:axId val="58216448"/>
        <c:axId val="58217984"/>
      </c:barChart>
      <c:catAx>
        <c:axId val="58216448"/>
        <c:scaling>
          <c:orientation val="minMax"/>
        </c:scaling>
        <c:axPos val="b"/>
        <c:tickLblPos val="nextTo"/>
        <c:crossAx val="58217984"/>
        <c:crosses val="autoZero"/>
        <c:auto val="1"/>
        <c:lblAlgn val="ctr"/>
        <c:lblOffset val="100"/>
      </c:catAx>
      <c:valAx>
        <c:axId val="58217984"/>
        <c:scaling>
          <c:orientation val="minMax"/>
          <c:max val="0.70000000000000062"/>
        </c:scaling>
        <c:axPos val="l"/>
        <c:majorGridlines/>
        <c:numFmt formatCode="0%" sourceLinked="0"/>
        <c:tickLblPos val="nextTo"/>
        <c:crossAx val="58216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85728"/>
            <a:ext cx="8500654" cy="12858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Муниципальное бюджетное дошкольное образовательное учреждение детский сад № 3 «Тополёк»</a:t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станицы Фастовецкой</a:t>
            </a:r>
            <a:b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Тихорецкий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район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14554"/>
            <a:ext cx="7786742" cy="392909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Развитие логомоторных функций у детей </a:t>
            </a:r>
          </a:p>
          <a:p>
            <a:pPr algn="ctr"/>
            <a:r>
              <a:rPr lang="ru-RU" sz="4000" dirty="0" smtClean="0">
                <a:latin typeface="Georgia" pitchFamily="18" charset="0"/>
              </a:rPr>
              <a:t>дошкольного возраста </a:t>
            </a:r>
          </a:p>
          <a:p>
            <a:pPr algn="ctr"/>
            <a:endParaRPr lang="ru-RU" sz="4000" dirty="0" smtClean="0">
              <a:latin typeface="Georgia" pitchFamily="18" charset="0"/>
            </a:endParaRPr>
          </a:p>
          <a:p>
            <a:pPr algn="ctr"/>
            <a:r>
              <a:rPr lang="ru-RU" sz="2000" dirty="0" err="1" smtClean="0">
                <a:latin typeface="Georgia" pitchFamily="18" charset="0"/>
              </a:rPr>
              <a:t>Берлизова</a:t>
            </a:r>
            <a:r>
              <a:rPr lang="ru-RU" sz="2000" dirty="0" smtClean="0">
                <a:latin typeface="Georgia" pitchFamily="18" charset="0"/>
              </a:rPr>
              <a:t> Оксана Николаевна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учитель-логопед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вторая квалификационная категория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Результативность работы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Спасибо за внимание - Картинка 6361/1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Актуальность опыта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5" name="Содержимое 3" descr="Книги на лето для - Аптека Повышение потенции. Купить виагру, левитру, сиалис, дапоксетин, женскую виагру. Доставка Россия Укра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0718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:\Памятки с РМО\РМО фото\PA091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00240"/>
            <a:ext cx="478634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71480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Логомоторные функции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включают в себя развитие артикуляционной моторики, 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речевого дыхания и мелкой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моторики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J:\Медия\Фото переделан\P1020778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064000" cy="2713037"/>
          </a:xfrm>
          <a:prstGeom prst="rect">
            <a:avLst/>
          </a:prstGeom>
          <a:noFill/>
        </p:spPr>
      </p:pic>
      <p:pic>
        <p:nvPicPr>
          <p:cNvPr id="5124" name="Picture 4" descr="J:\Медия\Фото переделан\P1020834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064000" cy="2743200"/>
          </a:xfrm>
          <a:prstGeom prst="rect">
            <a:avLst/>
          </a:prstGeom>
          <a:noFill/>
        </p:spPr>
      </p:pic>
      <p:pic>
        <p:nvPicPr>
          <p:cNvPr id="5125" name="Picture 5" descr="J:\Медия\Фото переделан\P1020853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3" y="3714751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Артикуляционная моторика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Артикуляционная гимнастика- </a:t>
            </a:r>
            <a:r>
              <a:rPr lang="ru-RU" dirty="0" smtClean="0"/>
              <a:t>совокупность специальных упражнений, направленных на укрепление мышц речевого аппарата, развитие силы, подвижности и дифференцированных движений органов, принимающих участие в речи.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СТРАНА ЗНАНИЙ - Логопед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57562"/>
            <a:ext cx="4896544" cy="331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J:\Медия\Фото переделан\P1020830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4857784" cy="3500462"/>
          </a:xfrm>
          <a:prstGeom prst="rect">
            <a:avLst/>
          </a:prstGeom>
          <a:noFill/>
        </p:spPr>
      </p:pic>
      <p:pic>
        <p:nvPicPr>
          <p:cNvPr id="1026" name="Picture 2" descr="J:\Медия\Фото переделан\P1020825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429000"/>
            <a:ext cx="4460503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Речевое дыхание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Речевое дыхание </a:t>
            </a:r>
            <a:r>
              <a:rPr lang="ru-RU" dirty="0" smtClean="0"/>
              <a:t>– основа звучащей речи, источник образования, голоса. Оно обеспечивает нормальное голосообразование, правильное усвоение звуков.</a:t>
            </a:r>
            <a:endParaRPr lang="ru-RU" dirty="0"/>
          </a:p>
        </p:txBody>
      </p:sp>
      <p:pic>
        <p:nvPicPr>
          <p:cNvPr id="4" name="Рисунок 3" descr="О дыхании - Материал для консультации и размещения в родительском угол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7" y="3643314"/>
            <a:ext cx="42386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Медия\Фото переделан\P1020782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786214" cy="5286412"/>
          </a:xfrm>
          <a:prstGeom prst="rect">
            <a:avLst/>
          </a:prstGeom>
          <a:noFill/>
        </p:spPr>
      </p:pic>
      <p:pic>
        <p:nvPicPr>
          <p:cNvPr id="3075" name="Picture 3" descr="J:\Медия\Фото переделан\P1020840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643314"/>
            <a:ext cx="4635504" cy="2697163"/>
          </a:xfrm>
          <a:prstGeom prst="rect">
            <a:avLst/>
          </a:prstGeom>
          <a:noFill/>
        </p:spPr>
      </p:pic>
      <p:pic>
        <p:nvPicPr>
          <p:cNvPr id="3076" name="Picture 4" descr="J:\Медия\Фото переделан\P1020838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785794"/>
            <a:ext cx="4572032" cy="2727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Мелкая моторика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Мелкая моторика </a:t>
            </a:r>
            <a:r>
              <a:rPr lang="ru-RU" dirty="0" smtClean="0"/>
              <a:t>– это способность человека выполнять мелкие и точные движения кистями рук в результате скоординированных действий трёх систем: нервной, мышечной и костной.</a:t>
            </a:r>
            <a:endParaRPr lang="ru-RU" dirty="0"/>
          </a:p>
        </p:txBody>
      </p:sp>
      <p:pic>
        <p:nvPicPr>
          <p:cNvPr id="4" name="Рисунок 3" descr="Персональный сайт - Мери Поппинс и ее сов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43314"/>
            <a:ext cx="426720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msung\Desktop\DSCN7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220791" cy="2857520"/>
          </a:xfrm>
          <a:prstGeom prst="rect">
            <a:avLst/>
          </a:prstGeom>
          <a:noFill/>
        </p:spPr>
      </p:pic>
      <p:pic>
        <p:nvPicPr>
          <p:cNvPr id="5" name="Рисунок 9" descr="J:\Медия\Фото_Оксана1\P102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539" y="3429000"/>
            <a:ext cx="3980599" cy="273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фото работа\Recoverd_jpg_file(1176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110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Муниципальное бюджетное дошкольное образовательное учреждение детский сад № 3 «Тополёк»  станицы Фастовецкой муниципального образования Тихорецкий район</vt:lpstr>
      <vt:lpstr>Актуальность опыта</vt:lpstr>
      <vt:lpstr>Слайд 3</vt:lpstr>
      <vt:lpstr>Артикуляционная моторика</vt:lpstr>
      <vt:lpstr>Слайд 5</vt:lpstr>
      <vt:lpstr>Речевое дыхание</vt:lpstr>
      <vt:lpstr>Слайд 7</vt:lpstr>
      <vt:lpstr>Мелкая моторика</vt:lpstr>
      <vt:lpstr>Слайд 9</vt:lpstr>
      <vt:lpstr>Результативность работы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Admin</cp:lastModifiedBy>
  <cp:revision>70</cp:revision>
  <dcterms:created xsi:type="dcterms:W3CDTF">2015-02-09T12:04:32Z</dcterms:created>
  <dcterms:modified xsi:type="dcterms:W3CDTF">2015-04-07T14:42:18Z</dcterms:modified>
</cp:coreProperties>
</file>