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4" r:id="rId12"/>
    <p:sldId id="265" r:id="rId13"/>
    <p:sldId id="266" r:id="rId14"/>
    <p:sldId id="267" r:id="rId15"/>
    <p:sldId id="268" r:id="rId16"/>
    <p:sldId id="270" r:id="rId17"/>
    <p:sldId id="278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047" autoAdjust="0"/>
    <p:restoredTop sz="94660"/>
  </p:normalViewPr>
  <p:slideViewPr>
    <p:cSldViewPr>
      <p:cViewPr varScale="1">
        <p:scale>
          <a:sx n="69" d="100"/>
          <a:sy n="69" d="100"/>
        </p:scale>
        <p:origin x="-9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CF7511-60E4-4184-9817-99A0594069B1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FD2EC2B-A8EE-41C0-B080-0140247C9426}">
      <dgm:prSet/>
      <dgm:spPr/>
      <dgm:t>
        <a:bodyPr/>
        <a:lstStyle/>
        <a:p>
          <a:pPr rtl="0"/>
          <a:r>
            <a:rPr lang="ru-RU" b="1" baseline="0" dirty="0" smtClean="0"/>
            <a:t>Эти роботы проводил Николай Дмитриевич Зелинский</a:t>
          </a:r>
          <a:endParaRPr lang="ru-RU" b="1" baseline="0" dirty="0"/>
        </a:p>
      </dgm:t>
    </dgm:pt>
    <dgm:pt modelId="{5E351C05-4818-4574-880C-C8EE39A1377E}" type="parTrans" cxnId="{330BAF6E-31D8-416D-9F42-16509E68D1E8}">
      <dgm:prSet/>
      <dgm:spPr/>
      <dgm:t>
        <a:bodyPr/>
        <a:lstStyle/>
        <a:p>
          <a:endParaRPr lang="ru-RU"/>
        </a:p>
      </dgm:t>
    </dgm:pt>
    <dgm:pt modelId="{9D661D70-3F58-4D9B-840B-428F1778E78B}" type="sibTrans" cxnId="{330BAF6E-31D8-416D-9F42-16509E68D1E8}">
      <dgm:prSet/>
      <dgm:spPr/>
      <dgm:t>
        <a:bodyPr/>
        <a:lstStyle/>
        <a:p>
          <a:endParaRPr lang="ru-RU"/>
        </a:p>
      </dgm:t>
    </dgm:pt>
    <dgm:pt modelId="{BF744A43-8034-4BF0-8F8F-4A56B3BE5380}" type="pres">
      <dgm:prSet presAssocID="{E7CF7511-60E4-4184-9817-99A0594069B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018D0-7AD9-4BD7-B850-546CEB82CF0A}" type="pres">
      <dgm:prSet presAssocID="{DFD2EC2B-A8EE-41C0-B080-0140247C9426}" presName="composite" presStyleCnt="0"/>
      <dgm:spPr/>
    </dgm:pt>
    <dgm:pt modelId="{87DB63DC-12D2-4862-885A-62795DDA198C}" type="pres">
      <dgm:prSet presAssocID="{DFD2EC2B-A8EE-41C0-B080-0140247C9426}" presName="imgShp" presStyleLbl="fgImgPlace1" presStyleIdx="0" presStyleCnt="1" custScaleX="64465" custScaleY="72754" custLinFactNeighborX="10901" custLinFactNeighborY="-3219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72B4DE5-9C1B-4C2C-BA5D-EFDD5515072C}" type="pres">
      <dgm:prSet presAssocID="{DFD2EC2B-A8EE-41C0-B080-0140247C9426}" presName="txShp" presStyleLbl="node1" presStyleIdx="0" presStyleCnt="1" custScaleX="72061" custLinFactNeighborX="4830" custLinFactNeighborY="-34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0BAF6E-31D8-416D-9F42-16509E68D1E8}" srcId="{E7CF7511-60E4-4184-9817-99A0594069B1}" destId="{DFD2EC2B-A8EE-41C0-B080-0140247C9426}" srcOrd="0" destOrd="0" parTransId="{5E351C05-4818-4574-880C-C8EE39A1377E}" sibTransId="{9D661D70-3F58-4D9B-840B-428F1778E78B}"/>
    <dgm:cxn modelId="{98858964-9423-4655-8BBD-91B2AA2281EE}" type="presOf" srcId="{E7CF7511-60E4-4184-9817-99A0594069B1}" destId="{BF744A43-8034-4BF0-8F8F-4A56B3BE5380}" srcOrd="0" destOrd="0" presId="urn:microsoft.com/office/officeart/2005/8/layout/vList3"/>
    <dgm:cxn modelId="{E89C4CC0-D0FC-449B-B2D2-1509F13B50B6}" type="presOf" srcId="{DFD2EC2B-A8EE-41C0-B080-0140247C9426}" destId="{072B4DE5-9C1B-4C2C-BA5D-EFDD5515072C}" srcOrd="0" destOrd="0" presId="urn:microsoft.com/office/officeart/2005/8/layout/vList3"/>
    <dgm:cxn modelId="{450AB43B-4F94-453F-9382-6D73D645841A}" type="presParOf" srcId="{BF744A43-8034-4BF0-8F8F-4A56B3BE5380}" destId="{AC1018D0-7AD9-4BD7-B850-546CEB82CF0A}" srcOrd="0" destOrd="0" presId="urn:microsoft.com/office/officeart/2005/8/layout/vList3"/>
    <dgm:cxn modelId="{D39F0D03-5B01-4BD5-B84F-B322297911D6}" type="presParOf" srcId="{AC1018D0-7AD9-4BD7-B850-546CEB82CF0A}" destId="{87DB63DC-12D2-4862-885A-62795DDA198C}" srcOrd="0" destOrd="0" presId="urn:microsoft.com/office/officeart/2005/8/layout/vList3"/>
    <dgm:cxn modelId="{816AF0FB-1287-4A18-A1C8-06C980C87773}" type="presParOf" srcId="{AC1018D0-7AD9-4BD7-B850-546CEB82CF0A}" destId="{072B4DE5-9C1B-4C2C-BA5D-EFDD5515072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CC1EB3-2DFB-4CE2-8E24-43AC77D4A474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CCC22E-BC4C-41B8-92CA-0A3EA7D4ADDD}">
      <dgm:prSet/>
      <dgm:spPr/>
      <dgm:t>
        <a:bodyPr/>
        <a:lstStyle/>
        <a:p>
          <a:pPr algn="ctr" rtl="0"/>
          <a:r>
            <a:rPr lang="ru-RU" b="1" baseline="0" dirty="0" smtClean="0"/>
            <a:t>К концу 30-х гг. в нашей стране активно развивается химия элементоорганических соединений</a:t>
          </a:r>
          <a:br>
            <a:rPr lang="ru-RU" b="1" baseline="0" dirty="0" smtClean="0"/>
          </a:br>
          <a:endParaRPr lang="ru-RU" b="1" baseline="0" dirty="0"/>
        </a:p>
      </dgm:t>
    </dgm:pt>
    <dgm:pt modelId="{2D98ADA5-3EAC-4E7E-BAB5-643BD70F7F5A}" type="parTrans" cxnId="{F93F24FC-44C1-4894-A667-630075A1E06E}">
      <dgm:prSet/>
      <dgm:spPr/>
      <dgm:t>
        <a:bodyPr/>
        <a:lstStyle/>
        <a:p>
          <a:endParaRPr lang="ru-RU"/>
        </a:p>
      </dgm:t>
    </dgm:pt>
    <dgm:pt modelId="{932904C0-0F41-4610-984D-6CE164CBEA03}" type="sibTrans" cxnId="{F93F24FC-44C1-4894-A667-630075A1E06E}">
      <dgm:prSet/>
      <dgm:spPr/>
      <dgm:t>
        <a:bodyPr/>
        <a:lstStyle/>
        <a:p>
          <a:endParaRPr lang="ru-RU"/>
        </a:p>
      </dgm:t>
    </dgm:pt>
    <dgm:pt modelId="{023E7611-EE3A-4779-933A-D65AC62B80E0}" type="pres">
      <dgm:prSet presAssocID="{A7CC1EB3-2DFB-4CE2-8E24-43AC77D4A4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B5B359-6B79-4DA0-A88E-BADB2728D345}" type="pres">
      <dgm:prSet presAssocID="{71CCC22E-BC4C-41B8-92CA-0A3EA7D4ADDD}" presName="parentText" presStyleLbl="node1" presStyleIdx="0" presStyleCnt="1" custLinFactNeighborX="-1370" custLinFactNeighborY="7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3F24FC-44C1-4894-A667-630075A1E06E}" srcId="{A7CC1EB3-2DFB-4CE2-8E24-43AC77D4A474}" destId="{71CCC22E-BC4C-41B8-92CA-0A3EA7D4ADDD}" srcOrd="0" destOrd="0" parTransId="{2D98ADA5-3EAC-4E7E-BAB5-643BD70F7F5A}" sibTransId="{932904C0-0F41-4610-984D-6CE164CBEA03}"/>
    <dgm:cxn modelId="{6656392F-011A-4FAF-9F6D-156335D04D47}" type="presOf" srcId="{71CCC22E-BC4C-41B8-92CA-0A3EA7D4ADDD}" destId="{D4B5B359-6B79-4DA0-A88E-BADB2728D345}" srcOrd="0" destOrd="0" presId="urn:microsoft.com/office/officeart/2005/8/layout/vList2"/>
    <dgm:cxn modelId="{EF6FA277-A7C8-4BFD-A4B7-C5D11CD5801A}" type="presOf" srcId="{A7CC1EB3-2DFB-4CE2-8E24-43AC77D4A474}" destId="{023E7611-EE3A-4779-933A-D65AC62B80E0}" srcOrd="0" destOrd="0" presId="urn:microsoft.com/office/officeart/2005/8/layout/vList2"/>
    <dgm:cxn modelId="{5E43E723-935B-48E6-A96C-30DCCD0EB029}" type="presParOf" srcId="{023E7611-EE3A-4779-933A-D65AC62B80E0}" destId="{D4B5B359-6B79-4DA0-A88E-BADB2728D3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519338-C8BF-40CD-9D1E-C4883EB2C22A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937B68EA-2EA8-4D43-BEAB-7E0B7E424713}">
      <dgm:prSet/>
      <dgm:spPr/>
      <dgm:t>
        <a:bodyPr/>
        <a:lstStyle/>
        <a:p>
          <a:pPr rtl="0"/>
          <a:r>
            <a:rPr lang="ru-RU" b="1" dirty="0" smtClean="0"/>
            <a:t>Элементоорганические соединения </a:t>
          </a:r>
          <a:endParaRPr lang="ru-RU" dirty="0"/>
        </a:p>
      </dgm:t>
    </dgm:pt>
    <dgm:pt modelId="{FB0E5A6C-E8C3-452E-AB61-0F525E99851C}" type="parTrans" cxnId="{5F11D347-7DAB-4A8A-B257-C42C99F9C785}">
      <dgm:prSet/>
      <dgm:spPr/>
      <dgm:t>
        <a:bodyPr/>
        <a:lstStyle/>
        <a:p>
          <a:endParaRPr lang="ru-RU"/>
        </a:p>
      </dgm:t>
    </dgm:pt>
    <dgm:pt modelId="{768809F1-F8C0-4F26-8888-0E7A2177F084}" type="sibTrans" cxnId="{5F11D347-7DAB-4A8A-B257-C42C99F9C785}">
      <dgm:prSet/>
      <dgm:spPr/>
      <dgm:t>
        <a:bodyPr/>
        <a:lstStyle/>
        <a:p>
          <a:endParaRPr lang="ru-RU"/>
        </a:p>
      </dgm:t>
    </dgm:pt>
    <dgm:pt modelId="{233BB185-5257-4E6F-8643-8F84EE1C4774}">
      <dgm:prSet/>
      <dgm:spPr/>
      <dgm:t>
        <a:bodyPr/>
        <a:lstStyle/>
        <a:p>
          <a:pPr rtl="0"/>
          <a:r>
            <a:rPr lang="ru-RU" b="1" dirty="0" smtClean="0"/>
            <a:t>Это соединения, в молекулах которых атом углерода непосредственно связан с атомами других элементов</a:t>
          </a:r>
          <a:r>
            <a:rPr lang="ru-RU" dirty="0" smtClean="0"/>
            <a:t>.</a:t>
          </a:r>
          <a:endParaRPr lang="ru-RU" dirty="0"/>
        </a:p>
      </dgm:t>
    </dgm:pt>
    <dgm:pt modelId="{1117B769-599E-46E9-81B7-3E5A200330D8}" type="parTrans" cxnId="{F05DBE8D-4874-459F-B89A-8BBD971FCC8C}">
      <dgm:prSet/>
      <dgm:spPr/>
      <dgm:t>
        <a:bodyPr/>
        <a:lstStyle/>
        <a:p>
          <a:endParaRPr lang="ru-RU"/>
        </a:p>
      </dgm:t>
    </dgm:pt>
    <dgm:pt modelId="{DA0DC6DB-59B6-413F-8D39-6A721A2E8AB2}" type="sibTrans" cxnId="{F05DBE8D-4874-459F-B89A-8BBD971FCC8C}">
      <dgm:prSet/>
      <dgm:spPr/>
      <dgm:t>
        <a:bodyPr/>
        <a:lstStyle/>
        <a:p>
          <a:endParaRPr lang="ru-RU"/>
        </a:p>
      </dgm:t>
    </dgm:pt>
    <dgm:pt modelId="{CD6880FD-7681-4C59-8290-B4411C1F46D9}" type="pres">
      <dgm:prSet presAssocID="{F0519338-C8BF-40CD-9D1E-C4883EB2C2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F14D76-EB66-49AC-BCED-72BAFACD92C9}" type="pres">
      <dgm:prSet presAssocID="{937B68EA-2EA8-4D43-BEAB-7E0B7E424713}" presName="node" presStyleLbl="node1" presStyleIdx="0" presStyleCnt="2" custLinFactNeighborX="-18" custLinFactNeighborY="4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F042-32C7-48A6-961F-10075A47DA44}" type="pres">
      <dgm:prSet presAssocID="{768809F1-F8C0-4F26-8888-0E7A2177F084}" presName="sibTrans" presStyleLbl="sibTrans2D1" presStyleIdx="0" presStyleCnt="1"/>
      <dgm:spPr/>
      <dgm:t>
        <a:bodyPr/>
        <a:lstStyle/>
        <a:p>
          <a:endParaRPr lang="ru-RU"/>
        </a:p>
      </dgm:t>
    </dgm:pt>
    <dgm:pt modelId="{2BC88455-6E5D-4EBF-AD4A-F79DBCD27B35}" type="pres">
      <dgm:prSet presAssocID="{768809F1-F8C0-4F26-8888-0E7A2177F084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078AFE8D-7022-4825-A0B0-382B4D3A7B52}" type="pres">
      <dgm:prSet presAssocID="{233BB185-5257-4E6F-8643-8F84EE1C4774}" presName="node" presStyleLbl="node1" presStyleIdx="1" presStyleCnt="2" custScaleX="125615" custLinFactNeighborX="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5DBE8D-4874-459F-B89A-8BBD971FCC8C}" srcId="{F0519338-C8BF-40CD-9D1E-C4883EB2C22A}" destId="{233BB185-5257-4E6F-8643-8F84EE1C4774}" srcOrd="1" destOrd="0" parTransId="{1117B769-599E-46E9-81B7-3E5A200330D8}" sibTransId="{DA0DC6DB-59B6-413F-8D39-6A721A2E8AB2}"/>
    <dgm:cxn modelId="{F502A7D5-446F-4CE3-ABF3-CFC502913BE2}" type="presOf" srcId="{768809F1-F8C0-4F26-8888-0E7A2177F084}" destId="{E1A2F042-32C7-48A6-961F-10075A47DA44}" srcOrd="0" destOrd="0" presId="urn:microsoft.com/office/officeart/2005/8/layout/process1"/>
    <dgm:cxn modelId="{1470C92E-E9B6-4486-A963-7A2F453E9805}" type="presOf" srcId="{F0519338-C8BF-40CD-9D1E-C4883EB2C22A}" destId="{CD6880FD-7681-4C59-8290-B4411C1F46D9}" srcOrd="0" destOrd="0" presId="urn:microsoft.com/office/officeart/2005/8/layout/process1"/>
    <dgm:cxn modelId="{6E2DCD5E-2C7B-4639-817D-CC3FD9B92848}" type="presOf" srcId="{233BB185-5257-4E6F-8643-8F84EE1C4774}" destId="{078AFE8D-7022-4825-A0B0-382B4D3A7B52}" srcOrd="0" destOrd="0" presId="urn:microsoft.com/office/officeart/2005/8/layout/process1"/>
    <dgm:cxn modelId="{5F11D347-7DAB-4A8A-B257-C42C99F9C785}" srcId="{F0519338-C8BF-40CD-9D1E-C4883EB2C22A}" destId="{937B68EA-2EA8-4D43-BEAB-7E0B7E424713}" srcOrd="0" destOrd="0" parTransId="{FB0E5A6C-E8C3-452E-AB61-0F525E99851C}" sibTransId="{768809F1-F8C0-4F26-8888-0E7A2177F084}"/>
    <dgm:cxn modelId="{04F7BABC-7378-4AA0-9FC1-AC39DC5EE8A6}" type="presOf" srcId="{937B68EA-2EA8-4D43-BEAB-7E0B7E424713}" destId="{02F14D76-EB66-49AC-BCED-72BAFACD92C9}" srcOrd="0" destOrd="0" presId="urn:microsoft.com/office/officeart/2005/8/layout/process1"/>
    <dgm:cxn modelId="{4E467FD7-A2FE-4F46-B31F-DEF9A3982DCB}" type="presOf" srcId="{768809F1-F8C0-4F26-8888-0E7A2177F084}" destId="{2BC88455-6E5D-4EBF-AD4A-F79DBCD27B35}" srcOrd="1" destOrd="0" presId="urn:microsoft.com/office/officeart/2005/8/layout/process1"/>
    <dgm:cxn modelId="{54DC3F73-AA49-4E74-AE10-C6312915C9C5}" type="presParOf" srcId="{CD6880FD-7681-4C59-8290-B4411C1F46D9}" destId="{02F14D76-EB66-49AC-BCED-72BAFACD92C9}" srcOrd="0" destOrd="0" presId="urn:microsoft.com/office/officeart/2005/8/layout/process1"/>
    <dgm:cxn modelId="{CD818278-6976-4A70-B742-35223FCFF3EF}" type="presParOf" srcId="{CD6880FD-7681-4C59-8290-B4411C1F46D9}" destId="{E1A2F042-32C7-48A6-961F-10075A47DA44}" srcOrd="1" destOrd="0" presId="urn:microsoft.com/office/officeart/2005/8/layout/process1"/>
    <dgm:cxn modelId="{90621C73-99D4-40D6-95FA-904C96101BCA}" type="presParOf" srcId="{E1A2F042-32C7-48A6-961F-10075A47DA44}" destId="{2BC88455-6E5D-4EBF-AD4A-F79DBCD27B35}" srcOrd="0" destOrd="0" presId="urn:microsoft.com/office/officeart/2005/8/layout/process1"/>
    <dgm:cxn modelId="{44BDB0DD-ACE3-4BBF-986A-4A1D9EB1538E}" type="presParOf" srcId="{CD6880FD-7681-4C59-8290-B4411C1F46D9}" destId="{078AFE8D-7022-4825-A0B0-382B4D3A7B5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063517-D6C1-4A69-A6D7-CCD83AF0B36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B64933-9FF4-47EB-8C5B-D763BBBDDD10}">
      <dgm:prSet custT="1"/>
      <dgm:spPr/>
      <dgm:t>
        <a:bodyPr/>
        <a:lstStyle/>
        <a:p>
          <a:pPr algn="ctr" rtl="0"/>
          <a:r>
            <a:rPr lang="ru-RU" sz="2400" dirty="0" smtClean="0"/>
            <a:t>Огромный вклад в исследования механизмов химических реакций внес </a:t>
          </a:r>
          <a:r>
            <a:rPr lang="ru-RU" sz="2400" b="1" i="1" u="sng" dirty="0" smtClean="0"/>
            <a:t>Николай Николаевич Семенов</a:t>
          </a:r>
          <a:endParaRPr lang="ru-RU" sz="2400" b="1" i="1" u="sng" dirty="0"/>
        </a:p>
      </dgm:t>
    </dgm:pt>
    <dgm:pt modelId="{A0B61F7F-1713-4AFF-9673-08074C79C912}" type="parTrans" cxnId="{74808969-4192-4033-B69C-2D19B41EADAA}">
      <dgm:prSet/>
      <dgm:spPr/>
      <dgm:t>
        <a:bodyPr/>
        <a:lstStyle/>
        <a:p>
          <a:endParaRPr lang="ru-RU"/>
        </a:p>
      </dgm:t>
    </dgm:pt>
    <dgm:pt modelId="{F65EEC87-B58C-4AA4-A05E-58B90C9A6C1D}" type="sibTrans" cxnId="{74808969-4192-4033-B69C-2D19B41EADAA}">
      <dgm:prSet/>
      <dgm:spPr/>
      <dgm:t>
        <a:bodyPr/>
        <a:lstStyle/>
        <a:p>
          <a:endParaRPr lang="ru-RU"/>
        </a:p>
      </dgm:t>
    </dgm:pt>
    <dgm:pt modelId="{586482C7-A7BC-4EC5-A11B-CAF9748CBC9C}" type="pres">
      <dgm:prSet presAssocID="{59063517-D6C1-4A69-A6D7-CCD83AF0B36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F87541-A537-4C9B-80EC-2B269BC2BBA1}" type="pres">
      <dgm:prSet presAssocID="{77B64933-9FF4-47EB-8C5B-D763BBBDDD10}" presName="composite" presStyleCnt="0"/>
      <dgm:spPr/>
    </dgm:pt>
    <dgm:pt modelId="{4D052184-D37E-4818-83BF-F5419B0ECF9A}" type="pres">
      <dgm:prSet presAssocID="{77B64933-9FF4-47EB-8C5B-D763BBBDDD10}" presName="imgShp" presStyleLbl="fgImgPlace1" presStyleIdx="0" presStyleCnt="1" custScaleX="107535" custScaleY="141423" custLinFactNeighborX="-9453" custLinFactNeighborY="-880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8C39B72-0BD0-4307-8F72-19E05A601415}" type="pres">
      <dgm:prSet presAssocID="{77B64933-9FF4-47EB-8C5B-D763BBBDDD10}" presName="txShp" presStyleLbl="node1" presStyleIdx="0" presStyleCnt="1" custScaleX="88759" custScaleY="122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ABE3EF-4DFA-4D34-B5FC-ECC3CCE8CEF5}" type="presOf" srcId="{77B64933-9FF4-47EB-8C5B-D763BBBDDD10}" destId="{08C39B72-0BD0-4307-8F72-19E05A601415}" srcOrd="0" destOrd="0" presId="urn:microsoft.com/office/officeart/2005/8/layout/vList3"/>
    <dgm:cxn modelId="{74808969-4192-4033-B69C-2D19B41EADAA}" srcId="{59063517-D6C1-4A69-A6D7-CCD83AF0B364}" destId="{77B64933-9FF4-47EB-8C5B-D763BBBDDD10}" srcOrd="0" destOrd="0" parTransId="{A0B61F7F-1713-4AFF-9673-08074C79C912}" sibTransId="{F65EEC87-B58C-4AA4-A05E-58B90C9A6C1D}"/>
    <dgm:cxn modelId="{FAFA8BCC-1064-41C0-9750-E989FF4F466C}" type="presOf" srcId="{59063517-D6C1-4A69-A6D7-CCD83AF0B364}" destId="{586482C7-A7BC-4EC5-A11B-CAF9748CBC9C}" srcOrd="0" destOrd="0" presId="urn:microsoft.com/office/officeart/2005/8/layout/vList3"/>
    <dgm:cxn modelId="{2BDDD4BD-F778-4FF1-BCDB-651E9D1EE7D5}" type="presParOf" srcId="{586482C7-A7BC-4EC5-A11B-CAF9748CBC9C}" destId="{28F87541-A537-4C9B-80EC-2B269BC2BBA1}" srcOrd="0" destOrd="0" presId="urn:microsoft.com/office/officeart/2005/8/layout/vList3"/>
    <dgm:cxn modelId="{481FF3AB-F60F-48D1-AB77-C98A66030817}" type="presParOf" srcId="{28F87541-A537-4C9B-80EC-2B269BC2BBA1}" destId="{4D052184-D37E-4818-83BF-F5419B0ECF9A}" srcOrd="0" destOrd="0" presId="urn:microsoft.com/office/officeart/2005/8/layout/vList3"/>
    <dgm:cxn modelId="{D2769D6C-0C60-4BF2-AEC3-DD5738FA493B}" type="presParOf" srcId="{28F87541-A537-4C9B-80EC-2B269BC2BBA1}" destId="{08C39B72-0BD0-4307-8F72-19E05A60141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2B4DE5-9C1B-4C2C-BA5D-EFDD5515072C}">
      <dsp:nvSpPr>
        <dsp:cNvPr id="0" name=""/>
        <dsp:cNvSpPr/>
      </dsp:nvSpPr>
      <dsp:spPr>
        <a:xfrm rot="10800000">
          <a:off x="2714650" y="10"/>
          <a:ext cx="3310498" cy="2314281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0534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/>
            <a:t>Эти роботы проводил Николай Дмитриевич Зелинский</a:t>
          </a:r>
          <a:endParaRPr lang="ru-RU" sz="2000" b="1" kern="1200" baseline="0" dirty="0"/>
        </a:p>
      </dsp:txBody>
      <dsp:txXfrm rot="10800000">
        <a:off x="2714650" y="10"/>
        <a:ext cx="3310498" cy="2314281"/>
      </dsp:txXfrm>
    </dsp:sp>
    <dsp:sp modelId="{87DB63DC-12D2-4862-885A-62795DDA198C}">
      <dsp:nvSpPr>
        <dsp:cNvPr id="0" name=""/>
        <dsp:cNvSpPr/>
      </dsp:nvSpPr>
      <dsp:spPr>
        <a:xfrm>
          <a:off x="1357326" y="357197"/>
          <a:ext cx="1491901" cy="16837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B5B359-6B79-4DA0-A88E-BADB2728D345}">
      <dsp:nvSpPr>
        <dsp:cNvPr id="0" name=""/>
        <dsp:cNvSpPr/>
      </dsp:nvSpPr>
      <dsp:spPr>
        <a:xfrm>
          <a:off x="0" y="33381"/>
          <a:ext cx="5256583" cy="19375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baseline="0" dirty="0" smtClean="0"/>
            <a:t>К концу 30-х гг. в нашей стране активно развивается химия элементоорганических соединений</a:t>
          </a:r>
          <a:br>
            <a:rPr lang="ru-RU" sz="2300" b="1" kern="1200" baseline="0" dirty="0" smtClean="0"/>
          </a:br>
          <a:endParaRPr lang="ru-RU" sz="2300" b="1" kern="1200" baseline="0" dirty="0"/>
        </a:p>
      </dsp:txBody>
      <dsp:txXfrm>
        <a:off x="0" y="33381"/>
        <a:ext cx="5256583" cy="19375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F14D76-EB66-49AC-BCED-72BAFACD92C9}">
      <dsp:nvSpPr>
        <dsp:cNvPr id="0" name=""/>
        <dsp:cNvSpPr/>
      </dsp:nvSpPr>
      <dsp:spPr>
        <a:xfrm>
          <a:off x="0" y="0"/>
          <a:ext cx="2926035" cy="150875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Элементоорганические соединения </a:t>
          </a:r>
          <a:endParaRPr lang="ru-RU" sz="1700" kern="1200" dirty="0"/>
        </a:p>
      </dsp:txBody>
      <dsp:txXfrm>
        <a:off x="0" y="0"/>
        <a:ext cx="2926035" cy="1508759"/>
      </dsp:txXfrm>
    </dsp:sp>
    <dsp:sp modelId="{E1A2F042-32C7-48A6-961F-10075A47DA44}">
      <dsp:nvSpPr>
        <dsp:cNvPr id="0" name=""/>
        <dsp:cNvSpPr/>
      </dsp:nvSpPr>
      <dsp:spPr>
        <a:xfrm>
          <a:off x="3218741" y="391551"/>
          <a:ext cx="620537" cy="7256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218741" y="391551"/>
        <a:ext cx="620537" cy="725656"/>
      </dsp:txXfrm>
    </dsp:sp>
    <dsp:sp modelId="{078AFE8D-7022-4825-A0B0-382B4D3A7B52}">
      <dsp:nvSpPr>
        <dsp:cNvPr id="0" name=""/>
        <dsp:cNvSpPr/>
      </dsp:nvSpPr>
      <dsp:spPr>
        <a:xfrm>
          <a:off x="4096860" y="0"/>
          <a:ext cx="3675539" cy="1508759"/>
        </a:xfrm>
        <a:prstGeom prst="roundRect">
          <a:avLst>
            <a:gd name="adj" fmla="val 10000"/>
          </a:avLst>
        </a:prstGeom>
        <a:solidFill>
          <a:schemeClr val="accent3">
            <a:hueOff val="-1137357"/>
            <a:satOff val="-4689"/>
            <a:lumOff val="-9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Это соединения, в молекулах которых атом углерода непосредственно связан с атомами других элементов</a:t>
          </a:r>
          <a:r>
            <a:rPr lang="ru-RU" sz="1700" kern="1200" dirty="0" smtClean="0"/>
            <a:t>.</a:t>
          </a:r>
          <a:endParaRPr lang="ru-RU" sz="1700" kern="1200" dirty="0"/>
        </a:p>
      </dsp:txBody>
      <dsp:txXfrm>
        <a:off x="4096860" y="0"/>
        <a:ext cx="3675539" cy="150875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C39B72-0BD0-4307-8F72-19E05A601415}">
      <dsp:nvSpPr>
        <dsp:cNvPr id="0" name=""/>
        <dsp:cNvSpPr/>
      </dsp:nvSpPr>
      <dsp:spPr>
        <a:xfrm rot="10800000">
          <a:off x="2227844" y="216023"/>
          <a:ext cx="4292755" cy="273630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87297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Огромный вклад в исследования механизмов химических реакций внес </a:t>
          </a:r>
          <a:r>
            <a:rPr lang="ru-RU" sz="2400" b="1" i="1" u="sng" kern="1200" dirty="0" smtClean="0"/>
            <a:t>Николай Николаевич Семенов</a:t>
          </a:r>
          <a:endParaRPr lang="ru-RU" sz="2400" b="1" i="1" u="sng" kern="1200" dirty="0"/>
        </a:p>
      </dsp:txBody>
      <dsp:txXfrm rot="10800000">
        <a:off x="2227844" y="216023"/>
        <a:ext cx="4292755" cy="2736305"/>
      </dsp:txXfrm>
    </dsp:sp>
    <dsp:sp modelId="{4D052184-D37E-4818-83BF-F5419B0ECF9A}">
      <dsp:nvSpPr>
        <dsp:cNvPr id="0" name=""/>
        <dsp:cNvSpPr/>
      </dsp:nvSpPr>
      <dsp:spPr>
        <a:xfrm>
          <a:off x="540563" y="0"/>
          <a:ext cx="2407611" cy="316633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FEA21-B675-4B13-BDA2-2AA18663092A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3C466-52F0-40AC-B92B-CB1298B2E5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3C466-52F0-40AC-B92B-CB1298B2E5F6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9189E9E-A8C0-49B0-8349-D2DB57F766B7}" type="datetimeFigureOut">
              <a:rPr lang="ru-RU" smtClean="0"/>
              <a:pPr/>
              <a:t>09.04.2015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D410A72-BE62-4FA3-BB78-9A3FCD8244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cover dir="rd"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C%D0%B5%D0%BD%D0%B4%D0%B5%D0%BB%D0%B5%D0%B5%D0%B2&amp;fp=0&amp;img_url=http://newsprom.ru/photo/123419011527840.jpg&amp;pos=23&amp;uinfo=ww-1522-wh-770-fw-1297-fh-564-pd-1.25&amp;rpt=simage" TargetMode="External"/><Relationship Id="rId13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openxmlformats.org/officeDocument/2006/relationships/hyperlink" Target="http://images.yandex.ru/yandsearch?text=%D0%BB%D0%B5%D0%B1%D0%B5%D0%B4%D0%B5%D0%B2&amp;fp=0&amp;img_url=http://upload.wikimedia.org/wikipedia/commons/e/ea/Sergey_Lebedev.jpg&amp;pos=3&amp;uinfo=ww-1522-wh-770-fw-1297-fh-564-pd-1.25&amp;rpt=simage" TargetMode="External"/><Relationship Id="rId17" Type="http://schemas.openxmlformats.org/officeDocument/2006/relationships/image" Target="../media/image9.jpeg"/><Relationship Id="rId2" Type="http://schemas.openxmlformats.org/officeDocument/2006/relationships/audio" Target="../media/audio1.wav"/><Relationship Id="rId16" Type="http://schemas.openxmlformats.org/officeDocument/2006/relationships/hyperlink" Target="http://images.yandex.ru/yandsearch?text=%D0%B7%D0%B8%D0%BD%D0%B8%D0%BD&amp;fp=0&amp;img_url=http://www.sounb.ru/upload/iblock/d9e/zinin.jpg&amp;pos=14&amp;uinfo=ww-1522-wh-770-fw-1297-fh-564-pd-1.25&amp;rpt=simag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2%D0%BE%D1%81%D0%BA%D1%80%D0%B5%D1%81%D0%B5%D0%BD%D1%81%D0%BA%D0%B8%D0%B9%20%D0%B0%D0%BB%D0%B5%D0%BA%D1%81%D0%B0%D0%BD%D0%B4%D1%80%20%D0%B0%D0%B1%D1%80%D0%B0%D0%BC%D0%BE%D0%B2%D0%B8%D1%87&amp;fp=0&amp;pos=2&amp;uinfo=ww-1522-wh-770-fw-1297-fh-564-pd-1.25&amp;rpt=simage&amp;img_url=http://dic.academic.ru/pictures/enc_biography/m_21709.jpg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5" Type="http://schemas.openxmlformats.org/officeDocument/2006/relationships/image" Target="../media/image8.jpeg"/><Relationship Id="rId10" Type="http://schemas.openxmlformats.org/officeDocument/2006/relationships/hyperlink" Target="http://images.yandex.ru/yandsearch?text=%D0%B1%D1%83%D1%82%D0%BB%D0%B5%D1%80%D0%BE%D0%B2&amp;fp=0&amp;img_url=http://img1.liveinternet.ru/images/attach/c/1/48/712/48712135_Butlerov.jpg&amp;pos=0&amp;uinfo=ww-1522-wh-770-fw-1297-fh-564-pd-1.25&amp;rpt=simage" TargetMode="External"/><Relationship Id="rId4" Type="http://schemas.openxmlformats.org/officeDocument/2006/relationships/hyperlink" Target="http://images.yandex.ru/yandsearch?source=wiz&amp;fp=1&amp;img_url=http://www.prometeus.nsc.ru/archives/exhibit2/lomonos.jpg&amp;uinfo=ww-1522-wh-770-fw-1297-fh-564-pd-1.25&amp;p=1&amp;text=%D0%BB%D0%BE%D0%BC%D0%BE%D0%BD%D0%BE%D1%81%D0%BE%D0%B2&amp;noreask=1&amp;pos=30&amp;rpt=simage&amp;lr=236" TargetMode="External"/><Relationship Id="rId9" Type="http://schemas.openxmlformats.org/officeDocument/2006/relationships/image" Target="../media/image5.jpeg"/><Relationship Id="rId14" Type="http://schemas.openxmlformats.org/officeDocument/2006/relationships/hyperlink" Target="http://images.yandex.ru/yandsearch?text=%D0%BC%D0%B5%D0%BD%D1%88%D1%83%D1%82%D0%BA%D0%B8%D0%BD&amp;fp=0&amp;img_url=http://900igr.net/datai/khimija/KHimiki-i-ikh-otkrytija/0026-024-MENSHUTKIN-Nikolaj-Aleksandrovich.jpg&amp;pos=0&amp;uinfo=ww-1522-wh-770-fw-1297-fh-564-pd-1.25&amp;rpt=simag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2.jpeg"/><Relationship Id="rId4" Type="http://schemas.openxmlformats.org/officeDocument/2006/relationships/hyperlink" Target="http://images.yandex.ru/yandsearch?text=%D0%BC%D0%B0%D1%80%D0%BA%D0%BE%D0%B2%D0%BD%D0%B8%D0%BA%D0%BE%D0%B2&amp;fp=0&amp;pos=3&amp;uinfo=ww-1522-wh-770-fw-1297-fh-564-pd-1.25&amp;rpt=simage&amp;img_url=http://nplit.ru/books/item/f00/s00/z0000044/pic/000042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hyperlink" Target="http://images.yandex.ru/yandsearch?p=6&amp;text=%D0%BA%D0%B0%D1%80%D1%82%D0%B8%D0%BD%D0%BA%D0%B8%20%D0%BF%D0%BE%20%D1%85%D0%B8%D0%BC%D0%B8%D0%B8&amp;fp=6&amp;pos=202&amp;uinfo=ww-1522-wh-770-fw-1297-fh-564-pd-1.25&amp;rpt=simage&amp;img_url=http://m.c.lnkd.licdn.com/media/p/2/000/077/08a/12c5af9.png" TargetMode="Externa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jpeg"/><Relationship Id="rId7" Type="http://schemas.openxmlformats.org/officeDocument/2006/relationships/hyperlink" Target="http://images.yandex.ru/yandsearch?text=%D0%BB%D0%B5%D0%BA%D0%B0%D1%80%D1%81%D1%82%D0%B2%D0%B5%D0%BD%D0%BD%D1%8B%D0%B5%20%D0%BF%D1%80%D0%B5%D0%BF%D0%B0%D1%80%D0%B0%D1%82%D1%8B&amp;fp=0&amp;pos=1&amp;uinfo=ww-1522-wh-770-fw-1297-fh-564-pd-1.25&amp;rpt=simage&amp;img_url=http://s017.radikal.ru/i414/1111/62/ce6d3f9bdc49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hyperlink" Target="http://images.yandex.ru/yandsearch?p=1&amp;text=%D0%BA%D1%80%D0%B0%D1%81%D0%B8%D1%82%D0%B5%D0%BB%D0%B8&amp;fp=1&amp;pos=48&amp;uinfo=ww-1522-wh-770-fw-1297-fh-564-pd-1.25&amp;rpt=simage&amp;img_url=http://www.newchemistry.ru/images/img/letters4/1122.jpg" TargetMode="Externa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C%D0%BE%D0%BB%D0%B5%D0%BA%D1%83%D0%BB%D0%B0%20%D0%BA%D0%B0%D1%83%D1%87%D1%83%D0%BA%D0%B0&amp;fp=0&amp;pos=0&amp;uinfo=ww-1522-wh-770-fw-1297-fh-564-pd-1.25&amp;rpt=simage&amp;img_url=http://www.alhimikov.net/himerunda/imagefact/naturcautch.GIF" TargetMode="External"/><Relationship Id="rId5" Type="http://schemas.openxmlformats.org/officeDocument/2006/relationships/image" Target="../media/image36.jpeg"/><Relationship Id="rId4" Type="http://schemas.openxmlformats.org/officeDocument/2006/relationships/hyperlink" Target="http://images.yandex.ru/yandsearch?text=%D0%BB%D0%B5%D0%B1%D0%B5%D0%B4%D0%B5%D0%B2%20%D1%81%D0%B5%D1%80%D0%B3%D0%B5%D0%B9%20%D0%B2%D0%B0%D1%81%D0%B8%D0%BB%D1%8C%D0%B5%D0%B2%D0%B8%D1%87&amp;fp=0&amp;pos=0&amp;uinfo=ww-1522-wh-770-fw-1297-fh-564-pd-1.25&amp;rpt=simage&amp;img_url=http://litopys.net/img/thisday/Julay/25-07/Lebdev_Sergey_Vasilievich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hyperlink" Target="http://images.yandex.ru/yandsearch?text=%D1%86%D0%B5%D1%85%20%D0%B7%D0%B0%D0%B2%D0%BE%D0%B4%D0%B0%20%D1%81%D0%B8%D0%BD%D1%82%D0%B5%D1%82%D0%B8%D1%87%D0%B5%D1%81%D0%BA%D0%BE%D0%B3%D0%BE%20%D0%BA%D0%B0%D1%83%D1%87%D1%83%D0%BA%D0%B0&amp;fp=0&amp;pos=0&amp;uinfo=ww-1522-wh-770-fw-1297-fh-564-pd-1.25&amp;rpt=simage&amp;img_url=http://savok.name/uploads/voronej1973/58.jp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hyperlink" Target="http://images.yandex.ru/yandsearch?text=%D0%BA%D0%B0%D1%80%D1%82%D0%B8%D0%BD%D0%BA%D0%B8%20%D0%BD%D0%B5%D1%84%D1%82%D0%B8&amp;fp=0&amp;pos=10&amp;uinfo=ww-1522-wh-770-fw-1297-fh-564-pd-1.25&amp;rpt=simage&amp;img_url=http://creative.allmedia.ru/arc/300x225/photo_51133_%7bDAE1B801-D88A-48E8-957C-D01E77F18349%7d.jpg" TargetMode="External"/><Relationship Id="rId5" Type="http://schemas.openxmlformats.org/officeDocument/2006/relationships/diagramLayout" Target="../diagrams/layout1.xml"/><Relationship Id="rId10" Type="http://schemas.openxmlformats.org/officeDocument/2006/relationships/image" Target="../media/image41.jpeg"/><Relationship Id="rId4" Type="http://schemas.openxmlformats.org/officeDocument/2006/relationships/diagramData" Target="../diagrams/data1.xml"/><Relationship Id="rId9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C%D0%BE%D0%BB%D0%B5%D0%BA%D1%83%D0%BB%D0%B0%20%D0%BF%D1%80%D0%BE%D0%BF%D0%B8%D0%BB%D0%B5%D0%BD%D0%B0&amp;fp=0&amp;pos=10&amp;uinfo=ww-1522-wh-770-fw-1297-fh-564-pd-1.25&amp;rpt=simage&amp;img_url=http://upload.wikimedia.org/wikipedia/commons/thumb/6/63/PropyleneGlycol-spaceFill.png/100px-PropyleneGlycol-spaceFill.png" TargetMode="External"/><Relationship Id="rId5" Type="http://schemas.openxmlformats.org/officeDocument/2006/relationships/image" Target="../media/image43.png"/><Relationship Id="rId4" Type="http://schemas.openxmlformats.org/officeDocument/2006/relationships/hyperlink" Target="http://images.yandex.ru/yandsearch?text=%D0%BC%D0%BE%D0%BB%D0%B5%D0%BA%D1%83%D0%BB%D0%B0%20%D1%8D%D1%82%D0%B8%D0%BB%D0%B5%D0%BD%D0%B0&amp;fp=0&amp;pos=1&amp;uinfo=ww-1522-wh-770-fw-1297-fh-564-pd-1.25&amp;rpt=simage&amp;img_url=http://upload.wikimedia.org/wikipedia/commons/thumb/c/c3/Ethylene-3D-vdW.png/120px-Ethylene-3D-vdW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audio" Target="../media/audio1.wav"/><Relationship Id="rId16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5" Type="http://schemas.openxmlformats.org/officeDocument/2006/relationships/hyperlink" Target="http://images.yandex.ru/yandsearch?text=%D1%87%D0%B5%D1%80%D0%BD%D0%B0%D1%8F%20%D0%B8%D0%BA%D1%80%D0%B0%20%D1%84%D0%BE%D1%82%D0%BE&amp;fp=0&amp;pos=2&amp;uinfo=ww-1522-wh-770-fw-1297-fh-564-pd-1.25&amp;rpt=simage&amp;img_url=http://atn.ua/sites/default/files/styles/euro2012_news/public/1948_ikra.jpg" TargetMode="Externa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gif"/><Relationship Id="rId5" Type="http://schemas.openxmlformats.org/officeDocument/2006/relationships/hyperlink" Target="http://images.yandex.ru/yandsearch?p=1&amp;text=%D0%BA%D0%B0%D1%80%D1%82%D0%B8%D0%BD%D0%BA%D0%B8%20%D0%BA%D0%B0%D0%BA%20%D0%BE%D1%82%20%D0%B2%D0%B5%D1%89%D0%B5%D1%81%D1%82%D0%B2%D0%B0%20%D0%BE%D1%82%D1%82%D0%B0%D0%BB%D0%BA%D0%B8%D0%B2%D0%B0%D0%B5%D1%82%D1%81%D1%8F%20%D0%B2%D0%BE%D0%B4%D0%B0&amp;fp=1&amp;pos=32&amp;uinfo=ww-1522-wh-770-fw-1297-fh-564-pd-1.25&amp;rpt=simage&amp;img_url=http://www.fizika.ru/kniga/tema-07/p-07d-4.gif" TargetMode="Externa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enc-dic.com/word/z/Zinin-nikola-nikolaevich-21500.html" TargetMode="External"/><Relationship Id="rId13" Type="http://schemas.openxmlformats.org/officeDocument/2006/relationships/hyperlink" Target="http://nplit.ru/books/item/f00/s00/z0000044/st034.shtml" TargetMode="External"/><Relationship Id="rId3" Type="http://schemas.openxmlformats.org/officeDocument/2006/relationships/hyperlink" Target="http://ru.wikipedia.org/wiki/" TargetMode="External"/><Relationship Id="rId7" Type="http://schemas.openxmlformats.org/officeDocument/2006/relationships/hyperlink" Target="http://slovari.yandex.ru/" TargetMode="External"/><Relationship Id="rId12" Type="http://schemas.openxmlformats.org/officeDocument/2006/relationships/hyperlink" Target="http://physchem.narod.ru/Source/History/Persones/Menshutkin.html" TargetMode="External"/><Relationship Id="rId2" Type="http://schemas.openxmlformats.org/officeDocument/2006/relationships/audio" Target="../media/audio1.wav"/><Relationship Id="rId16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rugosvet.ru/enc/nauka_i_tehnika/himiya/LOVITS_TOVI_EGOROVICH_IOGANN_TOBIAS.htm" TargetMode="External"/><Relationship Id="rId11" Type="http://schemas.openxmlformats.org/officeDocument/2006/relationships/hyperlink" Target="http://www.alhimik.ru/great/markovn.html" TargetMode="External"/><Relationship Id="rId5" Type="http://schemas.openxmlformats.org/officeDocument/2006/relationships/hyperlink" Target="http://www.krugosvet.ru/" TargetMode="External"/><Relationship Id="rId15" Type="http://schemas.openxmlformats.org/officeDocument/2006/relationships/hyperlink" Target="http://images.yandex.ru/yandsearch?source=wiz&amp;fp=0&amp;text=%D0%BA%D0%B0%D1%80%D1%82%D0%B8%D0%BD%D0%BA%D0%B8%20%D0%BA%D0%BD%D0%B8%D0%B6%D0%B5%D0%BA&amp;noreask=1&amp;pos=1&amp;lr=236&amp;rpt=simage&amp;uinfo=ww-1522-wh-770-fw-1297-fh-564-pd-1.25&amp;img_url=http://www.psfc.mit.edu/library1/images/291.jpg" TargetMode="External"/><Relationship Id="rId10" Type="http://schemas.openxmlformats.org/officeDocument/2006/relationships/hyperlink" Target="http://dic.academic.ru/dic.nsf/enc_biography" TargetMode="External"/><Relationship Id="rId4" Type="http://schemas.openxmlformats.org/officeDocument/2006/relationships/hyperlink" Target="http://www.foxdesign.ru/aphorism/biography/lomonosov.html" TargetMode="External"/><Relationship Id="rId9" Type="http://schemas.openxmlformats.org/officeDocument/2006/relationships/hyperlink" Target="http://www.hrono.ru/index.php" TargetMode="External"/><Relationship Id="rId14" Type="http://schemas.openxmlformats.org/officeDocument/2006/relationships/hyperlink" Target="http://publ.lib.ru/ARCHIVES/N/NESMEYANOV_Aleksandr_Nikolaevich/_Nesmeyano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hyperlink" Target="http://images.yandex.ru/yandsearch?text=%D0%BB%D0%BE%D0%BC%D0%BE%D0%BD%D0%BE%D1%81%D0%BE%D0%B2%20%D1%84%D0%BE%D1%82%D0%BE&amp;fp=0&amp;pos=27&amp;uinfo=ww-1522-wh-770-fw-1297-fh-564-pd-1.25&amp;rpt=simage&amp;img_url=http://www.mosoblpress.ru/upload/medialibrary/787/7870322554128dfc087edf7678a9f8b7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text=%D0%BB%D0%BE%D0%B2%D0%B8%D1%86%20%D1%82%D0%BE%D0%B2%D0%B8%D0%B9%20%D0%B5%D0%B3%D0%BE%D1%80%D0%BE%D0%B2%D0%B8%D1%87&amp;fp=0&amp;pos=3&amp;uinfo=ww-1522-wh-770-fw-1297-fh-564-pd-1.25&amp;rpt=simage&amp;img_url=http://100v.com.ua/sites/100v.com.ua/files/imagecache/person_teaser/lovic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hyperlink" Target="http://images.yandex.ru/yandsearch?text=%D0%B7%D0%B8%D0%BD%D0%B8%D0%BD%20%D0%BD%D0%B8%D0%BA%D0%BE%D0%BB%D0%B0%D0%B9%20%D0%BD%D0%B8%D0%BA%D0%BE%D0%BB%D0%B0%D0%B5%D0%B2%D0%B8%D1%87&amp;fp=0&amp;pos=13&amp;uinfo=ww-1522-wh-770-fw-1297-fh-564-pd-1.25&amp;rpt=simage&amp;img_url=http://www.sounb.ru/upload/iblock/d9e/zinin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F%D0%B5%D1%80%D0%B8%D0%BE%D0%B4%D0%B8%D1%87%D0%B5%D1%81%D0%BA%D0%B0%D1%8F%20%D1%81%D0%B8%D1%81%D1%82%D0%B5%D0%BC%D0%B0%20%D1%85%D0%B8%D0%BC%D0%B8%D1%87%D0%B5%D1%81%D0%BA%D0%B8%D1%85%20%D1%8D%D0%BB%D0%B5%D0%BC%D0%B5%D0%BD%D1%82%D0%BE%D0%B2%20%D0%B4.%D0%B8%20%D0%BC%D0%B5%D0%BD%D0%B4%D0%B5%D0%BB%D0%B5%D0%B5%D0%B2%D0%B0&amp;fp=0&amp;pos=2&amp;uinfo=ww-1522-wh-770-fw-1297-fh-564-pd-1.25&amp;rpt=simage&amp;img_url=http://ndce.edu.ru/katalog_img/equipment/456_b.jpg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images.yandex.ru/yandsearch?text=%D0%BC%D0%B5%D0%BD%D0%B4%D0%B5%D0%BB%D0%B5%D0%B5%D0%B2%20%D1%84%D0%BE%D1%82%D0%BE&amp;fp=0&amp;pos=14&amp;uinfo=ww-1522-wh-770-fw-1297-fh-564-pd-1.25&amp;rpt=simage&amp;img_url=http://www.prometeus.nsc.ru/archives/exhibit2/mendel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hyperlink" Target="http://images.yandex.ru/yandsearch?text=%D0%B1%D1%83%D1%82%D0%BB%D0%B5%D1%80%D0%BE%D0%B2%20%D1%84%D0%BE%D1%82%D0%BE&amp;img_url=http://img1.liveinternet.ru/images/attach/c/1/48/712/48712135_Butlerov.jpg&amp;pos=0&amp;rpt=simage&amp;lr=236&amp;noreask=1&amp;source=wiz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0.%D0%BC.%D0%B7%D0%B0%D0%B9%D1%86%D0%B5%D0%B2&amp;fp=0&amp;pos=10&amp;uinfo=ww-1522-wh-770-fw-1297-fh-564-pd-1.25&amp;rpt=simage&amp;img_url=http://www.calend.ru/img/content_events/i1/1613_small.gif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ages.yandex.ru/yandsearch?text=%D0%B2%D0%B0%D0%B3%D0%BD%D0%B5%D1%80%20%D0%B5%D0%B3%D0%BE%D1%80%20%D0%B5%D0%B3%D0%BE%D1%80%D0%BE%D0%B2%D0%B8%D1%87&amp;fp=0&amp;pos=2&amp;uinfo=ww-1522-wh-770-fw-1297-fh-564-pd-1.25&amp;rpt=simage&amp;img_url=http://omop.su/images/50/200px-Georg_Wagner.jpg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images.yandex.ru/yandsearch?text=%D0%BC%D0%B0%D1%80%D0%BA%D0%BE%D0%B2%D0%BD%D0%B8%D0%BA%D0%BE%D0%B2&amp;fp=0&amp;pos=3&amp;uinfo=ww-1522-wh-770-fw-1297-fh-564-pd-1.25&amp;rpt=simage&amp;img_url=http://nplit.ru/books/item/f00/s00/z0000044/pic/000042.jpg" TargetMode="External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305800" cy="19812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/>
              <a:t>РОЛЬ ОТЕЧЕСТВЕННЫХ УЧЕНЫХ В СОЗДАНИИ И РАЗВИТИИ ОРГАНИЧЕСКОЙ ХИМИИ. </a:t>
            </a:r>
            <a:endParaRPr lang="ru-RU" b="1" i="1" dirty="0"/>
          </a:p>
        </p:txBody>
      </p:sp>
      <p:pic>
        <p:nvPicPr>
          <p:cNvPr id="23554" name="Picture 2" descr="http://im0-tub-ru.yandex.net/i?id=131956815-22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060848"/>
            <a:ext cx="1622086" cy="187163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>
            <a:bevelT prst="convex"/>
          </a:sp3d>
        </p:spPr>
      </p:pic>
      <p:pic>
        <p:nvPicPr>
          <p:cNvPr id="23556" name="Picture 4" descr="http://www.biografija.ru/pictures/m_21709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2786058"/>
            <a:ext cx="2184040" cy="24288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3558" name="Picture 6" descr="http://im3-tub-ru.yandex.net/i?id=223150667-58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3042" y="3286124"/>
            <a:ext cx="1631104" cy="2357454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convex"/>
          </a:sp3d>
        </p:spPr>
      </p:pic>
      <p:pic>
        <p:nvPicPr>
          <p:cNvPr id="23560" name="Picture 8" descr="http://im6-tub-ru.yandex.net/i?id=202376140-27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1520" y="4653136"/>
            <a:ext cx="1387170" cy="18413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23562" name="Picture 10" descr="http://im0-tub-ru.yandex.net/i?id=10147730-37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00958" y="4786322"/>
            <a:ext cx="1351516" cy="18771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3564" name="Picture 12" descr="http://im5-tub-ru.yandex.net/i?id=339234467-13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64288" y="2060848"/>
            <a:ext cx="1764195" cy="240572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slope"/>
          </a:sp3d>
        </p:spPr>
      </p:pic>
      <p:pic>
        <p:nvPicPr>
          <p:cNvPr id="23566" name="Picture 14" descr="http://im5-tub-ru.yandex.net/i?id=133953753-50-72&amp;n=21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572132" y="3357562"/>
            <a:ext cx="1624241" cy="2357454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convex"/>
          </a:sp3d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35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235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235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235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155" decel="100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155" decel="100000"/>
                                        <p:tgtEl>
                                          <p:spTgt spid="235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1155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1155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235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70" decel="100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770" decel="100000"/>
                                        <p:tgtEl>
                                          <p:spTgt spid="235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wsbs-msu.ru/res/GalleryPhoto/617/IMAGE_FILENAME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93443" cy="6858000"/>
          </a:xfrm>
          <a:prstGeom prst="rect">
            <a:avLst/>
          </a:prstGeom>
          <a:noFill/>
          <a:scene3d>
            <a:camera prst="perspectiveFront"/>
            <a:lightRig rig="threePt" dir="t"/>
          </a:scene3d>
        </p:spPr>
      </p:pic>
      <p:pic>
        <p:nvPicPr>
          <p:cNvPr id="1030" name="Picture 6" descr="http://dis.kpfu.ru/docs/F1533863454/34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14290"/>
            <a:ext cx="4448175" cy="286702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317500"/>
          </a:effectLst>
          <a:scene3d>
            <a:camera prst="isometricOffAxis1Right"/>
            <a:lightRig rig="threePt" dir="t"/>
          </a:scene3d>
        </p:spPr>
      </p:pic>
      <p:sp>
        <p:nvSpPr>
          <p:cNvPr id="10" name="Прямоугольник 9"/>
          <p:cNvSpPr/>
          <p:nvPr/>
        </p:nvSpPr>
        <p:spPr>
          <a:xfrm>
            <a:off x="1000100" y="214290"/>
            <a:ext cx="3888432" cy="1098500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Химическая лаборатория 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 Казанского университета</a:t>
            </a:r>
            <a:r>
              <a:rPr lang="ru-RU" b="1" i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10800000">
            <a:off x="0" y="0"/>
            <a:ext cx="93235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488" y="214290"/>
            <a:ext cx="6286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Подтверждением бутлеровской теории строения явился синтез изомасляной кислоты, впервые синтезированной В. В. Марковниковым. В 1869 году он подготовил докторскую диссертацию «Материалы к вопросу в химических соединениях».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143116"/>
            <a:ext cx="61772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Объясняя взаимное влияние атомов в молекулах соединений, он привлек представление о химическом сродстве, проявление которого и обуславливает взаимовлияние атомов</a:t>
            </a:r>
            <a:r>
              <a:rPr lang="en-US" b="1" i="1" dirty="0" smtClean="0"/>
              <a:t>[8].</a:t>
            </a:r>
            <a:endParaRPr lang="ru-R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715016"/>
            <a:ext cx="7000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Марковников, подробно изучая реакцию галогеноводородов к алканам, установил несколько положений, получивших название правил </a:t>
            </a:r>
            <a:r>
              <a:rPr lang="ru-RU" b="1" i="1" dirty="0" err="1" smtClean="0">
                <a:solidFill>
                  <a:schemeClr val="bg1"/>
                </a:solidFill>
              </a:rPr>
              <a:t>Марковникова</a:t>
            </a:r>
            <a:r>
              <a:rPr lang="en-US" b="1" i="1" dirty="0" smtClean="0">
                <a:solidFill>
                  <a:schemeClr val="bg1"/>
                </a:solidFill>
              </a:rPr>
              <a:t>[8]</a:t>
            </a:r>
            <a:r>
              <a:rPr lang="ru-RU" b="1" i="1" dirty="0" smtClean="0">
                <a:solidFill>
                  <a:schemeClr val="bg1"/>
                </a:solidFill>
              </a:rPr>
              <a:t>. 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6" name="Picture 2" descr="http://physiclib.ru/books/item/f00/s00/z0000012/pic/00004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14290"/>
            <a:ext cx="1785950" cy="187859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051" name="Picture 3" descr="C:\Users\Юзер\Desktop\химия\reWalls.com-38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39494">
            <a:off x="5387970" y="3068565"/>
            <a:ext cx="2941473" cy="2206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3357562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Марковников исследовал состав кавказской  нефти, выделил из нее циклопентан, циклогексан. Впервые указал на роль серной кислоты как катализатор в процессе получения сложных эфиров.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69269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14291"/>
            <a:ext cx="5715040" cy="14287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4357694"/>
            <a:ext cx="4786346" cy="120032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Он обнаружил зависимость скорости реакции от строения, концентрации реагирующих веществ и растворителя</a:t>
            </a:r>
            <a:r>
              <a:rPr lang="en-US" b="1" i="1" dirty="0" smtClean="0">
                <a:solidFill>
                  <a:schemeClr val="bg1"/>
                </a:solidFill>
              </a:rPr>
              <a:t>[9]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chem.spbu.ru/files/menshutkin/448px-Menshutk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714356"/>
            <a:ext cx="2350895" cy="31432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/>
          <p:nvPr/>
        </p:nvSpPr>
        <p:spPr>
          <a:xfrm>
            <a:off x="2928926" y="1142984"/>
            <a:ext cx="3071834" cy="230832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bg1"/>
                </a:solidFill>
              </a:rPr>
              <a:t>Н. А. Меншуткин </a:t>
            </a:r>
            <a:r>
              <a:rPr lang="ru-RU" b="1" i="1" dirty="0" smtClean="0">
                <a:solidFill>
                  <a:schemeClr val="bg1"/>
                </a:solidFill>
              </a:rPr>
              <a:t>опубликовал серию статей под общим заглавием «Исследование влияния изомерии спиртов и кислот на образован е сложных эфиров»</a:t>
            </a:r>
            <a:r>
              <a:rPr lang="en-US" b="1" i="1" dirty="0" smtClean="0">
                <a:solidFill>
                  <a:schemeClr val="bg1"/>
                </a:solidFill>
              </a:rPr>
              <a:t>[10]</a:t>
            </a:r>
            <a:r>
              <a:rPr lang="ru-RU" b="1" i="1" dirty="0" smtClean="0">
                <a:solidFill>
                  <a:schemeClr val="bg1"/>
                </a:solidFill>
              </a:rPr>
              <a:t>. 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Admin\Desktop\картинки\post-198-1260476258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3071810"/>
            <a:ext cx="2491557" cy="2428876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Прямоугольник 9"/>
          <p:cNvSpPr/>
          <p:nvPr/>
        </p:nvSpPr>
        <p:spPr>
          <a:xfrm>
            <a:off x="857224" y="214290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Большой вклад в развитие органической химии внесли: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9000634" cy="1222375"/>
          </a:xfrm>
        </p:spPr>
        <p:txBody>
          <a:bodyPr/>
          <a:lstStyle/>
          <a:p>
            <a:r>
              <a:rPr lang="ru-RU" dirty="0" smtClean="0"/>
              <a:t>Федор Федорович Бейльштейн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68649">
            <a:off x="3505694" y="1696433"/>
            <a:ext cx="5112568" cy="216489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Создал знаменитый справочник по органической химии.</a:t>
            </a:r>
          </a:p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 Он проделал титаническую работу, собрав сведения о всех известных в то время органических веществах.</a:t>
            </a:r>
          </a:p>
          <a:p>
            <a:pPr>
              <a:buFont typeface="Wingdings" pitchFamily="2" charset="2"/>
              <a:buChar char="§"/>
            </a:pP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23556" name="Picture 4" descr="http://sergey.iis.nsk.su/PA/default.aspx?r=medium&amp;u=iiss://RAS_57@iis.nsk.su/0001/0004/02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285860"/>
            <a:ext cx="2576927" cy="30718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338" name="Picture 2" descr="http://www.cursor.tue.nl/uploads/pics/NWO_chemie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929066"/>
            <a:ext cx="3357586" cy="251819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9324528" cy="2448272"/>
          </a:xfrm>
        </p:spPr>
        <p:txBody>
          <a:bodyPr/>
          <a:lstStyle/>
          <a:p>
            <a:r>
              <a:rPr lang="ru-RU" dirty="0" smtClean="0"/>
              <a:t>Алексей евграфович Фаворский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75425">
            <a:off x="3708204" y="2044649"/>
            <a:ext cx="4824536" cy="36004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Установил, что алкены при соответствующих условиях могут превращаться в алкадиены.  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  </a:t>
            </a:r>
          </a:p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Исследовал реакцию полимеризации </a:t>
            </a:r>
            <a:r>
              <a:rPr lang="ru-RU" b="1" i="1" dirty="0" err="1" smtClean="0">
                <a:solidFill>
                  <a:schemeClr val="bg1"/>
                </a:solidFill>
              </a:rPr>
              <a:t>алкинов</a:t>
            </a:r>
            <a:r>
              <a:rPr lang="en-US" b="1" i="1" dirty="0" smtClean="0">
                <a:solidFill>
                  <a:schemeClr val="bg1"/>
                </a:solidFill>
              </a:rPr>
              <a:t>[10]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endParaRPr lang="ru-RU" b="1" i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b="1" i="1" dirty="0" smtClean="0">
                <a:solidFill>
                  <a:schemeClr val="bg1"/>
                </a:solidFill>
              </a:rPr>
              <a:t>  Способность алкинов к полимеризации ученый объяснил  большей устойчивостью полимерв, чем исходного мономер</a:t>
            </a:r>
            <a:r>
              <a:rPr lang="en-US" b="1" i="1" dirty="0" smtClean="0">
                <a:solidFill>
                  <a:schemeClr val="bg1"/>
                </a:solidFill>
              </a:rPr>
              <a:t>[9]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24580" name="Picture 4" descr="http://www.warheroes.ru/content/images/heroes/1hero/Favorsky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643050"/>
            <a:ext cx="3024336" cy="39484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1214422"/>
            <a:ext cx="3929090" cy="33575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i="1" dirty="0" smtClean="0">
                <a:solidFill>
                  <a:schemeClr val="bg1"/>
                </a:solidFill>
              </a:rPr>
              <a:t>разработкой различных</a:t>
            </a:r>
            <a:br>
              <a:rPr lang="ru-RU" sz="2700" b="1" i="1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chemeClr val="bg1"/>
                </a:solidFill>
              </a:rPr>
              <a:t>технологических процессов,</a:t>
            </a:r>
            <a:br>
              <a:rPr lang="ru-RU" sz="2700" b="1" i="1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chemeClr val="bg1"/>
                </a:solidFill>
              </a:rPr>
              <a:t>созданием новых полимерных </a:t>
            </a:r>
            <a:br>
              <a:rPr lang="ru-RU" sz="2700" b="1" i="1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chemeClr val="bg1"/>
                </a:solidFill>
              </a:rPr>
              <a:t> материалов,</a:t>
            </a:r>
            <a:br>
              <a:rPr lang="ru-RU" sz="2700" b="1" i="1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chemeClr val="bg1"/>
                </a:solidFill>
              </a:rPr>
              <a:t>моющих средств,</a:t>
            </a:r>
            <a:br>
              <a:rPr lang="ru-RU" sz="2700" b="1" i="1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chemeClr val="bg1"/>
                </a:solidFill>
              </a:rPr>
              <a:t>красителей,</a:t>
            </a:r>
            <a:br>
              <a:rPr lang="ru-RU" sz="2700" b="1" i="1" dirty="0" smtClean="0">
                <a:solidFill>
                  <a:schemeClr val="bg1"/>
                </a:solidFill>
              </a:rPr>
            </a:br>
            <a:r>
              <a:rPr lang="ru-RU" sz="2700" b="1" i="1" dirty="0" smtClean="0">
                <a:solidFill>
                  <a:schemeClr val="bg1"/>
                </a:solidFill>
              </a:rPr>
              <a:t>лекарственных препаратов.</a:t>
            </a:r>
            <a:endParaRPr lang="ru-RU" sz="2700" b="1" i="1" dirty="0">
              <a:solidFill>
                <a:schemeClr val="bg1"/>
              </a:solidFill>
            </a:endParaRPr>
          </a:p>
        </p:txBody>
      </p:sp>
      <p:pic>
        <p:nvPicPr>
          <p:cNvPr id="25604" name="Picture 4" descr="C:\Users\Юзер\Desktop\химия\category 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89526">
            <a:off x="220602" y="2292279"/>
            <a:ext cx="2398871" cy="239887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357290" y="571480"/>
            <a:ext cx="628654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smtClean="0"/>
              <a:t>ХИМИЧЕСКАЯ НАУКА В России всегда была тесно связана с производством. </a:t>
            </a:r>
            <a:br>
              <a:rPr lang="ru-RU" sz="2500" dirty="0" smtClean="0"/>
            </a:br>
            <a:r>
              <a:rPr lang="ru-RU" sz="2500" dirty="0" smtClean="0"/>
              <a:t>Первая половина </a:t>
            </a:r>
            <a:r>
              <a:rPr lang="en-US" sz="2500" dirty="0" smtClean="0"/>
              <a:t>XX</a:t>
            </a:r>
            <a:r>
              <a:rPr lang="ru-RU" sz="2500" dirty="0" smtClean="0"/>
              <a:t> в. Характеризуется:</a:t>
            </a:r>
            <a:endParaRPr lang="ru-RU" sz="2500" dirty="0"/>
          </a:p>
        </p:txBody>
      </p:sp>
      <p:pic>
        <p:nvPicPr>
          <p:cNvPr id="12290" name="Picture 2" descr="http://korden.org/uploads/companies/_gallery/4256/o4256_OQL13YWGzH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079393">
            <a:off x="157729" y="4026073"/>
            <a:ext cx="2567848" cy="19820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292" name="Picture 4" descr="http://www.epidemiolog.ru/upload/medialibrary/532/oqwwpoyne%20v%20osfqvsua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788951">
            <a:off x="5948578" y="3113734"/>
            <a:ext cx="3125376" cy="207167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975104"/>
          </a:xfrm>
        </p:spPr>
        <p:txBody>
          <a:bodyPr/>
          <a:lstStyle/>
          <a:p>
            <a:r>
              <a:rPr lang="ru-RU" dirty="0" smtClean="0"/>
              <a:t>Сергей Васильевич Лебедев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2428868"/>
            <a:ext cx="4670356" cy="395189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Разработал способ получения дивинила из спирта в присутствии смешанного катализатора, выполняющего две функции – дегидрирование и дегидрогенизацию.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Дивинил стал исходным мономером для получения каучука. Превращение дивинила и его гомологов в каучукоподобные полимеры – естественный для этих веществ переход от малостойкой молекулы мономера к более стойкой молекуле  высокого веса.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Синтез каучука является первым выдающимся успехом советской высокомолекулярной органической химии</a:t>
            </a:r>
            <a:r>
              <a:rPr lang="en-US" sz="1600" dirty="0" smtClean="0">
                <a:solidFill>
                  <a:schemeClr val="bg1"/>
                </a:solidFill>
              </a:rPr>
              <a:t>[10]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11266" name="Picture 2" descr="http://900igr.net/datai/khimija/Sinteticheskij-kauchuk/0023-032-Sinteticheskij-kauchuk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928802"/>
            <a:ext cx="2571736" cy="357450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w="114300" prst="artDeco"/>
          </a:sp3d>
        </p:spPr>
      </p:pic>
      <p:pic>
        <p:nvPicPr>
          <p:cNvPr id="8" name="Picture 7" descr="http://www.alhimikov.net/himerunda/imagefact/naturcautch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00416">
            <a:off x="5871736" y="880073"/>
            <a:ext cx="2870795" cy="1513179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1" name="Picture 3" descr="C:\Users\Admin\Desktop\картинки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276261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85720" y="428604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Впервые получил (1910) образец синтетического бутадиенового каучука.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5929330"/>
            <a:ext cx="9144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 1932 г. по способу Лебедева в СССР начала создаваться впервые в мире промышленность синтетического каучука.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440192">
            <a:off x="4409070" y="2097672"/>
            <a:ext cx="3668245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Один из первых советских заводов по производству синтетического каучука.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7905" name="Picture 17" descr="http://savok.name/uploads/voronej1973/5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714488"/>
            <a:ext cx="2941206" cy="32861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3000364" y="2643182"/>
          <a:ext cx="6908304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214414" y="285728"/>
            <a:ext cx="7560840" cy="2304256"/>
          </a:xfrm>
          <a:prstGeom prst="rect">
            <a:avLst/>
          </a:prstGeom>
        </p:spPr>
        <p:txBody>
          <a:bodyPr>
            <a:prstTxWarp prst="textDeflateInflate">
              <a:avLst/>
            </a:prstTxWarp>
            <a:spAutoFit/>
          </a:bodyPr>
          <a:lstStyle/>
          <a:p>
            <a:pPr lvl="0" algn="ctr"/>
            <a:r>
              <a:rPr lang="ru-RU" b="1" i="1" dirty="0" smtClean="0"/>
              <a:t>Крупные успехи отечественной органической химии связаны с изучением состава нефти различных месторождений и исследованиями процессов термического разложения нефти и продуктов ее перегонки</a:t>
            </a:r>
            <a:endParaRPr lang="ru-RU" b="1" i="1" dirty="0"/>
          </a:p>
        </p:txBody>
      </p:sp>
      <p:pic>
        <p:nvPicPr>
          <p:cNvPr id="1030" name="Picture 6" descr="http://img2.board.com.ua/a/2000377588/wm/2-organizatsiya-na-postoyannoj-osnove-zakupae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985662">
            <a:off x="5026431" y="5042945"/>
            <a:ext cx="2286016" cy="152289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032" name="Picture 8" descr="http://aktobe.su/wp-content/uploads/2011/09/oil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445110">
            <a:off x="449491" y="2282498"/>
            <a:ext cx="2458483" cy="184386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0244" name="Picture 4" descr="http://s1.n1.by/sites/default/files/imagecache/full/news/08/29/797435/1377764329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1423387">
            <a:off x="2035655" y="4693860"/>
            <a:ext cx="2000264" cy="143095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57166"/>
            <a:ext cx="7745514" cy="221457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Зелинский одним из первых осуществил синтез индивидуальных углеводородов, входящих в состав нефти получил соединения на основе </a:t>
            </a:r>
            <a:r>
              <a:rPr lang="ru-RU" dirty="0" err="1" smtClean="0">
                <a:solidFill>
                  <a:schemeClr val="bg1"/>
                </a:solidFill>
              </a:rPr>
              <a:t>алканов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Ему удалось найти эффективные катализаторы( платина и палладий, нанесенные на активированный уголь)   для реакций  дегидрогенизации. Дегидрогенизацией низших  </a:t>
            </a:r>
            <a:r>
              <a:rPr lang="ru-RU" dirty="0" err="1" smtClean="0">
                <a:solidFill>
                  <a:schemeClr val="bg1"/>
                </a:solidFill>
              </a:rPr>
              <a:t>алканов</a:t>
            </a:r>
            <a:r>
              <a:rPr lang="ru-RU" dirty="0" smtClean="0">
                <a:solidFill>
                  <a:schemeClr val="bg1"/>
                </a:solidFill>
              </a:rPr>
              <a:t>  были получены ценнейшие </a:t>
            </a:r>
            <a:r>
              <a:rPr lang="ru-RU" dirty="0" err="1" smtClean="0">
                <a:solidFill>
                  <a:schemeClr val="bg1"/>
                </a:solidFill>
              </a:rPr>
              <a:t>алкены</a:t>
            </a:r>
            <a:r>
              <a:rPr lang="ru-RU" dirty="0" smtClean="0">
                <a:solidFill>
                  <a:schemeClr val="bg1"/>
                </a:solidFill>
              </a:rPr>
              <a:t> – </a:t>
            </a:r>
            <a:r>
              <a:rPr lang="ru-RU" u="sng" dirty="0" smtClean="0">
                <a:solidFill>
                  <a:schemeClr val="bg1"/>
                </a:solidFill>
              </a:rPr>
              <a:t>этилен, пропилен, бутилены.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5929330"/>
            <a:ext cx="8001056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Работы Н.Д. Зелинского создали новое направление в органической химии – </a:t>
            </a:r>
            <a:r>
              <a:rPr lang="ru-RU" dirty="0" err="1" smtClean="0"/>
              <a:t>каталический</a:t>
            </a:r>
            <a:r>
              <a:rPr lang="ru-RU" dirty="0" smtClean="0"/>
              <a:t> органический синтез.</a:t>
            </a:r>
            <a:endParaRPr lang="ru-RU" dirty="0"/>
          </a:p>
        </p:txBody>
      </p:sp>
      <p:pic>
        <p:nvPicPr>
          <p:cNvPr id="9218" name="Picture 2" descr="http://img196.imageshack.us/img196/2738/771pxethylene3dvdw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000372"/>
            <a:ext cx="1928826" cy="149956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57224" y="4572008"/>
            <a:ext cx="1357322" cy="646331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Молекула этилена.</a:t>
            </a:r>
            <a:endParaRPr lang="ru-RU" dirty="0"/>
          </a:p>
        </p:txBody>
      </p:sp>
      <p:pic>
        <p:nvPicPr>
          <p:cNvPr id="9220" name="Picture 4" descr="http://upload.wikimedia.org/wikipedia/commons/thumb/6/63/PropyleneGlycol-spaceFill.png/775px-PropyleneGlycol-spaceFill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3857628"/>
            <a:ext cx="2143140" cy="165879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64778" y="3244334"/>
            <a:ext cx="2499402" cy="369332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ru-RU" dirty="0" smtClean="0"/>
              <a:t>молекула пропилена.</a:t>
            </a:r>
            <a:endParaRPr lang="ru-RU" dirty="0"/>
          </a:p>
        </p:txBody>
      </p:sp>
    </p:spTree>
  </p:cSld>
  <p:clrMapOvr>
    <a:masterClrMapping/>
  </p:clrMapOvr>
  <p:transition>
    <p:cover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C:\Users\Admin\Desktop\картинки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214290"/>
            <a:ext cx="4429156" cy="55399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000" b="1" i="1" dirty="0" smtClean="0">
                <a:solidFill>
                  <a:schemeClr val="bg1"/>
                </a:solidFill>
              </a:rPr>
              <a:t>Актуальность темы: </a:t>
            </a:r>
            <a:endParaRPr lang="ru-RU" sz="3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786322"/>
            <a:ext cx="7643866" cy="181588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chemeClr val="bg1"/>
                </a:solidFill>
                <a:latin typeface="Times New Roman" pitchFamily="18" charset="0"/>
              </a:rPr>
              <a:t>Выбор данной темы обусловливается ее актуальностью.</a:t>
            </a:r>
          </a:p>
          <a:p>
            <a:r>
              <a:rPr lang="ru-RU" sz="1400" i="1" dirty="0" smtClean="0">
                <a:solidFill>
                  <a:schemeClr val="bg1"/>
                </a:solidFill>
                <a:latin typeface="Times New Roman" pitchFamily="18" charset="0"/>
              </a:rPr>
              <a:t>Цель работы собрать и проанализировать имеющуюся литературу по данной теме, рассмотреть вклад и судьбу ученых в этой области, проанализировать роль открытий отечественных ученых в развитие органической химии.</a:t>
            </a:r>
          </a:p>
          <a:p>
            <a:r>
              <a:rPr lang="ru-RU" sz="1400" i="1" dirty="0" smtClean="0">
                <a:solidFill>
                  <a:schemeClr val="bg1"/>
                </a:solidFill>
                <a:latin typeface="Times New Roman" pitchFamily="18" charset="0"/>
              </a:rPr>
              <a:t>Задачи:</a:t>
            </a:r>
          </a:p>
          <a:p>
            <a:r>
              <a:rPr lang="ru-RU" sz="1400" i="1" dirty="0" smtClean="0">
                <a:solidFill>
                  <a:schemeClr val="bg1"/>
                </a:solidFill>
                <a:latin typeface="Times New Roman" pitchFamily="18" charset="0"/>
              </a:rPr>
              <a:t>Рассмотреть биографические данные ученых;</a:t>
            </a:r>
          </a:p>
          <a:p>
            <a:r>
              <a:rPr lang="ru-RU" sz="1400" i="1" dirty="0" smtClean="0">
                <a:solidFill>
                  <a:schemeClr val="bg1"/>
                </a:solidFill>
                <a:latin typeface="Times New Roman" pitchFamily="18" charset="0"/>
              </a:rPr>
              <a:t>Проанализировать вклад русских ученых в развитие органической химии;</a:t>
            </a:r>
          </a:p>
          <a:p>
            <a:r>
              <a:rPr lang="ru-RU" sz="1400" i="1" dirty="0" smtClean="0">
                <a:solidFill>
                  <a:schemeClr val="bg1"/>
                </a:solidFill>
                <a:latin typeface="Times New Roman" pitchFamily="18" charset="0"/>
              </a:rPr>
              <a:t>Проанализировать информацию и сделать вывод о достижениях и их значении для страны.</a:t>
            </a:r>
            <a:endParaRPr lang="ru-RU" sz="1400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142984"/>
            <a:ext cx="7643866" cy="3539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</a:rPr>
              <a:t>Органическая химия  — раздел химии, изучающий соединения углерода, их структуру, свойства, методы синтеза. Развитие органической химии - основа прогресса. Она имеет исключительно важное познавательное и народнохозяйственное значение. 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Природные органические вещества и их превращения лежат в основе явлений Жизни. Поэтому органическая химия является химическим фундаментом биологической химии и молекулярной биологии - наук, изучающих процессы, происходящие в клетках организмов на молекулярном уровне. Исследования в этой области позволяют глубже понять суть явлений живой природы.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Множество синтетических органических соединений производится промышленностью для использования в самых разных отраслях человеческой деятельности.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Это - нефтепродукты, горючее для различных двигателей, полимерные материалы (каучуки, пластмассы, волокна, пленки, лаки, клеи и т.д.), поверхностно-активные вещества, красители, средства защиты растений, лекарственные препараты, вкусовые и парфюмерные вещества и т.п. Без знания основ органической химии современный человек не способен экологически грамотно использовать все эти продукты цивилизации. </a:t>
            </a:r>
            <a:br>
              <a:rPr lang="ru-RU" sz="1400" i="1" dirty="0" smtClean="0">
                <a:latin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</a:rPr>
              <a:t>Для современной молодежи важно знать, какой вклад внесли отечественное ученые в развитие науки, как повлияли их открытия на развитие России</a:t>
            </a:r>
            <a:endParaRPr lang="ru-RU" sz="1400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179512" y="188640"/>
          <a:ext cx="5256584" cy="1975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500034" y="2500306"/>
          <a:ext cx="7772400" cy="150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7158" y="4071942"/>
            <a:ext cx="446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В этой области работал академик </a:t>
            </a:r>
            <a:r>
              <a:rPr lang="ru-RU" b="1" i="1" u="sng" dirty="0" smtClean="0">
                <a:solidFill>
                  <a:schemeClr val="bg1"/>
                </a:solidFill>
              </a:rPr>
              <a:t>Александр Николаевич Несмеянов,</a:t>
            </a:r>
            <a:r>
              <a:rPr lang="ru-RU" b="1" dirty="0" smtClean="0">
                <a:solidFill>
                  <a:schemeClr val="bg1"/>
                </a:solidFill>
              </a:rPr>
              <a:t> основавший в 1954 г. Институт элементоорганических соединений (ИНЭОС)</a:t>
            </a:r>
            <a:r>
              <a:rPr lang="en-US" b="1" dirty="0" smtClean="0">
                <a:solidFill>
                  <a:schemeClr val="bg1"/>
                </a:solidFill>
              </a:rPr>
              <a:t>[11]</a:t>
            </a:r>
            <a:r>
              <a:rPr lang="ru-RU" b="1" dirty="0" smtClean="0">
                <a:solidFill>
                  <a:schemeClr val="bg1"/>
                </a:solidFill>
              </a:rPr>
              <a:t>. Несмеянов с сотрудниками получили многие элементоорганические соединения , содержащие ртуть, литий и другие металлы.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4071942"/>
            <a:ext cx="45005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Несмеянов также занимался созданием искусственной пищи, в частности искусственной черной икры, которая и внешним  видом, и вкусом практически не отличалась от натуральной</a:t>
            </a:r>
            <a:r>
              <a:rPr lang="en-US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[11]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7" name="Picture 5" descr="http://www.chem.msu.su/rus/chair/nesmejanov/1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12160" y="260648"/>
            <a:ext cx="2910408" cy="2066390"/>
          </a:xfrm>
          <a:prstGeom prst="rect">
            <a:avLst/>
          </a:prstGeom>
          <a:noFill/>
        </p:spPr>
      </p:pic>
      <p:pic>
        <p:nvPicPr>
          <p:cNvPr id="8194" name="Picture 2" descr="http://i.kaspiiyskiiyzolotoiyosetr.ru/u/pic/ef/ab3efb1396877d824b9c00eb689add/-/11921_640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215074" y="5429264"/>
            <a:ext cx="2428892" cy="151989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comb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975104"/>
          </a:xfrm>
        </p:spPr>
        <p:txBody>
          <a:bodyPr>
            <a:prstTxWarp prst="textCascadeUp">
              <a:avLst/>
            </a:prstTxWarp>
          </a:bodyPr>
          <a:lstStyle/>
          <a:p>
            <a:r>
              <a:rPr lang="ru-RU" sz="2400" dirty="0" smtClean="0"/>
              <a:t>В области элементоорганических соединений, содержащих фосфор, успешно трудился </a:t>
            </a:r>
            <a:r>
              <a:rPr lang="ru-RU" sz="2400" i="1" u="sng" dirty="0" smtClean="0"/>
              <a:t>Александр Арбузов.</a:t>
            </a:r>
            <a:endParaRPr lang="ru-RU" sz="2400" i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500306"/>
            <a:ext cx="6929454" cy="3934790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</a:rPr>
              <a:t>Арбузов – руководитель Казанского филиала Академии наук и ряда научных учреждений Казани, основоположник фосфорорганической школы.</a:t>
            </a:r>
          </a:p>
          <a:p>
            <a:pPr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</a:rPr>
              <a:t>Им и его учениками разработаны новые методы получения фосфорорганических соединений, изучены и их свойства</a:t>
            </a:r>
            <a:r>
              <a:rPr lang="en-US" b="1" i="1" dirty="0" smtClean="0">
                <a:solidFill>
                  <a:schemeClr val="bg1"/>
                </a:solidFill>
              </a:rPr>
              <a:t>[10]</a:t>
            </a:r>
            <a:r>
              <a:rPr lang="ru-RU" b="1" i="1" dirty="0" smtClean="0">
                <a:solidFill>
                  <a:schemeClr val="bg1"/>
                </a:solidFill>
              </a:rPr>
              <a:t>. </a:t>
            </a:r>
          </a:p>
          <a:p>
            <a:pPr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</a:rPr>
              <a:t>Установлено, что многие фосфорорганические вещества обладают физиологической активностью и могут быть использованы в качестве фармацевтических препаратов, инсектицидов.</a:t>
            </a:r>
          </a:p>
          <a:p>
            <a:pPr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</a:rPr>
              <a:t>Было освоено промышленное производство таких инсектицидов, как тиофос, хлорофос, </a:t>
            </a:r>
            <a:r>
              <a:rPr lang="ru-RU" b="1" i="1" dirty="0" err="1" smtClean="0">
                <a:solidFill>
                  <a:schemeClr val="bg1"/>
                </a:solidFill>
              </a:rPr>
              <a:t>карбофос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</a:p>
          <a:p>
            <a:pPr>
              <a:buClr>
                <a:schemeClr val="bg1">
                  <a:lumMod val="95000"/>
                  <a:lumOff val="5000"/>
                </a:schemeClr>
              </a:buClr>
              <a:buFont typeface="Wingdings" pitchFamily="2" charset="2"/>
              <a:buChar char="Ø"/>
            </a:pPr>
            <a:r>
              <a:rPr lang="ru-RU" b="1" i="1" dirty="0" smtClean="0">
                <a:solidFill>
                  <a:schemeClr val="bg1"/>
                </a:solidFill>
              </a:rPr>
              <a:t>Фосфорорганические вещества широко используются и для производства негорючих полимеров, смазок</a:t>
            </a:r>
            <a:r>
              <a:rPr lang="en-US" b="1" i="1" dirty="0" smtClean="0">
                <a:solidFill>
                  <a:schemeClr val="bg1"/>
                </a:solidFill>
              </a:rPr>
              <a:t>[10]</a:t>
            </a:r>
            <a:r>
              <a:rPr lang="ru-RU" b="1" i="1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://img1.liveinternet.ru/images/attach/c/8/104/895/104895031_Arbuzov_Alexandr_Erminingeldovich_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214422"/>
            <a:ext cx="2023229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8858280" cy="1975104"/>
          </a:xfrm>
        </p:spPr>
        <p:txBody>
          <a:bodyPr/>
          <a:lstStyle/>
          <a:p>
            <a:r>
              <a:rPr lang="ru-RU" dirty="0" smtClean="0"/>
              <a:t>Кузьма Андрианович Андрианов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928670"/>
            <a:ext cx="5857916" cy="185738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sz="3300" dirty="0" smtClean="0">
                <a:solidFill>
                  <a:schemeClr val="bg1"/>
                </a:solidFill>
              </a:rPr>
              <a:t>Занимался химией органических соединений – мономеров и полимеров. </a:t>
            </a:r>
          </a:p>
          <a:p>
            <a:r>
              <a:rPr lang="ru-RU" sz="3300" dirty="0" smtClean="0">
                <a:solidFill>
                  <a:schemeClr val="bg1"/>
                </a:solidFill>
              </a:rPr>
              <a:t>Его труды имели большое практическое значение как в нашей стране, так и за рубежом.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2857496"/>
            <a:ext cx="6761342" cy="20313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 основе кремнийорганических соединений получают антикоррозионные и электроизоляционные покрытия. Материалы, обработанные кремнийорганическими соединениями, приобретают замечательную способность – отталкивать воду,  т.е. становятся гидрофобными.</a:t>
            </a:r>
          </a:p>
          <a:p>
            <a:r>
              <a:rPr lang="ru-RU" b="1" dirty="0" smtClean="0"/>
              <a:t>Кремнийорганические лаки и каучуки отличаются повышенной термостойкостью.</a:t>
            </a:r>
            <a:endParaRPr lang="ru-RU" b="1" dirty="0"/>
          </a:p>
        </p:txBody>
      </p:sp>
      <p:pic>
        <p:nvPicPr>
          <p:cNvPr id="2050" name="Picture 2" descr="http://vivovoco.astronet.ru/VV/JOURNAL/VRAN/2004/KUZMAND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643050"/>
            <a:ext cx="1811259" cy="2428892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pic>
        <p:nvPicPr>
          <p:cNvPr id="6147" name="Picture 3" descr="http://www.fizika.ru/kniga/tema-07/p-07d-4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09700">
            <a:off x="769117" y="4894959"/>
            <a:ext cx="1905000" cy="14287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60648"/>
            <a:ext cx="8858280" cy="1975104"/>
          </a:xfrm>
        </p:spPr>
        <p:txBody>
          <a:bodyPr/>
          <a:lstStyle/>
          <a:p>
            <a:pPr lvl="0"/>
            <a:r>
              <a:rPr lang="ru-RU" i="1" u="sng" dirty="0" smtClean="0"/>
              <a:t>Николай Николаевич Семенов</a:t>
            </a:r>
            <a:br>
              <a:rPr lang="ru-RU" i="1" u="sng" dirty="0" smtClean="0"/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-540568" y="1124744"/>
          <a:ext cx="727280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 rot="21258435">
            <a:off x="589772" y="4359795"/>
            <a:ext cx="4464496" cy="20313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Его предположение , что реакции окисления могут начинаться с образования свободных радикалов, свободные радикалы вызывают цепь последовательных реакций подтвердилось в результате многочисленных экспериментов.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412254">
            <a:off x="5053819" y="4144755"/>
            <a:ext cx="3744416" cy="23083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b="1" i="1" dirty="0" smtClean="0">
                <a:solidFill>
                  <a:schemeClr val="bg1"/>
                </a:solidFill>
              </a:rPr>
              <a:t>Было установлено, что по радикально-цепному механизму протекают реакции окисления, полимеризации и многие другие.</a:t>
            </a:r>
          </a:p>
          <a:p>
            <a:endParaRPr lang="ru-RU" b="1" i="1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1268760"/>
            <a:ext cx="29158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Семенову была присуждена Нобелевская премия. 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Семенов- лауреат Ленинской премии.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-142900"/>
            <a:ext cx="7772400" cy="1975104"/>
          </a:xfrm>
        </p:spPr>
        <p:txBody>
          <a:bodyPr>
            <a:prstTxWarp prst="textCurveDown">
              <a:avLst/>
            </a:prstTxWarp>
          </a:bodyPr>
          <a:lstStyle/>
          <a:p>
            <a:pPr algn="ctr"/>
            <a:r>
              <a:rPr lang="ru-RU" b="0" i="1" dirty="0" smtClean="0">
                <a:solidFill>
                  <a:srgbClr val="FF0066"/>
                </a:solidFill>
              </a:rPr>
              <a:t>Значение</a:t>
            </a:r>
            <a:endParaRPr lang="ru-RU" b="0" i="1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214554"/>
            <a:ext cx="5715040" cy="378621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800080"/>
                </a:solidFill>
              </a:rPr>
              <a:t>Многие выдающиеся открытия наших ученых-органиков сыграли большую роль в укреплении обороноспособности нашей Родины. Особенно это проявилось в годы Великой Отечественной войны.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800080"/>
                </a:solidFill>
              </a:rPr>
              <a:t>В первую очередь они решают проблемы, связанные с экологией,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800080"/>
                </a:solidFill>
              </a:rPr>
              <a:t>Вопросы ускоренного развития химической промышленности,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800080"/>
                </a:solidFill>
              </a:rPr>
              <a:t>более полного использования химии во многих отраслях хозяйства.</a:t>
            </a:r>
            <a:endParaRPr lang="ru-RU" b="1" i="1" dirty="0">
              <a:solidFill>
                <a:srgbClr val="800080"/>
              </a:solidFill>
            </a:endParaRPr>
          </a:p>
        </p:txBody>
      </p:sp>
      <p:pic>
        <p:nvPicPr>
          <p:cNvPr id="36870" name="Picture 6" descr="http://admalmenevo.ru/wp-content/uploads/2012/10/1681833_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18982">
            <a:off x="6095601" y="3915164"/>
            <a:ext cx="3196309" cy="239723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6872" name="Picture 8" descr="http://www.kstu.ru/static/4pdm2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32830">
            <a:off x="5750597" y="1690797"/>
            <a:ext cx="3371850" cy="204787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785794"/>
            <a:ext cx="6286544" cy="5909310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[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]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Википедия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-свободная энциклопедия,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http://ru.wikipedia.org/wiki/</a:t>
            </a:r>
            <a:r>
              <a:rPr lang="en-US" sz="14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[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Афоризмы, цитаты, биографии. Ломоносов Михаил Васильевич.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http://www.foxdesign.ru/aphorism/biography/lomonosov.html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[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]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5"/>
              </a:rPr>
              <a:t>Энциклопедия 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5"/>
              </a:rPr>
              <a:t>Кругосвет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Универсальная научно-популярная энциклопедия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6"/>
              </a:rPr>
              <a:t>http://www.krugosvet.ru/enc/nauka_i_tehnika/himiya/LOVITS_TOVI_EGOROVICH_IOGANN_TOBIAS.htm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[4]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Яндекс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словарь.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7"/>
              </a:rPr>
              <a:t>http://slovari.yandex.ru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[5]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Энциклопедии и словари. Зинин Николай Николаевич.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8"/>
              </a:rPr>
              <a:t>http://enc-dic.com/word/z/Zinin-nikola-nikolaevich-21500.html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[6]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Хронос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 Всемирная история в интернете.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Дмитрий Иванович Менделеев.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9"/>
              </a:rPr>
              <a:t>http://www.hrono.ru/index.php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[7]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Академик. Бутлеров Александр Михайлович.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10"/>
              </a:rPr>
              <a:t>http://dic.academic.ru/dic.nsf/enc_biography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[8]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Алхимик. 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Марковников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Владимир Васильевич.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  <a:hlinkClick r:id="rId11"/>
              </a:rPr>
              <a:t>http://www.alhimik.ru/great/markovn.html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[9]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МЕНШУТКИН, Николай Александрович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http://physchem.narod.ru/Source/History/Persones/Menshutkin.html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[9]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Библиотека юного исследователя. А.Е. Фаворский.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http://nplit.ru/books/item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[10]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Лебедев Сергей Васильевич. Книга для чтения по химии часть вторая .К.Я.Парменов, Л.А.Цветков.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[11] 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Универсальная библиотека, портал создателей электронных книг, авторов произведений. 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А.Н.Несмеянов.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</a:t>
            </a: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://publ.lib.ru/ARCHIVES/N/NESMEYANOV_Aleksandr_Nikolaevich/</a:t>
            </a:r>
            <a:r>
              <a:rPr kumimoji="0" lang="ru-RU" sz="1400" b="1" i="1" u="none" strike="noStrike" cap="none" normalizeH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_Nesmeyanov</a:t>
            </a:r>
            <a:endParaRPr kumimoji="0" lang="ru-RU" sz="1400" b="1" i="0" u="none" strike="noStrike" cap="none" normalizeH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14290"/>
            <a:ext cx="2286016" cy="477054"/>
          </a:xfrm>
          <a:prstGeom prst="rect">
            <a:avLst/>
          </a:prstGeom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500" b="1" i="1" dirty="0" smtClean="0">
                <a:latin typeface="Calibri" pitchFamily="34" charset="0"/>
                <a:cs typeface="Times New Roman" pitchFamily="18" charset="0"/>
              </a:rPr>
              <a:t>Литература:</a:t>
            </a:r>
            <a:endParaRPr lang="ru-RU" sz="2500" dirty="0"/>
          </a:p>
        </p:txBody>
      </p:sp>
      <p:pic>
        <p:nvPicPr>
          <p:cNvPr id="1039" name="Picture 15" descr="http://www.psfc.mit.edu/library1/images/291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21112426">
            <a:off x="6861098" y="2271235"/>
            <a:ext cx="1969368" cy="220501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142852"/>
            <a:ext cx="5214974" cy="221457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r>
              <a:rPr lang="ru-RU" dirty="0" smtClean="0"/>
              <a:t>        Химическая наука и химическая технология не существовали до открытия основных законов химии –сохранения массы закона и атомно-молекулярной теории . Эти открытия были сделаны во второй половине 18 века и в начале 19 века нашим великим ученым , соотечественником </a:t>
            </a:r>
            <a:r>
              <a:rPr lang="ru-RU" u="sng" dirty="0" smtClean="0">
                <a:solidFill>
                  <a:schemeClr val="bg1"/>
                </a:solidFill>
              </a:rPr>
              <a:t>Михаилом Васильевичем Ломоносовым </a:t>
            </a:r>
            <a:r>
              <a:rPr lang="ru-RU" dirty="0" smtClean="0"/>
              <a:t>и выдающимися химиками – французом </a:t>
            </a:r>
            <a:r>
              <a:rPr lang="ru-RU" u="sng" dirty="0" smtClean="0">
                <a:solidFill>
                  <a:schemeClr val="tx1"/>
                </a:solidFill>
              </a:rPr>
              <a:t>Антуаном Лавуазье </a:t>
            </a:r>
            <a:r>
              <a:rPr lang="ru-RU" dirty="0" smtClean="0"/>
              <a:t>и англичанином </a:t>
            </a:r>
            <a:r>
              <a:rPr lang="ru-RU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Джоном Дальтоном </a:t>
            </a:r>
            <a:r>
              <a:rPr lang="en-US" dirty="0" smtClean="0"/>
              <a:t>[1].</a:t>
            </a:r>
            <a:endParaRPr lang="ru-RU" dirty="0"/>
          </a:p>
        </p:txBody>
      </p:sp>
      <p:pic>
        <p:nvPicPr>
          <p:cNvPr id="1032" name="Picture 8" descr="http://i066.radikal.ru/1011/b8/03e34189c91b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32656"/>
            <a:ext cx="2282301" cy="318757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isometricOffAxis2Left"/>
            <a:lightRig rig="threePt" dir="t"/>
          </a:scene3d>
          <a:sp3d>
            <a:bevelT prst="convex"/>
          </a:sp3d>
        </p:spPr>
      </p:pic>
      <p:sp>
        <p:nvSpPr>
          <p:cNvPr id="8" name="Прямоугольник 7"/>
          <p:cNvSpPr/>
          <p:nvPr/>
        </p:nvSpPr>
        <p:spPr>
          <a:xfrm>
            <a:off x="2555776" y="2564904"/>
            <a:ext cx="3071834" cy="21236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dirty="0" smtClean="0"/>
              <a:t>М.В.Ломоносов был ученым-энциклопедистом , но его любимой областью была химия . Его работы в области химии оказали огромное влияние на последующее развитие органической химии</a:t>
            </a:r>
            <a:r>
              <a:rPr lang="en-US" sz="1200" dirty="0" smtClean="0"/>
              <a:t> [2]</a:t>
            </a:r>
            <a:r>
              <a:rPr lang="ru-RU" sz="1200" dirty="0" smtClean="0"/>
              <a:t> . В сочинениях Ломоносова встречается термин «органический», но под ним он подразумевает не органические вещества , а организованную материю , органы растений и животных </a:t>
            </a:r>
            <a:r>
              <a:rPr lang="en-US" sz="1200" dirty="0" smtClean="0"/>
              <a:t>[1].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3789040"/>
            <a:ext cx="3071866" cy="129266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300" dirty="0" smtClean="0"/>
              <a:t>Ломоносов - ученый-материалист, рассматривает превращения и изменения в организованной материи с общехимической точки зрения , не привлекая сверхъестественные силы </a:t>
            </a:r>
            <a:r>
              <a:rPr lang="en-US" sz="1300" dirty="0" smtClean="0"/>
              <a:t>[1].</a:t>
            </a:r>
            <a:endParaRPr lang="ru-RU" sz="1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5286388"/>
            <a:ext cx="4572000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 smtClean="0"/>
              <a:t>Научные традиции , заложенные Ломоносовым в России , сыграли большую положительную роль в становлении отечественной науки </a:t>
            </a:r>
            <a:r>
              <a:rPr lang="en-US" dirty="0" smtClean="0"/>
              <a:t>[2]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" name="Picture 2" descr="http://scilib-technics.narod.ru/Peshkin/images/031.gif">
            <a:hlinkClick r:id="" action="ppaction://hlinkshowjump?jump=previousslide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852936"/>
            <a:ext cx="2232248" cy="3415007"/>
          </a:xfrm>
          <a:prstGeom prst="actionButtonBackPrevious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4" grpId="1" build="p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428604"/>
            <a:ext cx="4929190" cy="20313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После Ломоносова изучением органических веществ в России занимался </a:t>
            </a:r>
            <a:r>
              <a:rPr lang="ru-RU" u="sng" dirty="0" smtClean="0">
                <a:solidFill>
                  <a:schemeClr val="bg1"/>
                </a:solidFill>
              </a:rPr>
              <a:t>Товий Егорович </a:t>
            </a:r>
            <a:r>
              <a:rPr lang="ru-RU" u="sng" dirty="0" err="1" smtClean="0">
                <a:solidFill>
                  <a:schemeClr val="bg1"/>
                </a:solidFill>
              </a:rPr>
              <a:t>Ловиц</a:t>
            </a:r>
            <a:r>
              <a:rPr lang="ru-RU" u="sng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.Он получил кристаллическую винную и ледяную уксусную кислоты , абсолютный этиловый спирт , а также усовершенствовал способы получения эфиров </a:t>
            </a:r>
            <a:r>
              <a:rPr lang="en-US" dirty="0" smtClean="0"/>
              <a:t>[3].</a:t>
            </a:r>
            <a:endParaRPr lang="ru-RU" dirty="0"/>
          </a:p>
        </p:txBody>
      </p:sp>
      <p:pic>
        <p:nvPicPr>
          <p:cNvPr id="15362" name="Picture 2" descr="http://www.bookva.org/images/av/238_big.jpg?135336550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260648"/>
            <a:ext cx="2880320" cy="3640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2290" name="Picture 2" descr="http://murzim.ru/uploads/posts/2011-10/1318631423_image2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63309">
            <a:off x="961451" y="3149906"/>
            <a:ext cx="3401975" cy="317856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63358">
            <a:off x="4315691" y="504197"/>
            <a:ext cx="4481514" cy="3356725"/>
          </a:xfrm>
          <a:effectLst>
            <a:glow rad="63500">
              <a:schemeClr val="accent1">
                <a:alpha val="45000"/>
                <a:satMod val="120000"/>
              </a:schemeClr>
            </a:glo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 1838 года в Петербургском университете начал свою научную и педагогическую деятельность </a:t>
            </a:r>
            <a:r>
              <a:rPr lang="ru-RU" b="1" dirty="0" smtClean="0">
                <a:solidFill>
                  <a:schemeClr val="bg1"/>
                </a:solidFill>
              </a:rPr>
              <a:t>Александр Абрамович Воскресенский </a:t>
            </a:r>
            <a:r>
              <a:rPr lang="ru-RU" dirty="0" smtClean="0">
                <a:solidFill>
                  <a:schemeClr val="bg1"/>
                </a:solidFill>
              </a:rPr>
              <a:t>(1809-1880).Ему принадлежит ряд крупных исследований в области органической химии . Он установил Элементный состав нафталина , подробно изучил мочевую кислоту , выделил из бобов какао алкалоид – теобромин , близкий по составу к кофеину</a:t>
            </a:r>
            <a:r>
              <a:rPr lang="en-US" dirty="0" smtClean="0">
                <a:solidFill>
                  <a:schemeClr val="bg1"/>
                </a:solidFill>
              </a:rPr>
              <a:t>[4].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754073">
            <a:off x="3861926" y="4389003"/>
            <a:ext cx="3960440" cy="1754326"/>
          </a:xfrm>
          <a:prstGeom prst="rect">
            <a:avLst/>
          </a:prstGeom>
          <a:effectLst>
            <a:glow rad="101500">
              <a:schemeClr val="accent4">
                <a:alpha val="42000"/>
                <a:satMod val="120000"/>
              </a:schemeClr>
            </a:glow>
            <a:softEdge rad="635000"/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Воскресенский воспитал целую плеяду русских химиков , среди которых Д.И.Менделеев ,Н.Н.Бекетов . Ученые называли А.А.Воскресенского «дедушкой русской химии».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270" name="Picture 6" descr="http://industry.com.ua/wp-content/imeges/007/voskresenskij-aleksandr-abramovic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214290"/>
            <a:ext cx="2573770" cy="3555869"/>
          </a:xfrm>
          <a:prstGeom prst="rect">
            <a:avLst/>
          </a:prstGeom>
          <a:noFill/>
          <a:effectLst>
            <a:glow rad="101600">
              <a:schemeClr val="accent3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11268" name="Picture 4" descr="http://static.wikidoc.org/0/02/Theobromine3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487414"/>
            <a:ext cx="3600399" cy="337058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52"/>
            <a:ext cx="8458200" cy="914400"/>
          </a:xfrm>
          <a:effectLst>
            <a:softEdge rad="635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Выдающимся современником Воскресенского был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Николай Николаевич Зинин</a:t>
            </a:r>
            <a:r>
              <a:rPr lang="ru-RU" dirty="0" smtClean="0"/>
              <a:t>(1812-1880).Много лет жизни он отдал Казанскому университету . Там в 1834 Зинин восстановлением нитробензола получил анилин .</a:t>
            </a:r>
            <a:endParaRPr lang="ru-RU" dirty="0"/>
          </a:p>
        </p:txBody>
      </p:sp>
      <p:pic>
        <p:nvPicPr>
          <p:cNvPr id="17410" name="Picture 2" descr="http://www.sounb.ru/upload/iblock/d9e/zinin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268760"/>
            <a:ext cx="2316584" cy="300039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prst="convex"/>
          </a:sp3d>
        </p:spPr>
      </p:pic>
      <p:sp>
        <p:nvSpPr>
          <p:cNvPr id="8" name="Прямоугольник 7"/>
          <p:cNvSpPr/>
          <p:nvPr/>
        </p:nvSpPr>
        <p:spPr>
          <a:xfrm>
            <a:off x="1714480" y="4653136"/>
            <a:ext cx="6050570" cy="1754326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Зинин сделал еще очень многое в органической химии. Например, он исследовал продукты превращения мочевины и производные бензойного альдегида , впервые синтезировал горчичное масло . В 1853 он осуществил первую попытку применения нитроглицерина в качестве взрывчатого вещества </a:t>
            </a:r>
            <a:r>
              <a:rPr lang="en-US" dirty="0" smtClean="0"/>
              <a:t>[5]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42" name="Picture 2" descr="http://orgchem.ssu.samara.ru/chem5/pic/n24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2204864"/>
            <a:ext cx="4870401" cy="18002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427984" y="1268760"/>
            <a:ext cx="2550698" cy="92333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  <a:scene3d>
            <a:camera prst="isometricOffAxis2Lef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Анилин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332656"/>
            <a:ext cx="5976664" cy="2232248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Открытие в 1869 году </a:t>
            </a:r>
            <a:r>
              <a:rPr lang="ru-RU" b="1" u="sng" dirty="0" smtClean="0"/>
              <a:t>Дмитрием Ивановичем Менделеевым </a:t>
            </a:r>
            <a:r>
              <a:rPr lang="ru-RU" dirty="0" smtClean="0"/>
              <a:t> периодического закона и создание системы химических элементов имело огромное значение не только химии , но и для всего нашего миропонимания . Это открытие стало основой современного учения о веществе . Менделеевым разработана гипотеза об органическом происхождении нефти . Также им было выдвинуто предложение о подземной газификации угля </a:t>
            </a:r>
            <a:r>
              <a:rPr lang="en-US" dirty="0" smtClean="0"/>
              <a:t>[6]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8434" name="Picture 2" descr="http://library.ime.ru/jirbis/images/stories/calendar/may/metrologi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32656"/>
            <a:ext cx="2000264" cy="280037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395536" y="3284984"/>
            <a:ext cx="3456384" cy="258532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Менделеев был человеком передовых убеждений , большим другом молодежи . Более 30 лет он занимался преподавательской деятельностью . Им написан первый учебник по органической химии на русском языке 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021288"/>
            <a:ext cx="6715140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Деятельность Менделеева – это целая эпоха в научном и промышленном развитии </a:t>
            </a:r>
            <a:r>
              <a:rPr lang="en-US" b="1" dirty="0" smtClean="0">
                <a:solidFill>
                  <a:schemeClr val="bg1"/>
                </a:solidFill>
              </a:rPr>
              <a:t>[6].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8438" name="Picture 6" descr="http://static.diary.ru/userdir/3/0/0/6/3006614/76224496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30421">
            <a:off x="4942307" y="2735804"/>
            <a:ext cx="3382213" cy="281851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52"/>
            <a:ext cx="8640960" cy="103898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b="1" u="sng" dirty="0" smtClean="0"/>
              <a:t>Александр Михайлович Бутлеров </a:t>
            </a:r>
            <a:r>
              <a:rPr lang="ru-RU" dirty="0" smtClean="0"/>
              <a:t>(1794-1886) закончил естественное отделение физико-математического факультета Казанского университета</a:t>
            </a:r>
            <a:r>
              <a:rPr lang="en-US" dirty="0" smtClean="0"/>
              <a:t>[7].</a:t>
            </a:r>
            <a:endParaRPr lang="ru-RU" dirty="0"/>
          </a:p>
        </p:txBody>
      </p:sp>
      <p:pic>
        <p:nvPicPr>
          <p:cNvPr id="1026" name="Picture 2" descr="http://russia3000.ru/images/Butlerov_A_M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42798">
            <a:off x="190374" y="2638579"/>
            <a:ext cx="2864949" cy="3819933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>
            <a:bevelT w="114300" prst="hardEdge"/>
          </a:sp3d>
        </p:spPr>
      </p:pic>
      <p:sp>
        <p:nvSpPr>
          <p:cNvPr id="6" name="Прямоугольник 5"/>
          <p:cNvSpPr/>
          <p:nvPr/>
        </p:nvSpPr>
        <p:spPr>
          <a:xfrm>
            <a:off x="357158" y="1285860"/>
            <a:ext cx="857256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</a:rPr>
              <a:t>В 1861 году Бутлеров ввел термин «химическое строение» и сформулировал основные положения своей знаменитой теории строения молекул органических соединений . Она изложена Бутлеровым в классическом труде «</a:t>
            </a:r>
            <a:r>
              <a:rPr lang="ru-RU" sz="1600" b="1" i="1" u="sng" dirty="0" smtClean="0">
                <a:solidFill>
                  <a:schemeClr val="bg1"/>
                </a:solidFill>
              </a:rPr>
              <a:t>Введение к полному изучению органической химии</a:t>
            </a:r>
            <a:r>
              <a:rPr lang="ru-RU" sz="1600" b="1" i="1" dirty="0" smtClean="0">
                <a:solidFill>
                  <a:schemeClr val="bg1"/>
                </a:solidFill>
              </a:rPr>
              <a:t>»</a:t>
            </a:r>
            <a:r>
              <a:rPr lang="en-US" sz="1600" b="1" i="1" dirty="0" smtClean="0">
                <a:solidFill>
                  <a:schemeClr val="bg1"/>
                </a:solidFill>
              </a:rPr>
              <a:t>[10]</a:t>
            </a:r>
            <a:r>
              <a:rPr lang="ru-RU" sz="1600" b="1" i="1" dirty="0" smtClean="0">
                <a:solidFill>
                  <a:schemeClr val="bg1"/>
                </a:solidFill>
              </a:rPr>
              <a:t>.</a:t>
            </a:r>
          </a:p>
          <a:p>
            <a:endParaRPr lang="ru-RU" sz="1300" b="1" i="1" dirty="0"/>
          </a:p>
        </p:txBody>
      </p:sp>
      <p:sp>
        <p:nvSpPr>
          <p:cNvPr id="10" name="Прямоугольник 9"/>
          <p:cNvSpPr/>
          <p:nvPr/>
        </p:nvSpPr>
        <p:spPr>
          <a:xfrm rot="21305824">
            <a:off x="2697231" y="2597082"/>
            <a:ext cx="4069489" cy="31108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Бутлеров впервые осуществил синтез ряда органических веществ и подробно изучил многие технологические процессы. Так, он смог провести синтез изобутилена и полимеров на его основе. Бутлерову принадлежит открытие полимероформальдегида. Он предвидел большое практическое значение гидратации этилена</a:t>
            </a:r>
            <a:r>
              <a:rPr lang="en-US" b="1" dirty="0" smtClean="0">
                <a:solidFill>
                  <a:schemeClr val="tx1"/>
                </a:solidFill>
              </a:rPr>
              <a:t>[7].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www.bookin.org.ru/book/30587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9712">
            <a:off x="6816748" y="2948739"/>
            <a:ext cx="2304256" cy="325555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Юзер\Desktop\химия\wallpapersmania_vipusk_133_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85728"/>
            <a:ext cx="8501090" cy="5715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</a:rPr>
              <a:t>В течение многих лет А.М.Бутлеров вел педагогическую работу в Казанском и Петербургском университетах, был членом многих научных обществ.</a:t>
            </a:r>
            <a:endParaRPr lang="ru-RU" sz="1600" b="1" i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142984"/>
            <a:ext cx="8501122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Менделеев высоко ценил Бутлерова. Он писал: </a:t>
            </a:r>
            <a:r>
              <a:rPr lang="ru-RU" i="1" dirty="0" smtClean="0"/>
              <a:t>«Александр Михайлович Бутлеров – один из замечательных русских ученых. Направление ученых трудов Александра Михайловича не составляет продолжения или развития идей его предшественников, а принадлежит ему самому».</a:t>
            </a: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2571744"/>
            <a:ext cx="6429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 smtClean="0"/>
              <a:t>Идеи Бутлерова были развиты его учениками:</a:t>
            </a:r>
            <a:endParaRPr lang="ru-RU" sz="2000" u="sng" dirty="0"/>
          </a:p>
        </p:txBody>
      </p:sp>
      <p:pic>
        <p:nvPicPr>
          <p:cNvPr id="20482" name="Picture 2" descr="http://physiclib.ru/books/item/f00/s00/z0000012/pic/00004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357562"/>
            <a:ext cx="1785950" cy="187859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0484" name="Picture 4" descr="http://omop.su/images/50/200px-Georg_Wagner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3429000"/>
            <a:ext cx="1214446" cy="187632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0486" name="Picture 6" descr="http://www.peoples.ru/science/chemistry/alexandr_zaitsev/zaitsev_1613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3500438"/>
            <a:ext cx="2504341" cy="185738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0" name="Прямоугольник 9"/>
          <p:cNvSpPr/>
          <p:nvPr/>
        </p:nvSpPr>
        <p:spPr>
          <a:xfrm>
            <a:off x="642910" y="5786454"/>
            <a:ext cx="1840288" cy="369332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ru-RU" b="1" i="1" dirty="0" err="1" smtClean="0"/>
              <a:t>Марковников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5786454"/>
            <a:ext cx="1075936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b="1" i="1" dirty="0" smtClean="0"/>
              <a:t>Вагнер.</a:t>
            </a:r>
            <a:endParaRPr lang="ru-RU" b="1" i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00892" y="5786454"/>
            <a:ext cx="1075166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b="1" i="1" dirty="0" smtClean="0"/>
              <a:t>Зайцев.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47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cover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968</TotalTime>
  <Words>1656</Words>
  <Application>Microsoft Office PowerPoint</Application>
  <PresentationFormat>Экран (4:3)</PresentationFormat>
  <Paragraphs>114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Метро</vt:lpstr>
      <vt:lpstr>РОЛЬ ОТЕЧЕСТВЕННЫХ УЧЕНЫХ В СОЗДАНИИ И РАЗВИТИИ ОРГАНИЧЕСКОЙ ХИМИИ.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Федор Федорович Бейльштейн</vt:lpstr>
      <vt:lpstr>Алексей евграфович Фаворский</vt:lpstr>
      <vt:lpstr>  разработкой различных технологических процессов, созданием новых полимерных   материалов, моющих средств, красителей, лекарственных препаратов.</vt:lpstr>
      <vt:lpstr>Сергей Васильевич Лебедев</vt:lpstr>
      <vt:lpstr>Слайд 17</vt:lpstr>
      <vt:lpstr>Слайд 18</vt:lpstr>
      <vt:lpstr>Слайд 19</vt:lpstr>
      <vt:lpstr>Слайд 20</vt:lpstr>
      <vt:lpstr>В области элементоорганических соединений, содержащих фосфор, успешно трудился Александр Арбузов.</vt:lpstr>
      <vt:lpstr>Кузьма Андрианович Андрианов</vt:lpstr>
      <vt:lpstr>Николай Николаевич Семенов </vt:lpstr>
      <vt:lpstr>Значение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ОТЕЧЕСТВЕННЫХ УЧЕНЫХ В СОЗДАНИИ И РАЗВИТИИ ОРГАНИЧЕСКОЙ ХИМИИ .</dc:title>
  <dc:creator>Admin</dc:creator>
  <cp:lastModifiedBy>Admin</cp:lastModifiedBy>
  <cp:revision>118</cp:revision>
  <dcterms:created xsi:type="dcterms:W3CDTF">2014-01-23T17:00:16Z</dcterms:created>
  <dcterms:modified xsi:type="dcterms:W3CDTF">2015-04-08T21:15:07Z</dcterms:modified>
</cp:coreProperties>
</file>