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8080BFA-37EB-4521-A064-E32CFE1F4CD0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0FD92CB-7BDC-4E6C-9984-79693B653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56C3F-3541-4F19-8A72-8236DC4B0FCA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9D0EB-E12D-4032-96D2-65B5D587A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FCD35-9765-4A9E-915C-1BD28414F1AC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0A0B6-FA89-4DA1-B656-49FE5748F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A209B-477A-4E58-9647-CE749F453EBC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9FF14-D84B-452D-B9EE-6B164FDF4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097DB-60EA-4B5B-ACAA-B7488B4906E9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44EA3-A95F-47D5-BDCD-3C6835435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99094-73C0-4835-9FB6-66B4A8C900EC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CE080-E9D6-4143-BC32-51A30E72D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43D4D-9F85-486D-A9E7-8157C9E6991F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E7C2E-B88E-4B39-A188-C5D15777C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1E535-A108-4DB9-817B-576001D2FD98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688A4-909F-48A1-BD54-4C92765FA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B07C-D486-40D7-863C-9BC79CDA9BAB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3A3B9-1A96-46BF-A4D5-D77D6A2FC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82E71-2B3D-4E57-91DF-0259CC4AA655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A79B7-0D4C-4A0C-AED6-5B492B695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C327-C669-4A44-BE7C-1642188DC175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C5DE6-BA13-482D-B776-CB8A7EED64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4BED6-E74B-43E0-A700-41C7C493A162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28159-F62A-42AA-B492-EB268DE15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154CED-B7F8-4A05-80F7-FA95AB42246D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10E773-B05B-4A3B-B6AD-CC32D7948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mprazdnika.ru/feasts/articles507/454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496"/>
            <a:ext cx="7976163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85728"/>
            <a:ext cx="892891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История </a:t>
            </a:r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создания</a:t>
            </a:r>
          </a:p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георгиевской ленты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3214662"/>
            <a:ext cx="9144000" cy="364333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Эта, еще относительно молодая, достаточно новая символика пробуждает у людей, в первую очередь, патриотические чувства, преисполняя их чувством гордости за свою страну-победительницу. Помимо всего вышесказанного, яркие ленточки вызывают весёлые, праздничные эмоции, дарят ощущение незыблемости и единства.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Рисунок 6" descr="http://www.formula-prazdnika.ru/files/images/len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14290"/>
            <a:ext cx="6077502" cy="214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2286000"/>
            <a:ext cx="6394450" cy="426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Прямоугольник 2"/>
          <p:cNvSpPr>
            <a:spLocks noChangeArrowheads="1"/>
          </p:cNvSpPr>
          <p:nvPr/>
        </p:nvSpPr>
        <p:spPr bwMode="auto">
          <a:xfrm>
            <a:off x="0" y="571500"/>
            <a:ext cx="92741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dirty="0">
                <a:latin typeface="Calibri" pitchFamily="34" charset="0"/>
              </a:rPr>
              <a:t>«Мы помним, </a:t>
            </a:r>
            <a:r>
              <a:rPr lang="ru-RU" sz="5400" b="1" dirty="0">
                <a:solidFill>
                  <a:srgbClr val="FF6600"/>
                </a:solidFill>
                <a:latin typeface="Calibri" pitchFamily="34" charset="0"/>
              </a:rPr>
              <a:t>мы гордимся</a:t>
            </a:r>
            <a:r>
              <a:rPr lang="ru-RU" sz="5400" b="1" dirty="0">
                <a:latin typeface="Calibri" pitchFamily="34" charset="0"/>
              </a:rPr>
              <a:t>!»</a:t>
            </a:r>
            <a:endParaRPr lang="ru-RU" sz="5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4643438"/>
            <a:ext cx="90011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500063" y="285750"/>
            <a:ext cx="814387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 dirty="0">
                <a:solidFill>
                  <a:srgbClr val="FF6600"/>
                </a:solidFill>
                <a:latin typeface="Calibri" pitchFamily="34" charset="0"/>
              </a:rPr>
              <a:t>Георгиевская лента</a:t>
            </a:r>
            <a:r>
              <a:rPr lang="ru-RU" sz="7200" dirty="0"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ru-RU" sz="4400" b="1" dirty="0">
                <a:latin typeface="Calibri" pitchFamily="34" charset="0"/>
              </a:rPr>
              <a:t>— </a:t>
            </a:r>
            <a:r>
              <a:rPr lang="ru-RU" sz="4400" b="1" dirty="0" err="1">
                <a:latin typeface="Calibri" pitchFamily="34" charset="0"/>
              </a:rPr>
              <a:t>биколор</a:t>
            </a:r>
            <a:r>
              <a:rPr lang="ru-RU" sz="4400" b="1" dirty="0">
                <a:latin typeface="Calibri" pitchFamily="34" charset="0"/>
              </a:rPr>
              <a:t> (</a:t>
            </a:r>
            <a:r>
              <a:rPr lang="ru-RU" sz="4400" b="1" dirty="0" err="1">
                <a:latin typeface="Calibri" pitchFamily="34" charset="0"/>
              </a:rPr>
              <a:t>дву</a:t>
            </a:r>
            <a:r>
              <a:rPr lang="ru-RU" sz="4400" b="1" dirty="0" err="1">
                <a:solidFill>
                  <a:srgbClr val="FF6600"/>
                </a:solidFill>
                <a:latin typeface="Calibri" pitchFamily="34" charset="0"/>
              </a:rPr>
              <a:t>цвет</a:t>
            </a:r>
            <a:r>
              <a:rPr lang="ru-RU" sz="4400" b="1" dirty="0">
                <a:latin typeface="Calibri" pitchFamily="34" charset="0"/>
              </a:rPr>
              <a:t>) </a:t>
            </a:r>
            <a:r>
              <a:rPr lang="ru-RU" sz="4400" b="1" dirty="0">
                <a:solidFill>
                  <a:srgbClr val="FF6600"/>
                </a:solidFill>
                <a:latin typeface="Calibri" pitchFamily="34" charset="0"/>
              </a:rPr>
              <a:t>оранжевого</a:t>
            </a:r>
            <a:r>
              <a:rPr lang="ru-RU" sz="4400" b="1" dirty="0">
                <a:latin typeface="Calibri" pitchFamily="34" charset="0"/>
              </a:rPr>
              <a:t> и черного цветов. </a:t>
            </a:r>
          </a:p>
        </p:txBody>
      </p:sp>
      <p:pic>
        <p:nvPicPr>
          <p:cNvPr id="2052" name="Picture 4" descr="http://robinzon.tv/images/ckeditor/ffde162496dd131aac698f8625179b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786057"/>
            <a:ext cx="3143240" cy="4089037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857760"/>
            <a:ext cx="7358085" cy="175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Прямоугольник 2"/>
          <p:cNvSpPr>
            <a:spLocks noChangeArrowheads="1"/>
          </p:cNvSpPr>
          <p:nvPr/>
        </p:nvSpPr>
        <p:spPr bwMode="auto">
          <a:xfrm>
            <a:off x="0" y="571480"/>
            <a:ext cx="557213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latin typeface="Calibri" pitchFamily="34" charset="0"/>
              </a:rPr>
              <a:t>Она ведет свою историю от ленты к солдатскому ордену Святого Георгия Победоносца, учрежденного 26 ноября 1769 императрицей Екатериной II. </a:t>
            </a:r>
            <a:br>
              <a:rPr lang="ru-RU" sz="3200" b="1" dirty="0">
                <a:latin typeface="Calibri" pitchFamily="34" charset="0"/>
              </a:rPr>
            </a:br>
            <a:endParaRPr lang="ru-RU" sz="3200" b="1" dirty="0">
              <a:latin typeface="Calibri" pitchFamily="34" charset="0"/>
            </a:endParaRPr>
          </a:p>
        </p:txBody>
      </p:sp>
      <p:pic>
        <p:nvPicPr>
          <p:cNvPr id="4100" name="Picture 2" descr="http://www.cris9.narod2.ru/images/rf_georg_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3885" y="0"/>
            <a:ext cx="3510115" cy="378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4" descr="http://go4.imgsmail.ru/imgpreview?key=http%3A//territa.ru/_ph/951/2/15637805.jpg&amp;mb=imgdb_preview_9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0"/>
            <a:ext cx="1643042" cy="19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26000"/>
            <a:ext cx="9144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latin typeface="Calibri" pitchFamily="34" charset="0"/>
              </a:rPr>
              <a:t> </a:t>
            </a:r>
            <a:r>
              <a:rPr lang="ru-RU" sz="3600" b="1" dirty="0">
                <a:latin typeface="Calibri" pitchFamily="34" charset="0"/>
              </a:rPr>
              <a:t>Эта лента с небольшими изменениями вошла в наградную систему СССР как "Гвардейская лента" - знак особого отличия солдата. Ею обтянута колодка очень почетного «солдатского» ордена Славы.</a:t>
            </a:r>
            <a:r>
              <a:rPr lang="ru-RU" sz="2800" dirty="0">
                <a:latin typeface="Calibri" pitchFamily="34" charset="0"/>
              </a:rPr>
              <a:t/>
            </a:r>
            <a:br>
              <a:rPr lang="ru-RU" sz="2800" dirty="0">
                <a:latin typeface="Calibri" pitchFamily="34" charset="0"/>
              </a:rPr>
            </a:br>
            <a:endParaRPr lang="ru-RU" sz="2800" dirty="0">
              <a:latin typeface="Calibri" pitchFamily="34" charset="0"/>
            </a:endParaRPr>
          </a:p>
        </p:txBody>
      </p:sp>
      <p:pic>
        <p:nvPicPr>
          <p:cNvPr id="5124" name="Picture 2" descr="http://klin-demianovo.ru/wp-content/uploads/2013/05/orde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86124"/>
            <a:ext cx="3571868" cy="3571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http://go1.imgsmail.ru/imgpreview?key=http%3A//upload.wikimedia.org/wikipedia/commons/4/43/OrderOfGlory1stClass.png&amp;mb=imgdb_preview_4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24" y="2928934"/>
            <a:ext cx="2000276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go1.imgsmail.ru/imgpreview?key=http%3A//img.nr2.ru/pict/arts1/27/40/274068.jpg&amp;mb=imgdb_preview_3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14488"/>
            <a:ext cx="5715000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2925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00112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 dirty="0">
                <a:latin typeface="Calibri" pitchFamily="34" charset="0"/>
              </a:rPr>
              <a:t>Черный </a:t>
            </a:r>
            <a:r>
              <a:rPr lang="ru-RU" sz="5400" dirty="0">
                <a:latin typeface="Calibri" pitchFamily="34" charset="0"/>
              </a:rPr>
              <a:t>цвет ленты означает </a:t>
            </a:r>
            <a:r>
              <a:rPr lang="ru-RU" sz="5400" b="1" dirty="0">
                <a:latin typeface="Calibri" pitchFamily="34" charset="0"/>
              </a:rPr>
              <a:t>дым, а </a:t>
            </a:r>
            <a:r>
              <a:rPr lang="ru-RU" sz="5400" b="1" dirty="0">
                <a:solidFill>
                  <a:srgbClr val="FF6600"/>
                </a:solidFill>
                <a:latin typeface="Calibri" pitchFamily="34" charset="0"/>
              </a:rPr>
              <a:t>оранжевый</a:t>
            </a:r>
            <a:r>
              <a:rPr lang="ru-RU" sz="5400" b="1" dirty="0">
                <a:latin typeface="Calibri" pitchFamily="34" charset="0"/>
              </a:rPr>
              <a:t> - пламя.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26000"/>
            <a:ext cx="9144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latin typeface="Calibri" pitchFamily="34" charset="0"/>
              </a:rPr>
              <a:t>В наше время появилась интересная традиция, связанная с этим древним символом. Молодежь, в преддверии праздника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6000" b="1" dirty="0">
                <a:latin typeface="Calibri" pitchFamily="34" charset="0"/>
                <a:hlinkClick r:id="rId3"/>
              </a:rPr>
              <a:t>День Победы</a:t>
            </a:r>
            <a:r>
              <a:rPr lang="ru-RU" sz="6000" dirty="0">
                <a:latin typeface="Calibri" pitchFamily="34" charset="0"/>
              </a:rPr>
              <a:t>, </a:t>
            </a:r>
            <a:r>
              <a:rPr lang="ru-RU" sz="3200" dirty="0">
                <a:latin typeface="Calibri" pitchFamily="34" charset="0"/>
              </a:rPr>
              <a:t>повязывает "</a:t>
            </a:r>
            <a:r>
              <a:rPr lang="ru-RU" sz="3200" dirty="0" err="1">
                <a:latin typeface="Calibri" pitchFamily="34" charset="0"/>
              </a:rPr>
              <a:t>георгиевку</a:t>
            </a:r>
            <a:r>
              <a:rPr lang="ru-RU" sz="3200" dirty="0">
                <a:latin typeface="Calibri" pitchFamily="34" charset="0"/>
              </a:rPr>
              <a:t>" на одежду в знак уважения, памяти и солидарности с героическими русскими солдатами, отстоявшими свободу нашей страны в далекие 40-е годы.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57694"/>
            <a:ext cx="9144000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atin typeface="Calibri" pitchFamily="34" charset="0"/>
              </a:rPr>
              <a:t>Акция </a:t>
            </a:r>
            <a:endParaRPr lang="ru-RU" sz="4800" b="1" dirty="0" smtClean="0">
              <a:latin typeface="Calibri" pitchFamily="34" charset="0"/>
            </a:endParaRPr>
          </a:p>
          <a:p>
            <a:r>
              <a:rPr lang="ru-RU" sz="4800" b="1" dirty="0" smtClean="0">
                <a:latin typeface="Calibri" pitchFamily="34" charset="0"/>
              </a:rPr>
              <a:t>«</a:t>
            </a:r>
            <a:r>
              <a:rPr lang="ru-RU" sz="4800" b="1" dirty="0">
                <a:latin typeface="Calibri" pitchFamily="34" charset="0"/>
              </a:rPr>
              <a:t>Георгиевская </a:t>
            </a:r>
            <a:r>
              <a:rPr lang="ru-RU" sz="4800" b="1" dirty="0">
                <a:solidFill>
                  <a:srgbClr val="FF6600"/>
                </a:solidFill>
                <a:latin typeface="Calibri" pitchFamily="34" charset="0"/>
              </a:rPr>
              <a:t>ленточка</a:t>
            </a:r>
            <a:r>
              <a:rPr lang="ru-RU" sz="4800" b="1" dirty="0">
                <a:latin typeface="Calibri" pitchFamily="34" charset="0"/>
              </a:rPr>
              <a:t>»</a:t>
            </a:r>
            <a:r>
              <a:rPr lang="ru-RU" sz="4800" dirty="0">
                <a:latin typeface="Calibri" pitchFamily="34" charset="0"/>
              </a:rPr>
              <a:t> </a:t>
            </a:r>
            <a:r>
              <a:rPr lang="ru-RU" sz="3200" b="1" dirty="0">
                <a:latin typeface="Calibri" pitchFamily="34" charset="0"/>
              </a:rPr>
              <a:t>начала своё существование в 2005 году и была приурочена к 60-летию Великой победы. За 5 лет акция набрала беспрецедентные обороты. С каждым годом в ней участвует всё больше и больше как государственных, так и коммерческих организаций в 30 странах мира.</a:t>
            </a:r>
          </a:p>
        </p:txBody>
      </p:sp>
      <p:pic>
        <p:nvPicPr>
          <p:cNvPr id="8197" name="Picture 2" descr="http://go2.imgsmail.ru/imgpreview?key=http%3A//sammler.ru/uploads/post-130-1325616648.jpg&amp;mb=imgdb_preview_10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4651375"/>
            <a:ext cx="1143000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0"/>
            <a:ext cx="9144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latin typeface="Calibri" pitchFamily="34" charset="0"/>
              </a:rPr>
              <a:t>Целью создания подобного символа стало стремление организаторов сохранить для нынешних и будущих поколений память о тяжелейших годах войны, о тех людях, которые своим трудом и силой духа добыли эту Победу, о тех 27 миллионах советских граждан, которые положили свои жизни ради спасения страны и свободы будущих поколений.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26000"/>
            <a:ext cx="9144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0" y="0"/>
            <a:ext cx="86439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latin typeface="Calibri" pitchFamily="34" charset="0"/>
              </a:rPr>
              <a:t>«Георгиевская ленточка» стала символом памяти</a:t>
            </a:r>
            <a:endParaRPr lang="ru-RU" sz="4800">
              <a:latin typeface="Calibri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14313" y="196850"/>
            <a:ext cx="8501062" cy="6002338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Она занимает наиболее почетное место в ряду многочисленных отечественных наград. Орден святого Георгия давался только за конкретные подвиги в военное время «тем, кои… отличили себя особливым каким мужественным поступком или подали мудрые и для нашей воинской службы полезные советы». Это была исключительная воинская награда. Черно-оранжевые цвета Георгиевской ленты стали символом военной доблести и славы. Ее цветовая гамма хорошо известна каждому, она использовалась при создании одной из главных наград Великой отечественной войны - «Ордена Славы». После 1917 года традиционные российские боевые награды были запрещены, однако в годы Великой Отечественной войны Георгиевская лента вернулась в армию в качестве «Гвардейской ленты» вместе с другими атрибутами нашей национальной воинской культуры – старыми воинскими званиями, офицерскими погонами.</a:t>
            </a:r>
          </a:p>
        </p:txBody>
      </p:sp>
      <p:pic>
        <p:nvPicPr>
          <p:cNvPr id="5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928813"/>
            <a:ext cx="4238625" cy="251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373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создания георгиевской ленты </dc:title>
  <dc:creator>User</dc:creator>
  <cp:lastModifiedBy>User</cp:lastModifiedBy>
  <cp:revision>21</cp:revision>
  <dcterms:created xsi:type="dcterms:W3CDTF">2014-04-02T15:56:15Z</dcterms:created>
  <dcterms:modified xsi:type="dcterms:W3CDTF">2015-04-08T07:14:32Z</dcterms:modified>
</cp:coreProperties>
</file>