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9" r:id="rId1"/>
  </p:sldMasterIdLst>
  <p:sldIdLst>
    <p:sldId id="261" r:id="rId2"/>
    <p:sldId id="269" r:id="rId3"/>
    <p:sldId id="256" r:id="rId4"/>
    <p:sldId id="267" r:id="rId5"/>
    <p:sldId id="266" r:id="rId6"/>
    <p:sldId id="268" r:id="rId7"/>
    <p:sldId id="274" r:id="rId8"/>
    <p:sldId id="270" r:id="rId9"/>
    <p:sldId id="273" r:id="rId10"/>
    <p:sldId id="272" r:id="rId11"/>
    <p:sldId id="275" r:id="rId12"/>
    <p:sldId id="265" r:id="rId13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339933"/>
    <a:srgbClr val="FFFFFF"/>
    <a:srgbClr val="3399FF"/>
    <a:srgbClr val="FF33CC"/>
    <a:srgbClr val="DDDDDD"/>
    <a:srgbClr val="FF9999"/>
    <a:srgbClr val="CC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083" autoAdjust="0"/>
    <p:restoredTop sz="94728" autoAdjust="0"/>
  </p:normalViewPr>
  <p:slideViewPr>
    <p:cSldViewPr>
      <p:cViewPr varScale="1">
        <p:scale>
          <a:sx n="61" d="100"/>
          <a:sy n="61" d="100"/>
        </p:scale>
        <p:origin x="-828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5" name="Прямая соединительная линия 4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>
              <a:defRPr/>
            </a:pPr>
            <a:endParaRPr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6" name="Дата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27303EA6-D6D6-4E53-9E52-985577959A5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D8FE10-6A36-4AF2-9CE0-18529A18F2D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10CA3D02-D0CC-4664-8017-D49ABB8C0FC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09983A-8DCC-4F17-9F2B-8A8E3F7E54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47C59A5-5CE3-468F-BEAE-31194A2E27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D42222-1FAE-4DBC-9B3D-836F2977A8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DBFD0F-F29E-45D1-BD56-72303AE9F59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A47B27-215A-4F85-8BEE-9B0CB82C24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E81768-270D-49E6-A23F-FB157E76A6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3DD8BF-A7B8-4FC9-AE4A-5C551AE4867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6" name="Прямоугольник 5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5AC281A-99B6-4CD0-A58B-E9257C4D97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>
              <a:defRPr/>
            </a:pPr>
            <a:endParaRPr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0" name="Текст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D130FD1-CC34-44B8-A1E7-FA757FDFE5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0" r:id="rId2"/>
    <p:sldLayoutId id="2147484058" r:id="rId3"/>
    <p:sldLayoutId id="2147484051" r:id="rId4"/>
    <p:sldLayoutId id="2147484052" r:id="rId5"/>
    <p:sldLayoutId id="2147484053" r:id="rId6"/>
    <p:sldLayoutId id="2147484054" r:id="rId7"/>
    <p:sldLayoutId id="2147484055" r:id="rId8"/>
    <p:sldLayoutId id="2147484059" r:id="rId9"/>
    <p:sldLayoutId id="2147484056" r:id="rId10"/>
    <p:sldLayoutId id="2147484060" r:id="rId11"/>
  </p:sldLayoutIdLst>
  <p:transition>
    <p:random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3050" indent="-273050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jpeg"/><Relationship Id="rId4" Type="http://schemas.openxmlformats.org/officeDocument/2006/relationships/image" Target="../media/image9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gif"/><Relationship Id="rId4" Type="http://schemas.openxmlformats.org/officeDocument/2006/relationships/image" Target="../media/image12.gi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331640" y="332656"/>
            <a:ext cx="5184577" cy="2016522"/>
          </a:xfrm>
        </p:spPr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200" dirty="0"/>
              <a:t>Урок </a:t>
            </a:r>
            <a:r>
              <a:rPr lang="ru-RU" sz="3200" dirty="0" smtClean="0"/>
              <a:t>математики</a:t>
            </a:r>
            <a:br>
              <a:rPr lang="ru-RU" sz="3200" dirty="0" smtClean="0"/>
            </a:br>
            <a:r>
              <a:rPr lang="ru-RU" sz="3200" dirty="0" smtClean="0"/>
              <a:t>1 </a:t>
            </a:r>
            <a:r>
              <a:rPr lang="ru-RU" sz="3200" dirty="0"/>
              <a:t>класс </a:t>
            </a:r>
            <a:r>
              <a:rPr lang="ru-RU" sz="3200" dirty="0" smtClean="0"/>
              <a:t>МБОУ </a:t>
            </a:r>
            <a:r>
              <a:rPr lang="ru-RU" sz="3200" dirty="0"/>
              <a:t>СОШ </a:t>
            </a:r>
            <a:r>
              <a:rPr lang="ru-RU" sz="3200" dirty="0" smtClean="0"/>
              <a:t>№2 </a:t>
            </a:r>
            <a:br>
              <a:rPr lang="ru-RU" sz="3200" dirty="0" smtClean="0"/>
            </a:br>
            <a:r>
              <a:rPr lang="ru-RU" sz="3200" dirty="0" smtClean="0"/>
              <a:t>Учитель: Вецель Наталья Васильевна</a:t>
            </a:r>
            <a:endParaRPr lang="ru-RU" sz="3200" dirty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2852738"/>
            <a:ext cx="7239000" cy="3619500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b="1" smtClean="0"/>
              <a:t>Тема урока</a:t>
            </a:r>
            <a:r>
              <a:rPr lang="ru-RU" smtClean="0"/>
              <a:t>: Числа от 1 до 10.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b="1" smtClean="0"/>
              <a:t>Планируемые результаты</a:t>
            </a:r>
            <a:r>
              <a:rPr lang="ru-RU" smtClean="0"/>
              <a:t>: 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создание условий для закрепления приемов работы с нумерацией чисел от 1 до 10 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отрабатывать навыки устных вычислений в пределах 10 ;</a:t>
            </a:r>
          </a:p>
          <a:p>
            <a:pPr eaLnBrk="1" hangingPunct="1">
              <a:buFont typeface="Wingdings 2" pitchFamily="18" charset="2"/>
              <a:buNone/>
            </a:pPr>
            <a:r>
              <a:rPr lang="ru-RU" smtClean="0"/>
              <a:t>воспитывать интерес и любознательность к математике и ИКТ 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3.61111E-6 3.33333E-6  C 0.06892 3.33333E-6  0.125 0.02847  0.125 0.06389  C 0.125 0.09907  0.06892 0.12777  3.61111E-6 0.12777  C -0.0691 0.12777  -0.125 0.09907  -0.125 0.06389  C -0.125 0.02847  -0.0691 3.33333E-6  3.61111E-6 3.33333E-6  Z " pathEditMode="relative">
                                      <p:cBhvr>
                                        <p:cTn id="6" dur="2000" fill="hold"/>
                                        <p:tgtEl>
                                          <p:spTgt spid="45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59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75656" y="404664"/>
            <a:ext cx="5122912" cy="986368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54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ТЕТРАДКИНО</a:t>
            </a:r>
            <a:endParaRPr lang="ru-RU" sz="54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1042988" y="2276475"/>
            <a:ext cx="2387600" cy="41148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5400" smtClean="0">
                <a:latin typeface="Georgia" pitchFamily="18" charset="0"/>
              </a:rPr>
              <a:t>  </a:t>
            </a:r>
            <a:r>
              <a:rPr lang="ru-RU" sz="5400" b="1" smtClean="0">
                <a:latin typeface="Times New Roman" pitchFamily="18" charset="0"/>
                <a:cs typeface="Times New Roman" pitchFamily="18" charset="0"/>
              </a:rPr>
              <a:t>5 – 4</a:t>
            </a:r>
          </a:p>
          <a:p>
            <a:pPr>
              <a:buFont typeface="Wingdings 2" pitchFamily="18" charset="2"/>
              <a:buNone/>
            </a:pPr>
            <a:r>
              <a:rPr lang="ru-RU" sz="5400" b="1" smtClean="0">
                <a:latin typeface="Times New Roman" pitchFamily="18" charset="0"/>
                <a:cs typeface="Times New Roman" pitchFamily="18" charset="0"/>
              </a:rPr>
              <a:t>  6 + 2</a:t>
            </a:r>
          </a:p>
          <a:p>
            <a:pPr>
              <a:buFont typeface="Wingdings 2" pitchFamily="18" charset="2"/>
              <a:buNone/>
            </a:pPr>
            <a:r>
              <a:rPr lang="ru-RU" sz="5400" b="1" smtClean="0">
                <a:latin typeface="Times New Roman" pitchFamily="18" charset="0"/>
                <a:cs typeface="Times New Roman" pitchFamily="18" charset="0"/>
              </a:rPr>
              <a:t>  3 – 1</a:t>
            </a:r>
          </a:p>
          <a:p>
            <a:pPr>
              <a:buFont typeface="Wingdings 2" pitchFamily="18" charset="2"/>
              <a:buNone/>
            </a:pPr>
            <a:r>
              <a:rPr lang="ru-RU" sz="5400" b="1" smtClean="0">
                <a:latin typeface="Times New Roman" pitchFamily="18" charset="0"/>
                <a:cs typeface="Times New Roman" pitchFamily="18" charset="0"/>
              </a:rPr>
              <a:t>  8 + 1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572000" y="2276475"/>
            <a:ext cx="2552700" cy="4114800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sz="5400" smtClean="0">
                <a:latin typeface="Georgia" pitchFamily="18" charset="0"/>
              </a:rPr>
              <a:t>  </a:t>
            </a:r>
            <a:r>
              <a:rPr lang="ru-RU" sz="5400" b="1" smtClean="0">
                <a:latin typeface="Times New Roman" pitchFamily="18" charset="0"/>
                <a:cs typeface="Times New Roman" pitchFamily="18" charset="0"/>
              </a:rPr>
              <a:t>9 - 3</a:t>
            </a:r>
          </a:p>
          <a:p>
            <a:pPr>
              <a:buFont typeface="Wingdings 2" pitchFamily="18" charset="2"/>
              <a:buNone/>
            </a:pPr>
            <a:r>
              <a:rPr lang="ru-RU" sz="5400" b="1" smtClean="0">
                <a:latin typeface="Times New Roman" pitchFamily="18" charset="0"/>
                <a:cs typeface="Times New Roman" pitchFamily="18" charset="0"/>
              </a:rPr>
              <a:t>  4 + 4</a:t>
            </a:r>
          </a:p>
          <a:p>
            <a:pPr>
              <a:buFont typeface="Wingdings 2" pitchFamily="18" charset="2"/>
              <a:buNone/>
            </a:pPr>
            <a:r>
              <a:rPr lang="ru-RU" sz="5400" b="1" smtClean="0">
                <a:latin typeface="Times New Roman" pitchFamily="18" charset="0"/>
                <a:cs typeface="Times New Roman" pitchFamily="18" charset="0"/>
              </a:rPr>
              <a:t>  10 – 2</a:t>
            </a:r>
          </a:p>
          <a:p>
            <a:pPr>
              <a:buFont typeface="Wingdings 2" pitchFamily="18" charset="2"/>
              <a:buNone/>
            </a:pPr>
            <a:r>
              <a:rPr lang="ru-RU" sz="5400" b="1" smtClean="0">
                <a:latin typeface="Times New Roman" pitchFamily="18" charset="0"/>
                <a:cs typeface="Times New Roman" pitchFamily="18" charset="0"/>
              </a:rPr>
              <a:t>  3 + 5</a:t>
            </a:r>
          </a:p>
        </p:txBody>
      </p:sp>
      <p:pic>
        <p:nvPicPr>
          <p:cNvPr id="7" name="Picture 4" descr="50b0654d17fc6f8a3adb62210ec28128_medi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916582">
            <a:off x="1573213" y="1720850"/>
            <a:ext cx="5564187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2708920"/>
            <a:ext cx="7416824" cy="1200329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72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МОЛОДЦЫ !</a:t>
            </a:r>
          </a:p>
        </p:txBody>
      </p:sp>
      <p:pic>
        <p:nvPicPr>
          <p:cNvPr id="3" name="Picture 4" descr="50b0654d17fc6f8a3adb62210ec28128_medi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2133600"/>
            <a:ext cx="3436937" cy="226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4" descr="50b0654d17fc6f8a3adb62210ec28128_medi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388" y="2852738"/>
            <a:ext cx="4205287" cy="277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50b0654d17fc6f8a3adb62210ec28128_medi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927211">
            <a:off x="2795588" y="1035050"/>
            <a:ext cx="3421062" cy="2259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50b0654d17fc6f8a3adb62210ec28128_medi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335255">
            <a:off x="849313" y="4625975"/>
            <a:ext cx="3155950" cy="208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50b0654d17fc6f8a3adb62210ec28128_medi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916582">
            <a:off x="4391025" y="4030663"/>
            <a:ext cx="3624263" cy="2392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4" descr="50b0654d17fc6f8a3adb62210ec28128_medi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01146">
            <a:off x="5657850" y="889000"/>
            <a:ext cx="3171825" cy="209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 descr="50b0654d17fc6f8a3adb62210ec28128_mediu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-916582">
            <a:off x="280988" y="487363"/>
            <a:ext cx="4062412" cy="2681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8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1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2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ChangeArrowheads="1"/>
          </p:cNvSpPr>
          <p:nvPr>
            <p:ph idx="1"/>
          </p:nvPr>
        </p:nvSpPr>
        <p:spPr>
          <a:xfrm>
            <a:off x="539750" y="1412875"/>
            <a:ext cx="8229600" cy="4495800"/>
          </a:xfrm>
        </p:spPr>
        <p:txBody>
          <a:bodyPr/>
          <a:lstStyle/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  <a:p>
            <a:pPr eaLnBrk="1" hangingPunct="1">
              <a:buFontTx/>
              <a:buNone/>
            </a:pPr>
            <a:endParaRPr lang="ru-RU" smtClean="0"/>
          </a:p>
        </p:txBody>
      </p:sp>
      <p:sp>
        <p:nvSpPr>
          <p:cNvPr id="56324" name="AutoShape 4"/>
          <p:cNvSpPr>
            <a:spLocks noChangeArrowheads="1"/>
          </p:cNvSpPr>
          <p:nvPr/>
        </p:nvSpPr>
        <p:spPr bwMode="auto">
          <a:xfrm rot="528674">
            <a:off x="5514975" y="357188"/>
            <a:ext cx="2376488" cy="2160587"/>
          </a:xfrm>
          <a:prstGeom prst="smileyFace">
            <a:avLst>
              <a:gd name="adj" fmla="val -4653"/>
            </a:avLst>
          </a:prstGeom>
          <a:solidFill>
            <a:srgbClr val="0070C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25" name="AutoShape 5"/>
          <p:cNvSpPr>
            <a:spLocks noChangeArrowheads="1"/>
          </p:cNvSpPr>
          <p:nvPr/>
        </p:nvSpPr>
        <p:spPr bwMode="auto">
          <a:xfrm>
            <a:off x="2987675" y="2133600"/>
            <a:ext cx="2449513" cy="2230438"/>
          </a:xfrm>
          <a:prstGeom prst="smileyFace">
            <a:avLst>
              <a:gd name="adj" fmla="val 273"/>
            </a:avLst>
          </a:prstGeom>
          <a:solidFill>
            <a:srgbClr val="FFFF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56326" name="AutoShape 6"/>
          <p:cNvSpPr>
            <a:spLocks noChangeArrowheads="1"/>
          </p:cNvSpPr>
          <p:nvPr/>
        </p:nvSpPr>
        <p:spPr bwMode="auto">
          <a:xfrm rot="-1299615">
            <a:off x="482600" y="501650"/>
            <a:ext cx="2232025" cy="21590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6390" name="WordArt 7"/>
          <p:cNvSpPr>
            <a:spLocks noChangeArrowheads="1" noChangeShapeType="1" noTextEdit="1"/>
          </p:cNvSpPr>
          <p:nvPr/>
        </p:nvSpPr>
        <p:spPr bwMode="auto">
          <a:xfrm>
            <a:off x="395288" y="4508500"/>
            <a:ext cx="7345362" cy="144145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2400" kern="10" spc="-24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Спасибо за урок!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63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6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4" grpId="0" animBg="1"/>
      <p:bldP spid="56325" grpId="0" animBg="1"/>
      <p:bldP spid="56326" grpId="0" animBg="1"/>
      <p:bldP spid="1639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Наталья\Desktop\Мои документы\1 класс 2011-2012 год\Воспитательная работа\1 сентября\images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284538"/>
            <a:ext cx="4116388" cy="324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Блок-схема: процесс 3"/>
          <p:cNvSpPr/>
          <p:nvPr/>
        </p:nvSpPr>
        <p:spPr>
          <a:xfrm>
            <a:off x="2916238" y="260350"/>
            <a:ext cx="2376487" cy="1439863"/>
          </a:xfrm>
          <a:prstGeom prst="flowChartProcess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3132138" y="1700213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8" name="Блок-схема: узел 7"/>
          <p:cNvSpPr/>
          <p:nvPr/>
        </p:nvSpPr>
        <p:spPr>
          <a:xfrm>
            <a:off x="4572000" y="1700213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1" name="Рамка 10"/>
          <p:cNvSpPr/>
          <p:nvPr/>
        </p:nvSpPr>
        <p:spPr>
          <a:xfrm>
            <a:off x="4356100" y="549275"/>
            <a:ext cx="576263" cy="7921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2" name="Рамка 11"/>
          <p:cNvSpPr/>
          <p:nvPr/>
        </p:nvSpPr>
        <p:spPr>
          <a:xfrm>
            <a:off x="3276600" y="549275"/>
            <a:ext cx="574675" cy="7921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250825" y="260350"/>
            <a:ext cx="2376488" cy="1439863"/>
          </a:xfrm>
          <a:prstGeom prst="flowChartProcess">
            <a:avLst/>
          </a:prstGeom>
          <a:solidFill>
            <a:srgbClr val="339933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4" name="Блок-схема: узел 13"/>
          <p:cNvSpPr/>
          <p:nvPr/>
        </p:nvSpPr>
        <p:spPr>
          <a:xfrm>
            <a:off x="468313" y="1700213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5" name="Блок-схема: узел 14"/>
          <p:cNvSpPr/>
          <p:nvPr/>
        </p:nvSpPr>
        <p:spPr>
          <a:xfrm>
            <a:off x="1908175" y="1700213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6" name="Рамка 15"/>
          <p:cNvSpPr/>
          <p:nvPr/>
        </p:nvSpPr>
        <p:spPr>
          <a:xfrm>
            <a:off x="1692275" y="549275"/>
            <a:ext cx="576263" cy="7921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17" name="Рамка 16"/>
          <p:cNvSpPr/>
          <p:nvPr/>
        </p:nvSpPr>
        <p:spPr>
          <a:xfrm>
            <a:off x="611188" y="549275"/>
            <a:ext cx="576262" cy="7921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5580063" y="260350"/>
            <a:ext cx="2376487" cy="1439863"/>
          </a:xfrm>
          <a:prstGeom prst="flowChartProcess">
            <a:avLst/>
          </a:prstGeom>
          <a:solidFill>
            <a:srgbClr val="66FF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4" name="Блок-схема: узел 23"/>
          <p:cNvSpPr/>
          <p:nvPr/>
        </p:nvSpPr>
        <p:spPr>
          <a:xfrm>
            <a:off x="5795963" y="1700213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" name="Блок-схема: узел 24"/>
          <p:cNvSpPr/>
          <p:nvPr/>
        </p:nvSpPr>
        <p:spPr>
          <a:xfrm>
            <a:off x="7235825" y="1700213"/>
            <a:ext cx="457200" cy="457200"/>
          </a:xfrm>
          <a:prstGeom prst="flowChart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6" name="Рамка 25"/>
          <p:cNvSpPr/>
          <p:nvPr/>
        </p:nvSpPr>
        <p:spPr>
          <a:xfrm>
            <a:off x="7019925" y="549275"/>
            <a:ext cx="576263" cy="7921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7" name="Рамка 26"/>
          <p:cNvSpPr/>
          <p:nvPr/>
        </p:nvSpPr>
        <p:spPr>
          <a:xfrm>
            <a:off x="5940425" y="549275"/>
            <a:ext cx="576263" cy="792163"/>
          </a:xfrm>
          <a:prstGeom prst="fra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395288" y="2205038"/>
            <a:ext cx="209550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7200" b="1">
                <a:latin typeface="Times New Roman" pitchFamily="18" charset="0"/>
                <a:cs typeface="Times New Roman" pitchFamily="18" charset="0"/>
              </a:rPr>
              <a:t>2 + 1</a:t>
            </a:r>
          </a:p>
        </p:txBody>
      </p:sp>
      <p:sp>
        <p:nvSpPr>
          <p:cNvPr id="29" name="TextBox 28"/>
          <p:cNvSpPr txBox="1">
            <a:spLocks noChangeArrowheads="1"/>
          </p:cNvSpPr>
          <p:nvPr/>
        </p:nvSpPr>
        <p:spPr bwMode="auto">
          <a:xfrm>
            <a:off x="1692275" y="333375"/>
            <a:ext cx="608013" cy="110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latin typeface="Times New Roman" pitchFamily="18" charset="0"/>
                <a:cs typeface="Times New Roman" pitchFamily="18" charset="0"/>
              </a:rPr>
              <a:t>3</a:t>
            </a:r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3348038" y="2133600"/>
            <a:ext cx="18780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7200" b="1">
                <a:latin typeface="Times New Roman" pitchFamily="18" charset="0"/>
                <a:cs typeface="Times New Roman" pitchFamily="18" charset="0"/>
              </a:rPr>
              <a:t>6 - 5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4356100" y="333375"/>
            <a:ext cx="6461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7200" b="1">
                <a:latin typeface="Times New Roman" pitchFamily="18" charset="0"/>
                <a:cs typeface="Times New Roman" pitchFamily="18" charset="0"/>
              </a:rPr>
              <a:t>1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795963" y="2133600"/>
            <a:ext cx="194468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7200" b="1">
                <a:latin typeface="Times New Roman" pitchFamily="18" charset="0"/>
                <a:cs typeface="Times New Roman" pitchFamily="18" charset="0"/>
              </a:rPr>
              <a:t>9 - 7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019925" y="333375"/>
            <a:ext cx="646113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7200" b="1">
                <a:latin typeface="Times New Roman" pitchFamily="18" charset="0"/>
                <a:cs typeface="Times New Roman" pitchFamily="18" charset="0"/>
              </a:rPr>
              <a:t>2</a:t>
            </a:r>
          </a:p>
        </p:txBody>
      </p:sp>
      <p:pic>
        <p:nvPicPr>
          <p:cNvPr id="34" name="Picture 4" descr="50b0654d17fc6f8a3adb62210ec28128_medi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916582">
            <a:off x="1573213" y="1720850"/>
            <a:ext cx="5564187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2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3" grpId="0" animBg="1"/>
      <p:bldP spid="14" grpId="0" animBg="1"/>
      <p:bldP spid="15" grpId="0" animBg="1"/>
      <p:bldP spid="23" grpId="0" animBg="1"/>
      <p:bldP spid="24" grpId="0" animBg="1"/>
      <p:bldP spid="25" grpId="0" animBg="1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Рисунок 32" descr="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Рисунок 33" descr="3a34dd43b9ddcb2c37059c449221a9bf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850" y="692150"/>
            <a:ext cx="4189413" cy="464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Рисунок 34" descr="3a34dd43b9ddcb2c37059c449221a9bf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916113"/>
            <a:ext cx="4189412" cy="464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TextBox 35"/>
          <p:cNvSpPr txBox="1"/>
          <p:nvPr/>
        </p:nvSpPr>
        <p:spPr>
          <a:xfrm>
            <a:off x="1979712" y="0"/>
            <a:ext cx="936104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8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6</a:t>
            </a:r>
            <a:endParaRPr lang="ru-RU" sz="8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6372200" y="1196752"/>
            <a:ext cx="936104" cy="132343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ru-RU" sz="80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7</a:t>
            </a:r>
            <a:endParaRPr lang="ru-RU" sz="8000" b="1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4" cstate="print"/>
          <a:srcRect l="41673" t="46899" r="8334" b="28409"/>
          <a:stretch>
            <a:fillRect/>
          </a:stretch>
        </p:blipFill>
        <p:spPr bwMode="auto">
          <a:xfrm>
            <a:off x="7235825" y="4941888"/>
            <a:ext cx="1296988" cy="863600"/>
          </a:xfrm>
          <a:prstGeom prst="rect">
            <a:avLst/>
          </a:prstGeom>
          <a:noFill/>
          <a:ln w="9525">
            <a:solidFill>
              <a:srgbClr val="666633"/>
            </a:solidFill>
            <a:miter lim="800000"/>
            <a:headEnd/>
            <a:tailEnd/>
          </a:ln>
        </p:spPr>
      </p:pic>
      <p:pic>
        <p:nvPicPr>
          <p:cNvPr id="8200" name="Picture 7"/>
          <p:cNvPicPr>
            <a:picLocks noChangeAspect="1" noChangeArrowheads="1"/>
          </p:cNvPicPr>
          <p:nvPr/>
        </p:nvPicPr>
        <p:blipFill>
          <a:blip r:embed="rId4" cstate="print"/>
          <a:srcRect l="41673" t="46899" r="8334" b="28409"/>
          <a:stretch>
            <a:fillRect/>
          </a:stretch>
        </p:blipFill>
        <p:spPr bwMode="auto">
          <a:xfrm>
            <a:off x="7092950" y="2060575"/>
            <a:ext cx="1295400" cy="863600"/>
          </a:xfrm>
          <a:prstGeom prst="rect">
            <a:avLst/>
          </a:prstGeom>
          <a:noFill/>
          <a:ln w="9525">
            <a:solidFill>
              <a:srgbClr val="666633"/>
            </a:solidFill>
            <a:miter lim="800000"/>
            <a:headEnd/>
            <a:tailEnd/>
          </a:ln>
        </p:spPr>
      </p:pic>
      <p:pic>
        <p:nvPicPr>
          <p:cNvPr id="8201" name="Picture 7"/>
          <p:cNvPicPr>
            <a:picLocks noChangeAspect="1" noChangeArrowheads="1"/>
          </p:cNvPicPr>
          <p:nvPr/>
        </p:nvPicPr>
        <p:blipFill>
          <a:blip r:embed="rId4" cstate="print"/>
          <a:srcRect l="41673" t="46899" r="8334" b="28409"/>
          <a:stretch>
            <a:fillRect/>
          </a:stretch>
        </p:blipFill>
        <p:spPr bwMode="auto">
          <a:xfrm>
            <a:off x="5003800" y="2133600"/>
            <a:ext cx="1296988" cy="863600"/>
          </a:xfrm>
          <a:prstGeom prst="rect">
            <a:avLst/>
          </a:prstGeom>
          <a:noFill/>
          <a:ln w="9525">
            <a:solidFill>
              <a:srgbClr val="666633"/>
            </a:solidFill>
            <a:miter lim="800000"/>
            <a:headEnd/>
            <a:tailEnd/>
          </a:ln>
        </p:spPr>
      </p:pic>
      <p:pic>
        <p:nvPicPr>
          <p:cNvPr id="8202" name="Picture 7"/>
          <p:cNvPicPr>
            <a:picLocks noChangeAspect="1" noChangeArrowheads="1"/>
          </p:cNvPicPr>
          <p:nvPr/>
        </p:nvPicPr>
        <p:blipFill>
          <a:blip r:embed="rId4" cstate="print"/>
          <a:srcRect l="41673" t="46899" r="8334" b="28409"/>
          <a:stretch>
            <a:fillRect/>
          </a:stretch>
        </p:blipFill>
        <p:spPr bwMode="auto">
          <a:xfrm>
            <a:off x="7596188" y="3644900"/>
            <a:ext cx="1296987" cy="863600"/>
          </a:xfrm>
          <a:prstGeom prst="rect">
            <a:avLst/>
          </a:prstGeom>
          <a:noFill/>
          <a:ln w="9525">
            <a:solidFill>
              <a:srgbClr val="666633"/>
            </a:solidFill>
            <a:miter lim="800000"/>
            <a:headEnd/>
            <a:tailEnd/>
          </a:ln>
        </p:spPr>
      </p:pic>
      <p:pic>
        <p:nvPicPr>
          <p:cNvPr id="8203" name="Picture 7"/>
          <p:cNvPicPr>
            <a:picLocks noChangeAspect="1" noChangeArrowheads="1"/>
          </p:cNvPicPr>
          <p:nvPr/>
        </p:nvPicPr>
        <p:blipFill>
          <a:blip r:embed="rId4" cstate="print"/>
          <a:srcRect l="41673" t="46899" r="8334" b="28409"/>
          <a:stretch>
            <a:fillRect/>
          </a:stretch>
        </p:blipFill>
        <p:spPr bwMode="auto">
          <a:xfrm>
            <a:off x="4859338" y="3500438"/>
            <a:ext cx="1296987" cy="865187"/>
          </a:xfrm>
          <a:prstGeom prst="rect">
            <a:avLst/>
          </a:prstGeom>
          <a:noFill/>
          <a:ln w="9525">
            <a:solidFill>
              <a:srgbClr val="666633"/>
            </a:solidFill>
            <a:miter lim="800000"/>
            <a:headEnd/>
            <a:tailEnd/>
          </a:ln>
        </p:spPr>
      </p:pic>
      <p:pic>
        <p:nvPicPr>
          <p:cNvPr id="8204" name="Picture 7"/>
          <p:cNvPicPr>
            <a:picLocks noChangeAspect="1" noChangeArrowheads="1"/>
          </p:cNvPicPr>
          <p:nvPr/>
        </p:nvPicPr>
        <p:blipFill>
          <a:blip r:embed="rId4" cstate="print"/>
          <a:srcRect l="41673" t="46899" r="8334" b="28409"/>
          <a:stretch>
            <a:fillRect/>
          </a:stretch>
        </p:blipFill>
        <p:spPr bwMode="auto">
          <a:xfrm>
            <a:off x="4787900" y="4941888"/>
            <a:ext cx="1296988" cy="863600"/>
          </a:xfrm>
          <a:prstGeom prst="rect">
            <a:avLst/>
          </a:prstGeom>
          <a:noFill/>
          <a:ln w="9525">
            <a:solidFill>
              <a:srgbClr val="666633"/>
            </a:solidFill>
            <a:miter lim="800000"/>
            <a:headEnd/>
            <a:tailEnd/>
          </a:ln>
        </p:spPr>
      </p:pic>
      <p:pic>
        <p:nvPicPr>
          <p:cNvPr id="8205" name="Picture 7"/>
          <p:cNvPicPr>
            <a:picLocks noChangeAspect="1" noChangeArrowheads="1"/>
          </p:cNvPicPr>
          <p:nvPr/>
        </p:nvPicPr>
        <p:blipFill>
          <a:blip r:embed="rId4" cstate="print"/>
          <a:srcRect l="41673" t="46899" r="8334" b="28409"/>
          <a:stretch>
            <a:fillRect/>
          </a:stretch>
        </p:blipFill>
        <p:spPr bwMode="auto">
          <a:xfrm>
            <a:off x="2555875" y="1412875"/>
            <a:ext cx="1295400" cy="863600"/>
          </a:xfrm>
          <a:prstGeom prst="rect">
            <a:avLst/>
          </a:prstGeom>
          <a:noFill/>
          <a:ln w="9525">
            <a:solidFill>
              <a:srgbClr val="666633"/>
            </a:solidFill>
            <a:miter lim="800000"/>
            <a:headEnd/>
            <a:tailEnd/>
          </a:ln>
        </p:spPr>
      </p:pic>
      <p:pic>
        <p:nvPicPr>
          <p:cNvPr id="8206" name="Picture 7"/>
          <p:cNvPicPr>
            <a:picLocks noChangeAspect="1" noChangeArrowheads="1"/>
          </p:cNvPicPr>
          <p:nvPr/>
        </p:nvPicPr>
        <p:blipFill>
          <a:blip r:embed="rId4" cstate="print"/>
          <a:srcRect l="41673" t="46899" r="8334" b="28409"/>
          <a:stretch>
            <a:fillRect/>
          </a:stretch>
        </p:blipFill>
        <p:spPr bwMode="auto">
          <a:xfrm>
            <a:off x="611188" y="1484313"/>
            <a:ext cx="1296987" cy="865187"/>
          </a:xfrm>
          <a:prstGeom prst="rect">
            <a:avLst/>
          </a:prstGeom>
          <a:noFill/>
          <a:ln w="9525">
            <a:solidFill>
              <a:srgbClr val="666633"/>
            </a:solidFill>
            <a:miter lim="800000"/>
            <a:headEnd/>
            <a:tailEnd/>
          </a:ln>
        </p:spPr>
      </p:pic>
      <p:pic>
        <p:nvPicPr>
          <p:cNvPr id="8207" name="Picture 7"/>
          <p:cNvPicPr>
            <a:picLocks noChangeAspect="1" noChangeArrowheads="1"/>
          </p:cNvPicPr>
          <p:nvPr/>
        </p:nvPicPr>
        <p:blipFill>
          <a:blip r:embed="rId4" cstate="print"/>
          <a:srcRect l="41673" t="46899" r="8334" b="28409"/>
          <a:stretch>
            <a:fillRect/>
          </a:stretch>
        </p:blipFill>
        <p:spPr bwMode="auto">
          <a:xfrm>
            <a:off x="3203575" y="2492375"/>
            <a:ext cx="1296988" cy="865188"/>
          </a:xfrm>
          <a:prstGeom prst="rect">
            <a:avLst/>
          </a:prstGeom>
          <a:noFill/>
          <a:ln w="9525">
            <a:solidFill>
              <a:srgbClr val="666633"/>
            </a:solidFill>
            <a:miter lim="800000"/>
            <a:headEnd/>
            <a:tailEnd/>
          </a:ln>
        </p:spPr>
      </p:pic>
      <p:pic>
        <p:nvPicPr>
          <p:cNvPr id="8208" name="Picture 7"/>
          <p:cNvPicPr>
            <a:picLocks noChangeAspect="1" noChangeArrowheads="1"/>
          </p:cNvPicPr>
          <p:nvPr/>
        </p:nvPicPr>
        <p:blipFill>
          <a:blip r:embed="rId4" cstate="print"/>
          <a:srcRect l="41673" t="46899" r="8334" b="28409"/>
          <a:stretch>
            <a:fillRect/>
          </a:stretch>
        </p:blipFill>
        <p:spPr bwMode="auto">
          <a:xfrm>
            <a:off x="468313" y="2708275"/>
            <a:ext cx="1295400" cy="865188"/>
          </a:xfrm>
          <a:prstGeom prst="rect">
            <a:avLst/>
          </a:prstGeom>
          <a:noFill/>
          <a:ln w="9525">
            <a:solidFill>
              <a:srgbClr val="666633"/>
            </a:solidFill>
            <a:miter lim="800000"/>
            <a:headEnd/>
            <a:tailEnd/>
          </a:ln>
        </p:spPr>
      </p:pic>
      <p:sp>
        <p:nvSpPr>
          <p:cNvPr id="8209" name="TextBox 47"/>
          <p:cNvSpPr txBox="1">
            <a:spLocks noChangeArrowheads="1"/>
          </p:cNvSpPr>
          <p:nvPr/>
        </p:nvSpPr>
        <p:spPr bwMode="auto">
          <a:xfrm>
            <a:off x="827088" y="1268413"/>
            <a:ext cx="773112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7200" b="1"/>
              <a:t>4</a:t>
            </a:r>
          </a:p>
        </p:txBody>
      </p:sp>
      <p:sp>
        <p:nvSpPr>
          <p:cNvPr id="8210" name="TextBox 49"/>
          <p:cNvSpPr txBox="1">
            <a:spLocks noChangeArrowheads="1"/>
          </p:cNvSpPr>
          <p:nvPr/>
        </p:nvSpPr>
        <p:spPr bwMode="auto">
          <a:xfrm>
            <a:off x="3492500" y="2349500"/>
            <a:ext cx="7223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/>
              <a:t>3</a:t>
            </a:r>
          </a:p>
        </p:txBody>
      </p:sp>
      <p:sp>
        <p:nvSpPr>
          <p:cNvPr id="8211" name="TextBox 50"/>
          <p:cNvSpPr txBox="1">
            <a:spLocks noChangeArrowheads="1"/>
          </p:cNvSpPr>
          <p:nvPr/>
        </p:nvSpPr>
        <p:spPr bwMode="auto">
          <a:xfrm>
            <a:off x="5292725" y="1989138"/>
            <a:ext cx="7223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/>
              <a:t>2</a:t>
            </a:r>
          </a:p>
        </p:txBody>
      </p:sp>
      <p:sp>
        <p:nvSpPr>
          <p:cNvPr id="8212" name="TextBox 51"/>
          <p:cNvSpPr txBox="1">
            <a:spLocks noChangeArrowheads="1"/>
          </p:cNvSpPr>
          <p:nvPr/>
        </p:nvSpPr>
        <p:spPr bwMode="auto">
          <a:xfrm>
            <a:off x="7885113" y="3500438"/>
            <a:ext cx="7223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/>
              <a:t>4</a:t>
            </a:r>
          </a:p>
        </p:txBody>
      </p:sp>
      <p:sp>
        <p:nvSpPr>
          <p:cNvPr id="8213" name="TextBox 52"/>
          <p:cNvSpPr txBox="1">
            <a:spLocks noChangeArrowheads="1"/>
          </p:cNvSpPr>
          <p:nvPr/>
        </p:nvSpPr>
        <p:spPr bwMode="auto">
          <a:xfrm>
            <a:off x="5148263" y="4797425"/>
            <a:ext cx="7223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/>
              <a:t>1</a:t>
            </a:r>
          </a:p>
        </p:txBody>
      </p:sp>
      <p:pic>
        <p:nvPicPr>
          <p:cNvPr id="8214" name="Picture 7"/>
          <p:cNvPicPr>
            <a:picLocks noChangeAspect="1" noChangeArrowheads="1"/>
          </p:cNvPicPr>
          <p:nvPr/>
        </p:nvPicPr>
        <p:blipFill>
          <a:blip r:embed="rId4" cstate="print"/>
          <a:srcRect l="41673" t="46899" r="8334" b="28409"/>
          <a:stretch>
            <a:fillRect/>
          </a:stretch>
        </p:blipFill>
        <p:spPr bwMode="auto">
          <a:xfrm>
            <a:off x="2843213" y="3644900"/>
            <a:ext cx="1296987" cy="863600"/>
          </a:xfrm>
          <a:prstGeom prst="rect">
            <a:avLst/>
          </a:prstGeom>
          <a:noFill/>
          <a:ln w="9525">
            <a:solidFill>
              <a:srgbClr val="666633"/>
            </a:solidFill>
            <a:miter lim="800000"/>
            <a:headEnd/>
            <a:tailEnd/>
          </a:ln>
        </p:spPr>
      </p:pic>
      <p:pic>
        <p:nvPicPr>
          <p:cNvPr id="8215" name="Picture 7"/>
          <p:cNvPicPr>
            <a:picLocks noChangeAspect="1" noChangeArrowheads="1"/>
          </p:cNvPicPr>
          <p:nvPr/>
        </p:nvPicPr>
        <p:blipFill>
          <a:blip r:embed="rId4" cstate="print"/>
          <a:srcRect l="41673" t="46899" r="8334" b="28409"/>
          <a:stretch>
            <a:fillRect/>
          </a:stretch>
        </p:blipFill>
        <p:spPr bwMode="auto">
          <a:xfrm>
            <a:off x="755650" y="4005263"/>
            <a:ext cx="1295400" cy="863600"/>
          </a:xfrm>
          <a:prstGeom prst="rect">
            <a:avLst/>
          </a:prstGeom>
          <a:noFill/>
          <a:ln w="9525">
            <a:solidFill>
              <a:srgbClr val="666633"/>
            </a:solidFill>
            <a:miter lim="800000"/>
            <a:headEnd/>
            <a:tailEnd/>
          </a:ln>
        </p:spPr>
      </p:pic>
      <p:sp>
        <p:nvSpPr>
          <p:cNvPr id="8216" name="TextBox 55"/>
          <p:cNvSpPr txBox="1">
            <a:spLocks noChangeArrowheads="1"/>
          </p:cNvSpPr>
          <p:nvPr/>
        </p:nvSpPr>
        <p:spPr bwMode="auto">
          <a:xfrm>
            <a:off x="1042988" y="3860800"/>
            <a:ext cx="7239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/>
              <a:t>1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>
            <a:off x="2843213" y="1268413"/>
            <a:ext cx="7239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/>
              <a:t>2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755650" y="2565400"/>
            <a:ext cx="7239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/>
              <a:t>3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3203575" y="3500438"/>
            <a:ext cx="7239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/>
              <a:t>5</a:t>
            </a:r>
          </a:p>
        </p:txBody>
      </p:sp>
      <p:sp>
        <p:nvSpPr>
          <p:cNvPr id="60" name="TextBox 59"/>
          <p:cNvSpPr txBox="1">
            <a:spLocks noChangeArrowheads="1"/>
          </p:cNvSpPr>
          <p:nvPr/>
        </p:nvSpPr>
        <p:spPr bwMode="auto">
          <a:xfrm>
            <a:off x="7380288" y="1989138"/>
            <a:ext cx="723900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/>
              <a:t>5</a:t>
            </a:r>
          </a:p>
        </p:txBody>
      </p:sp>
      <p:sp>
        <p:nvSpPr>
          <p:cNvPr id="61" name="TextBox 60"/>
          <p:cNvSpPr txBox="1">
            <a:spLocks noChangeArrowheads="1"/>
          </p:cNvSpPr>
          <p:nvPr/>
        </p:nvSpPr>
        <p:spPr bwMode="auto">
          <a:xfrm>
            <a:off x="5148263" y="3357563"/>
            <a:ext cx="722312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/>
              <a:t>3</a:t>
            </a:r>
          </a:p>
        </p:txBody>
      </p:sp>
      <p:sp>
        <p:nvSpPr>
          <p:cNvPr id="62" name="TextBox 61"/>
          <p:cNvSpPr txBox="1">
            <a:spLocks noChangeArrowheads="1"/>
          </p:cNvSpPr>
          <p:nvPr/>
        </p:nvSpPr>
        <p:spPr bwMode="auto">
          <a:xfrm>
            <a:off x="7524750" y="4868863"/>
            <a:ext cx="722313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/>
              <a:t>6</a:t>
            </a:r>
          </a:p>
        </p:txBody>
      </p:sp>
      <p:sp>
        <p:nvSpPr>
          <p:cNvPr id="63" name="TextBox 62"/>
          <p:cNvSpPr txBox="1">
            <a:spLocks noChangeArrowheads="1"/>
          </p:cNvSpPr>
          <p:nvPr/>
        </p:nvSpPr>
        <p:spPr bwMode="auto">
          <a:xfrm>
            <a:off x="3708400" y="260350"/>
            <a:ext cx="5160963" cy="83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ЛИСТОПАДНАЯ</a:t>
            </a:r>
          </a:p>
        </p:txBody>
      </p:sp>
      <p:pic>
        <p:nvPicPr>
          <p:cNvPr id="32" name="Picture 4" descr="50b0654d17fc6f8a3adb62210ec28128_medi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916582">
            <a:off x="1573213" y="1720850"/>
            <a:ext cx="5564187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" grpId="0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Рисунок 4" descr="79580942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7150"/>
            <a:ext cx="9217025" cy="6915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635375" y="404813"/>
            <a:ext cx="4808538" cy="83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55650" y="2708275"/>
            <a:ext cx="7205663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48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Ветер дует нам в лицо,</a:t>
            </a:r>
          </a:p>
          <a:p>
            <a:r>
              <a:rPr lang="ru-RU" sz="48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Закачалось деревцо.</a:t>
            </a:r>
          </a:p>
          <a:p>
            <a:r>
              <a:rPr lang="ru-RU" sz="48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Ветер тише, тише, тише.</a:t>
            </a:r>
          </a:p>
          <a:p>
            <a:r>
              <a:rPr lang="ru-RU" sz="4800" b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Деревцо всё выше, выше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Рисунок 10" descr="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84213" y="549275"/>
            <a:ext cx="4103687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ЗАДАЧКИНО</a:t>
            </a:r>
          </a:p>
        </p:txBody>
      </p:sp>
      <p:pic>
        <p:nvPicPr>
          <p:cNvPr id="10244" name="Рисунок 2" descr="5cd6562ec7b7bd278145cea0a97ddeda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59463" y="3357563"/>
            <a:ext cx="3284537" cy="3284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Рисунок 3" descr="5cd6562ec7b7bd278145cea0a97ddeda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3213100"/>
            <a:ext cx="2952750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6" name="Рисунок 4" descr="5cd6562ec7b7bd278145cea0a97ddeda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4075" y="3846513"/>
            <a:ext cx="3095625" cy="3011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7" name="Рисунок 5" descr="5cd6562ec7b7bd278145cea0a97ddeda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357563"/>
            <a:ext cx="3276600" cy="310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8" name="Рисунок 6" descr="84d0d29e6c40cbb5683c3d1cce783572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7763" y="333375"/>
            <a:ext cx="2479675" cy="2592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468313" y="1700213"/>
            <a:ext cx="4394200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/>
              <a:t>У маленькой Светы</a:t>
            </a:r>
          </a:p>
          <a:p>
            <a:r>
              <a:rPr lang="ru-RU" sz="3200"/>
              <a:t>Четыре конфеты.</a:t>
            </a:r>
          </a:p>
          <a:p>
            <a:r>
              <a:rPr lang="ru-RU" sz="3200"/>
              <a:t>Ещё три дала Алла.</a:t>
            </a:r>
          </a:p>
          <a:p>
            <a:r>
              <a:rPr lang="ru-RU" sz="3200"/>
              <a:t>Сколько всего стало?</a:t>
            </a:r>
          </a:p>
          <a:p>
            <a:endParaRPr lang="ru-RU"/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250825" y="1700213"/>
            <a:ext cx="5880100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/>
              <a:t>Три ромашки - желтоглазки,</a:t>
            </a:r>
          </a:p>
          <a:p>
            <a:r>
              <a:rPr lang="ru-RU" sz="3200"/>
              <a:t>Два весёлых василька</a:t>
            </a:r>
          </a:p>
          <a:p>
            <a:r>
              <a:rPr lang="ru-RU" sz="3200"/>
              <a:t>Подарили маме дети.</a:t>
            </a:r>
          </a:p>
          <a:p>
            <a:r>
              <a:rPr lang="ru-RU" sz="3200"/>
              <a:t>Сколько же цветов в букете?</a:t>
            </a:r>
          </a:p>
          <a:p>
            <a:endParaRPr lang="ru-RU"/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250825" y="1700213"/>
            <a:ext cx="6654800" cy="233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/>
              <a:t>На кустике перед забором</a:t>
            </a:r>
          </a:p>
          <a:p>
            <a:r>
              <a:rPr lang="ru-RU" sz="3200"/>
              <a:t>Шесть ярко - красных помидоров.</a:t>
            </a:r>
          </a:p>
          <a:p>
            <a:r>
              <a:rPr lang="ru-RU" sz="3200"/>
              <a:t>Потом четыре оторвалось,</a:t>
            </a:r>
          </a:p>
          <a:p>
            <a:r>
              <a:rPr lang="ru-RU" sz="3200"/>
              <a:t>А сколько на кусте осталось?</a:t>
            </a:r>
          </a:p>
          <a:p>
            <a:endParaRPr lang="ru-RU"/>
          </a:p>
        </p:txBody>
      </p:sp>
      <p:pic>
        <p:nvPicPr>
          <p:cNvPr id="12" name="Picture 4" descr="50b0654d17fc6f8a3adb62210ec28128_medium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-916582">
            <a:off x="1573213" y="1720850"/>
            <a:ext cx="5564187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Рисунок 15" descr="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2051050" y="333375"/>
            <a:ext cx="4681538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УГАДАЙКИНО</a:t>
            </a:r>
          </a:p>
        </p:txBody>
      </p:sp>
      <p:pic>
        <p:nvPicPr>
          <p:cNvPr id="3" name="Рисунок 2" descr="2d0204befddf647f3b2eab7e0c48ad3a.gif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4149725"/>
            <a:ext cx="2041525" cy="2303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1cc00075c2b60430ddcaabb74a3d0e21.gif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4005263"/>
            <a:ext cx="1981200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48e1877f1704ff812f5764ab518346d9.gif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388" y="1268413"/>
            <a:ext cx="2016125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2411413" y="1916113"/>
            <a:ext cx="14398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latin typeface="Times New Roman" pitchFamily="18" charset="0"/>
                <a:cs typeface="Times New Roman" pitchFamily="18" charset="0"/>
              </a:rPr>
              <a:t>6*7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2411413" y="5013325"/>
            <a:ext cx="1728787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latin typeface="Times New Roman" pitchFamily="18" charset="0"/>
                <a:cs typeface="Times New Roman" pitchFamily="18" charset="0"/>
              </a:rPr>
              <a:t>10*9</a:t>
            </a: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6227763" y="4941888"/>
            <a:ext cx="2016125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latin typeface="Times New Roman" pitchFamily="18" charset="0"/>
                <a:cs typeface="Times New Roman" pitchFamily="18" charset="0"/>
              </a:rPr>
              <a:t>7+1*7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372225" y="1989138"/>
            <a:ext cx="1944688" cy="922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5400" b="1">
                <a:latin typeface="Times New Roman" pitchFamily="18" charset="0"/>
                <a:cs typeface="Times New Roman" pitchFamily="18" charset="0"/>
              </a:rPr>
              <a:t>9-1*8</a:t>
            </a:r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2339975" y="1989138"/>
            <a:ext cx="1633538" cy="8286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6&lt;7</a:t>
            </a:r>
            <a:endParaRPr lang="ru-RU" sz="5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Блок-схема: процесс 12"/>
          <p:cNvSpPr/>
          <p:nvPr/>
        </p:nvSpPr>
        <p:spPr>
          <a:xfrm>
            <a:off x="2339975" y="5084763"/>
            <a:ext cx="1727200" cy="865187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10&gt;9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Блок-схема: процесс 13"/>
          <p:cNvSpPr/>
          <p:nvPr/>
        </p:nvSpPr>
        <p:spPr>
          <a:xfrm>
            <a:off x="6227763" y="5157788"/>
            <a:ext cx="2160587" cy="79216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7+1&gt;7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6372225" y="2133600"/>
            <a:ext cx="2016125" cy="790575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5400" b="1" dirty="0">
                <a:latin typeface="Times New Roman" pitchFamily="18" charset="0"/>
                <a:cs typeface="Times New Roman" pitchFamily="18" charset="0"/>
              </a:rPr>
              <a:t>9-1=8</a:t>
            </a:r>
            <a:endParaRPr lang="ru-RU" sz="5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6" name="Рисунок 9" descr="7ec2893f0eb3.pn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175" y="1125538"/>
            <a:ext cx="2376488" cy="2855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Picture 4" descr="50b0654d17fc6f8a3adb62210ec28128_medium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-916582">
            <a:off x="1573213" y="1720850"/>
            <a:ext cx="5564187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2300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  <p:bldP spid="8" grpId="0"/>
      <p:bldP spid="9" grpId="0"/>
      <p:bldP spid="10" grpId="0"/>
      <p:bldP spid="12" grpId="0" animBg="1"/>
      <p:bldP spid="13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ramka-212.gif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09538" y="0"/>
            <a:ext cx="9253538" cy="691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68313" y="2565400"/>
            <a:ext cx="7127875" cy="255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indent="450850" eaLnBrk="0" hangingPunct="0"/>
            <a:r>
              <a:rPr lang="ru-RU" sz="4000" b="1">
                <a:latin typeface="Times New Roman" pitchFamily="18" charset="0"/>
                <a:cs typeface="Times New Roman" pitchFamily="18" charset="0"/>
              </a:rPr>
              <a:t>Рыбки плавают, ныряют,</a:t>
            </a:r>
          </a:p>
          <a:p>
            <a:pPr indent="450850" eaLnBrk="0" hangingPunct="0"/>
            <a:r>
              <a:rPr lang="ru-RU" sz="4000" b="1">
                <a:latin typeface="Times New Roman" pitchFamily="18" charset="0"/>
                <a:cs typeface="Times New Roman" pitchFamily="18" charset="0"/>
              </a:rPr>
              <a:t>В чистой светленькой воде.</a:t>
            </a:r>
          </a:p>
          <a:p>
            <a:pPr indent="450850" eaLnBrk="0" hangingPunct="0"/>
            <a:r>
              <a:rPr lang="ru-RU" sz="4000" b="1">
                <a:latin typeface="Times New Roman" pitchFamily="18" charset="0"/>
                <a:cs typeface="Times New Roman" pitchFamily="18" charset="0"/>
              </a:rPr>
              <a:t>То сожмутся, разожмутся,</a:t>
            </a:r>
          </a:p>
          <a:p>
            <a:pPr indent="450850" eaLnBrk="0" hangingPunct="0"/>
            <a:r>
              <a:rPr lang="ru-RU" sz="4000" b="1">
                <a:latin typeface="Times New Roman" pitchFamily="18" charset="0"/>
                <a:cs typeface="Times New Roman" pitchFamily="18" charset="0"/>
              </a:rPr>
              <a:t>То зароются в песке </a:t>
            </a:r>
          </a:p>
        </p:txBody>
      </p:sp>
      <p:sp>
        <p:nvSpPr>
          <p:cNvPr id="3" name="Прямоугольник 2"/>
          <p:cNvSpPr>
            <a:spLocks noChangeArrowheads="1"/>
          </p:cNvSpPr>
          <p:nvPr/>
        </p:nvSpPr>
        <p:spPr bwMode="auto">
          <a:xfrm>
            <a:off x="827088" y="404813"/>
            <a:ext cx="6542087" cy="110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6600" b="1">
                <a:solidFill>
                  <a:srgbClr val="3399FF"/>
                </a:solidFill>
                <a:latin typeface="Times New Roman" pitchFamily="18" charset="0"/>
                <a:cs typeface="Times New Roman" pitchFamily="18" charset="0"/>
              </a:rPr>
              <a:t>ФИЗМИНУТКА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15" descr="3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683568" y="333375"/>
            <a:ext cx="741682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ГЕОМЕТРИЧЕСКАЯ</a:t>
            </a:r>
            <a:endParaRPr lang="ru-RU" sz="4800" b="1" dirty="0">
              <a:solidFill>
                <a:srgbClr val="00B0F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Блок-схема: извлечение 2"/>
          <p:cNvSpPr/>
          <p:nvPr/>
        </p:nvSpPr>
        <p:spPr>
          <a:xfrm>
            <a:off x="1042988" y="1484313"/>
            <a:ext cx="2376487" cy="2089150"/>
          </a:xfrm>
          <a:prstGeom prst="flowChartExtract">
            <a:avLst/>
          </a:prstGeom>
          <a:solidFill>
            <a:srgbClr val="FF33C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" name="Блок-схема: процесс 3"/>
          <p:cNvSpPr/>
          <p:nvPr/>
        </p:nvSpPr>
        <p:spPr>
          <a:xfrm>
            <a:off x="5219700" y="1412875"/>
            <a:ext cx="2498725" cy="1944688"/>
          </a:xfrm>
          <a:prstGeom prst="flowChartProcess">
            <a:avLst/>
          </a:prstGeom>
          <a:solidFill>
            <a:srgbClr val="00B050"/>
          </a:solidFill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5" name="Блок-схема: решение 4"/>
          <p:cNvSpPr/>
          <p:nvPr/>
        </p:nvSpPr>
        <p:spPr>
          <a:xfrm>
            <a:off x="5003800" y="3789363"/>
            <a:ext cx="3362325" cy="2484437"/>
          </a:xfrm>
          <a:prstGeom prst="flowChartDecision">
            <a:avLst/>
          </a:prstGeom>
          <a:solidFill>
            <a:srgbClr val="3399FF"/>
          </a:solidFill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11188" y="5229225"/>
            <a:ext cx="1439862" cy="1008063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V="1">
            <a:off x="2051050" y="4724400"/>
            <a:ext cx="1584325" cy="1512888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1908175" y="4365625"/>
            <a:ext cx="1727200" cy="35877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pic>
        <p:nvPicPr>
          <p:cNvPr id="10" name="Picture 4" descr="50b0654d17fc6f8a3adb62210ec28128_medi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916582">
            <a:off x="1860550" y="1865313"/>
            <a:ext cx="5564188" cy="367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685800" y="1143000"/>
            <a:ext cx="4724400" cy="4724400"/>
          </a:xfrm>
          <a:prstGeom prst="rect">
            <a:avLst/>
          </a:prstGeom>
          <a:solidFill>
            <a:schemeClr val="bg1"/>
          </a:solidFill>
          <a:ln w="571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39" name="Arc 5"/>
          <p:cNvSpPr>
            <a:spLocks/>
          </p:cNvSpPr>
          <p:nvPr/>
        </p:nvSpPr>
        <p:spPr bwMode="auto">
          <a:xfrm rot="6330298" flipV="1">
            <a:off x="2797969" y="1666082"/>
            <a:ext cx="3009900" cy="2055812"/>
          </a:xfrm>
          <a:custGeom>
            <a:avLst/>
            <a:gdLst>
              <a:gd name="T0" fmla="*/ 2147483647 w 43200"/>
              <a:gd name="T1" fmla="*/ 2147483647 h 43200"/>
              <a:gd name="T2" fmla="*/ 2147483647 w 43200"/>
              <a:gd name="T3" fmla="*/ 2147483647 h 43200"/>
              <a:gd name="T4" fmla="*/ 2147483647 w 43200"/>
              <a:gd name="T5" fmla="*/ 2147483647 h 43200"/>
              <a:gd name="T6" fmla="*/ 0 60000 65536"/>
              <a:gd name="T7" fmla="*/ 0 60000 65536"/>
              <a:gd name="T8" fmla="*/ 0 60000 65536"/>
              <a:gd name="T9" fmla="*/ 0 w 43200"/>
              <a:gd name="T10" fmla="*/ 0 h 43200"/>
              <a:gd name="T11" fmla="*/ 43200 w 43200"/>
              <a:gd name="T12" fmla="*/ 43200 h 43200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3200" h="43200" fill="none" extrusionOk="0">
                <a:moveTo>
                  <a:pt x="26572" y="42619"/>
                </a:moveTo>
                <a:cubicBezTo>
                  <a:pt x="24943" y="43005"/>
                  <a:pt x="2327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1151"/>
                  <a:pt x="36926" y="39569"/>
                  <a:pt x="27773" y="42299"/>
                </a:cubicBezTo>
              </a:path>
              <a:path w="43200" h="43200" stroke="0" extrusionOk="0">
                <a:moveTo>
                  <a:pt x="26572" y="42619"/>
                </a:moveTo>
                <a:cubicBezTo>
                  <a:pt x="24943" y="43005"/>
                  <a:pt x="2327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31151"/>
                  <a:pt x="36926" y="39569"/>
                  <a:pt x="27773" y="42299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0" name="Line 9"/>
          <p:cNvSpPr>
            <a:spLocks noChangeShapeType="1"/>
          </p:cNvSpPr>
          <p:nvPr/>
        </p:nvSpPr>
        <p:spPr bwMode="auto">
          <a:xfrm flipH="1">
            <a:off x="4038600" y="3276600"/>
            <a:ext cx="1143000" cy="1828800"/>
          </a:xfrm>
          <a:prstGeom prst="line">
            <a:avLst/>
          </a:pr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4341" name="Arc 11"/>
          <p:cNvSpPr>
            <a:spLocks/>
          </p:cNvSpPr>
          <p:nvPr/>
        </p:nvSpPr>
        <p:spPr bwMode="auto">
          <a:xfrm rot="6861201">
            <a:off x="2546350" y="4464050"/>
            <a:ext cx="1460500" cy="1371600"/>
          </a:xfrm>
          <a:custGeom>
            <a:avLst/>
            <a:gdLst>
              <a:gd name="T0" fmla="*/ 2147483647 w 21600"/>
              <a:gd name="T1" fmla="*/ 0 h 37075"/>
              <a:gd name="T2" fmla="*/ 2147483647 w 21600"/>
              <a:gd name="T3" fmla="*/ 2147483647 h 37075"/>
              <a:gd name="T4" fmla="*/ 0 w 21600"/>
              <a:gd name="T5" fmla="*/ 2147483647 h 37075"/>
              <a:gd name="T6" fmla="*/ 0 60000 65536"/>
              <a:gd name="T7" fmla="*/ 0 60000 65536"/>
              <a:gd name="T8" fmla="*/ 0 60000 65536"/>
              <a:gd name="T9" fmla="*/ 0 w 21600"/>
              <a:gd name="T10" fmla="*/ 0 h 37075"/>
              <a:gd name="T11" fmla="*/ 21600 w 21600"/>
              <a:gd name="T12" fmla="*/ 37075 h 37075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21600" h="37075" fill="none" extrusionOk="0">
                <a:moveTo>
                  <a:pt x="3948" y="-1"/>
                </a:moveTo>
                <a:cubicBezTo>
                  <a:pt x="14179" y="1902"/>
                  <a:pt x="21600" y="10829"/>
                  <a:pt x="21600" y="21236"/>
                </a:cubicBezTo>
                <a:cubicBezTo>
                  <a:pt x="21600" y="27247"/>
                  <a:pt x="19094" y="32987"/>
                  <a:pt x="14686" y="37074"/>
                </a:cubicBezTo>
              </a:path>
              <a:path w="21600" h="37075" stroke="0" extrusionOk="0">
                <a:moveTo>
                  <a:pt x="3948" y="-1"/>
                </a:moveTo>
                <a:cubicBezTo>
                  <a:pt x="14179" y="1902"/>
                  <a:pt x="21600" y="10829"/>
                  <a:pt x="21600" y="21236"/>
                </a:cubicBezTo>
                <a:cubicBezTo>
                  <a:pt x="21600" y="27247"/>
                  <a:pt x="19094" y="32987"/>
                  <a:pt x="14686" y="37074"/>
                </a:cubicBezTo>
                <a:lnTo>
                  <a:pt x="0" y="21236"/>
                </a:lnTo>
                <a:close/>
              </a:path>
            </a:pathLst>
          </a:custGeom>
          <a:noFill/>
          <a:ln w="7620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4342" name="Oval 12"/>
          <p:cNvSpPr>
            <a:spLocks noChangeArrowheads="1"/>
          </p:cNvSpPr>
          <p:nvPr/>
        </p:nvSpPr>
        <p:spPr bwMode="auto">
          <a:xfrm>
            <a:off x="5257800" y="2209800"/>
            <a:ext cx="152400" cy="152400"/>
          </a:xfrm>
          <a:prstGeom prst="ellipse">
            <a:avLst/>
          </a:prstGeom>
          <a:solidFill>
            <a:srgbClr val="F3151A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7451466">
            <a:off x="4473575" y="1012825"/>
            <a:ext cx="387350" cy="171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8" name="Picture 26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5384"/>
          <a:stretch>
            <a:fillRect/>
          </a:stretch>
        </p:blipFill>
        <p:spPr bwMode="auto">
          <a:xfrm>
            <a:off x="6705600" y="609600"/>
            <a:ext cx="1524000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19" name="Picture 27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5384"/>
          <a:stretch>
            <a:fillRect/>
          </a:stretch>
        </p:blipFill>
        <p:spPr bwMode="auto">
          <a:xfrm>
            <a:off x="5791200" y="1676400"/>
            <a:ext cx="1524000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0" name="Picture 28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5384"/>
          <a:stretch>
            <a:fillRect/>
          </a:stretch>
        </p:blipFill>
        <p:spPr bwMode="auto">
          <a:xfrm>
            <a:off x="7315200" y="1828800"/>
            <a:ext cx="1524000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1" name="Picture 2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5384"/>
          <a:stretch>
            <a:fillRect/>
          </a:stretch>
        </p:blipFill>
        <p:spPr bwMode="auto">
          <a:xfrm>
            <a:off x="5867400" y="2895600"/>
            <a:ext cx="1524000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2" name="Picture 30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5384"/>
          <a:stretch>
            <a:fillRect/>
          </a:stretch>
        </p:blipFill>
        <p:spPr bwMode="auto">
          <a:xfrm>
            <a:off x="5791200" y="4038600"/>
            <a:ext cx="1524000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3" name="Picture 31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5384"/>
          <a:stretch>
            <a:fillRect/>
          </a:stretch>
        </p:blipFill>
        <p:spPr bwMode="auto">
          <a:xfrm>
            <a:off x="5715000" y="5181600"/>
            <a:ext cx="1524000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4" name="Picture 3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5384"/>
          <a:stretch>
            <a:fillRect/>
          </a:stretch>
        </p:blipFill>
        <p:spPr bwMode="auto">
          <a:xfrm>
            <a:off x="7391400" y="3048000"/>
            <a:ext cx="1524000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5" name="Picture 33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5384"/>
          <a:stretch>
            <a:fillRect/>
          </a:stretch>
        </p:blipFill>
        <p:spPr bwMode="auto">
          <a:xfrm>
            <a:off x="7391400" y="4038600"/>
            <a:ext cx="1524000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26" name="Picture 34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5384"/>
          <a:stretch>
            <a:fillRect/>
          </a:stretch>
        </p:blipFill>
        <p:spPr bwMode="auto">
          <a:xfrm>
            <a:off x="7391400" y="5257800"/>
            <a:ext cx="1524000" cy="1062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395536" y="0"/>
            <a:ext cx="5122912" cy="986368"/>
          </a:xfrm>
          <a:prstGeom prst="rect">
            <a:avLst/>
          </a:prstGeom>
        </p:spPr>
        <p:txBody>
          <a:bodyPr/>
          <a:lstStyle/>
          <a:p>
            <a:pPr eaLnBrk="0" hangingPunct="0">
              <a:defRPr/>
            </a:pPr>
            <a:r>
              <a:rPr lang="ru-RU" sz="5400" b="1" cap="all">
                <a:ln w="500">
                  <a:solidFill>
                    <a:schemeClr val="tx2">
                      <a:shade val="20000"/>
                      <a:satMod val="120000"/>
                    </a:schemeClr>
                  </a:solidFill>
                </a:ln>
                <a:solidFill>
                  <a:srgbClr val="7030A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ТЕТРАДКИНО</a:t>
            </a:r>
            <a:endParaRPr lang="ru-RU" sz="5400" b="1" cap="all" dirty="0">
              <a:ln w="500">
                <a:solidFill>
                  <a:schemeClr val="tx2">
                    <a:shade val="20000"/>
                    <a:satMod val="120000"/>
                  </a:schemeClr>
                </a:solidFill>
              </a:ln>
              <a:solidFill>
                <a:srgbClr val="7030A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8" name="Picture 4" descr="50b0654d17fc6f8a3adb62210ec28128_medi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-916582">
            <a:off x="1573213" y="1720850"/>
            <a:ext cx="5564187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85 -0.00971 C 0.00573 -0.03561 0.00312 -0.06128 -0.00695 -0.08279 C -0.01702 -0.1043 -0.03473 -0.12928 -0.05209 -0.13922 C -0.06945 -0.14916 -0.09202 -0.15032 -0.11129 -0.14292 C -0.13056 -0.13552 -0.14948 -0.12002 -0.16754 -0.09412 C -0.18559 -0.06822 -0.2099 -0.01711 -0.21962 0.01272 C -0.22934 0.04256 -0.22448 0.06453 -0.22535 0.08418 C -0.22622 0.10338 -0.22674 0.11471 -0.22535 0.13044 C -0.22396 0.14686 -0.22101 0.16397 -0.21684 0.18155 C -0.21268 0.19912 -0.2099 0.22017 -0.2 0.23613 C -0.19011 0.25208 -0.17431 0.27082 -0.15764 0.27729 C -0.14098 0.28377 -0.11667 0.28192 -0.1 0.27544 C -0.08334 0.26897 -0.07032 0.25463 -0.05764 0.23798 C -0.04497 0.22133 -0.03351 0.19912 -0.02396 0.176 C -0.01441 0.15264 -0.00539 0.12558 3.33333E-6 0.09875 C 0.00538 0.07216 0.00659 0.03076 0.0085 0.01457 C 0.01041 -0.00162 0.01146 -0.00624 0.01128 0.00162 C 0.01111 0.00948 0.01163 0.03631 0.00711 0.06152 C 0.0026 0.08673 -0.00625 0.12651 -0.01545 0.15356 C -0.02466 0.18039 -0.03264 0.18918 -0.04792 0.22294 C -0.0632 0.25648 -0.08959 0.31776 -0.10695 0.3543 C -0.12431 0.39038 -0.14011 0.4216 -0.15209 0.44219 C -0.16407 0.463 -0.16563 0.46624 -0.17882 0.47965 C -0.19202 0.4933 -0.21667 0.51689 -0.23091 0.52313 C -0.24514 0.52868 -0.25539 0.52105 -0.26476 0.51527 C -0.27414 0.50972 -0.28143 0.50232 -0.28733 0.4889 C -0.29323 0.47595 -0.29792 0.44658 -0.3 0.43455 C -0.30209 0.42299 -0.3 0.42068 -0.3 0.41813 " pathEditMode="relative" rAng="0" ptsTypes="aaaaaaaaaaaaaaaaaaaaaaaaaaaA">
                                      <p:cBhvr>
                                        <p:cTn id="11" dur="5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4" y="19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2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Изящная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859</TotalTime>
  <Words>218</Words>
  <Application>Microsoft Office PowerPoint</Application>
  <PresentationFormat>Экран (4:3)</PresentationFormat>
  <Paragraphs>77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Изящная</vt:lpstr>
      <vt:lpstr>Урок математики 1 класс МБОУ СОШ №2  Учитель: Вецель Наталья Васильевна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ТЕТРАДКИНО</vt:lpstr>
      <vt:lpstr>Слайд 11</vt:lpstr>
      <vt:lpstr>Слайд 12</vt:lpstr>
    </vt:vector>
  </TitlesOfParts>
  <Company>Your Company Name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математики1 класс МОУ СОШ №128 Учитель:Лебедева Нина Ивановна</dc:title>
  <dc:creator>User2_308</dc:creator>
  <cp:lastModifiedBy>Наталья</cp:lastModifiedBy>
  <cp:revision>44</cp:revision>
  <dcterms:created xsi:type="dcterms:W3CDTF">2006-06-19T10:21:59Z</dcterms:created>
  <dcterms:modified xsi:type="dcterms:W3CDTF">2012-07-12T11:14:41Z</dcterms:modified>
</cp:coreProperties>
</file>