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AC06F9-A340-44C4-8F65-E550D7BF8F1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80A0DF-3826-46E3-95E7-D5D781EE0CA3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2000" dirty="0" smtClean="0"/>
            <a:t>тематические выставки</a:t>
          </a:r>
          <a:endParaRPr lang="ru-RU" sz="2000" dirty="0"/>
        </a:p>
      </dgm:t>
    </dgm:pt>
    <dgm:pt modelId="{8AD3D813-4B56-4871-9062-53B5F7DF9D9C}" type="parTrans" cxnId="{D4979A5C-6F7A-4001-9F67-4E84F762070F}">
      <dgm:prSet/>
      <dgm:spPr/>
      <dgm:t>
        <a:bodyPr/>
        <a:lstStyle/>
        <a:p>
          <a:endParaRPr lang="ru-RU"/>
        </a:p>
      </dgm:t>
    </dgm:pt>
    <dgm:pt modelId="{9FB490DA-5653-425D-81F3-C3EDB62D3907}" type="sibTrans" cxnId="{D4979A5C-6F7A-4001-9F67-4E84F762070F}">
      <dgm:prSet/>
      <dgm:spPr/>
      <dgm:t>
        <a:bodyPr/>
        <a:lstStyle/>
        <a:p>
          <a:endParaRPr lang="ru-RU"/>
        </a:p>
      </dgm:t>
    </dgm:pt>
    <dgm:pt modelId="{951FB0C0-8176-4607-9D92-232F63EEEB34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социальные обследования, опросы на любые темы</a:t>
          </a:r>
          <a:endParaRPr lang="ru-RU" sz="2000" dirty="0"/>
        </a:p>
      </dgm:t>
    </dgm:pt>
    <dgm:pt modelId="{3DFAA64B-8C58-41FD-921E-3B95D966E09C}" type="parTrans" cxnId="{52CE6A4A-FD98-423B-A4E3-753D64D6D1BB}">
      <dgm:prSet/>
      <dgm:spPr/>
      <dgm:t>
        <a:bodyPr/>
        <a:lstStyle/>
        <a:p>
          <a:endParaRPr lang="ru-RU"/>
        </a:p>
      </dgm:t>
    </dgm:pt>
    <dgm:pt modelId="{7C6B18BD-86D1-4723-B0FC-DB0C2BA9FF12}" type="sibTrans" cxnId="{52CE6A4A-FD98-423B-A4E3-753D64D6D1BB}">
      <dgm:prSet/>
      <dgm:spPr/>
      <dgm:t>
        <a:bodyPr/>
        <a:lstStyle/>
        <a:p>
          <a:endParaRPr lang="ru-RU"/>
        </a:p>
      </dgm:t>
    </dgm:pt>
    <dgm:pt modelId="{E2616A78-9BDB-4CBB-9F1B-1B9CAFDD858B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предлагаю консультации специалистов</a:t>
          </a:r>
          <a:endParaRPr lang="ru-RU" sz="2000" dirty="0"/>
        </a:p>
      </dgm:t>
    </dgm:pt>
    <dgm:pt modelId="{85E341AF-785F-4D71-A263-F067DB4BF718}" type="parTrans" cxnId="{905BF285-2BFF-4254-A589-1BEB726C4E65}">
      <dgm:prSet/>
      <dgm:spPr/>
      <dgm:t>
        <a:bodyPr/>
        <a:lstStyle/>
        <a:p>
          <a:endParaRPr lang="ru-RU"/>
        </a:p>
      </dgm:t>
    </dgm:pt>
    <dgm:pt modelId="{B925ED6B-2820-4788-8BB0-932E7B1BE4F9}" type="sibTrans" cxnId="{905BF285-2BFF-4254-A589-1BEB726C4E65}">
      <dgm:prSet/>
      <dgm:spPr/>
      <dgm:t>
        <a:bodyPr/>
        <a:lstStyle/>
        <a:p>
          <a:endParaRPr lang="ru-RU"/>
        </a:p>
      </dgm:t>
    </dgm:pt>
    <dgm:pt modelId="{819A5BE4-1D94-4561-8E2F-92EA3101F1B7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интегративные занятие совместно с родителями</a:t>
          </a:r>
          <a:endParaRPr lang="ru-RU" sz="2000" dirty="0"/>
        </a:p>
      </dgm:t>
    </dgm:pt>
    <dgm:pt modelId="{93C52EFC-5630-434A-9522-E749220D9EE5}" type="parTrans" cxnId="{BE448B00-A36C-4CB5-A798-C539CFAF2D6B}">
      <dgm:prSet/>
      <dgm:spPr/>
      <dgm:t>
        <a:bodyPr/>
        <a:lstStyle/>
        <a:p>
          <a:endParaRPr lang="ru-RU"/>
        </a:p>
      </dgm:t>
    </dgm:pt>
    <dgm:pt modelId="{9C369E35-0C43-494A-9610-DBB4F1ED50AE}" type="sibTrans" cxnId="{BE448B00-A36C-4CB5-A798-C539CFAF2D6B}">
      <dgm:prSet/>
      <dgm:spPr/>
      <dgm:t>
        <a:bodyPr/>
        <a:lstStyle/>
        <a:p>
          <a:endParaRPr lang="ru-RU"/>
        </a:p>
      </dgm:t>
    </dgm:pt>
    <dgm:pt modelId="{D2D9C797-DBF6-4B3B-945C-D6A92F37EF6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семейные клубы</a:t>
          </a:r>
          <a:endParaRPr lang="ru-RU" sz="2000" dirty="0"/>
        </a:p>
      </dgm:t>
    </dgm:pt>
    <dgm:pt modelId="{53B61003-6750-412F-BE47-BC77DEB8E4DC}" type="sibTrans" cxnId="{A0D74B89-14BD-4BBB-BDF4-6BB67FA655F8}">
      <dgm:prSet/>
      <dgm:spPr/>
      <dgm:t>
        <a:bodyPr/>
        <a:lstStyle/>
        <a:p>
          <a:endParaRPr lang="ru-RU"/>
        </a:p>
      </dgm:t>
    </dgm:pt>
    <dgm:pt modelId="{6E8A8107-2747-4F52-947B-0911D16BB77C}" type="parTrans" cxnId="{A0D74B89-14BD-4BBB-BDF4-6BB67FA655F8}">
      <dgm:prSet/>
      <dgm:spPr/>
      <dgm:t>
        <a:bodyPr/>
        <a:lstStyle/>
        <a:p>
          <a:endParaRPr lang="ru-RU"/>
        </a:p>
      </dgm:t>
    </dgm:pt>
    <dgm:pt modelId="{B1686A7E-6A3D-46BE-8E0C-44F3132B492C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совместные досуги </a:t>
          </a:r>
          <a:endParaRPr lang="ru-RU" sz="2000" dirty="0"/>
        </a:p>
      </dgm:t>
    </dgm:pt>
    <dgm:pt modelId="{74344DD0-7601-4DBF-9784-9B8C6E7D2AA1}" type="parTrans" cxnId="{729A6182-01AC-44FF-B191-01BC5FA86476}">
      <dgm:prSet/>
      <dgm:spPr/>
      <dgm:t>
        <a:bodyPr/>
        <a:lstStyle/>
        <a:p>
          <a:endParaRPr lang="ru-RU"/>
        </a:p>
      </dgm:t>
    </dgm:pt>
    <dgm:pt modelId="{C807C44A-5B00-453F-8080-64A2F58C04FE}" type="sibTrans" cxnId="{729A6182-01AC-44FF-B191-01BC5FA86476}">
      <dgm:prSet/>
      <dgm:spPr/>
      <dgm:t>
        <a:bodyPr/>
        <a:lstStyle/>
        <a:p>
          <a:endParaRPr lang="ru-RU"/>
        </a:p>
      </dgm:t>
    </dgm:pt>
    <dgm:pt modelId="{215B5B25-A65F-4E66-8433-942D8E1CFF07}" type="pres">
      <dgm:prSet presAssocID="{07AC06F9-A340-44C4-8F65-E550D7BF8F1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1502D0-C294-415A-ACAB-FB4269987B09}" type="pres">
      <dgm:prSet presAssocID="{8D80A0DF-3826-46E3-95E7-D5D781EE0CA3}" presName="node" presStyleLbl="node1" presStyleIdx="0" presStyleCnt="6" custScaleX="151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959A80-1736-4BFC-B1F9-C54A6B43F638}" type="pres">
      <dgm:prSet presAssocID="{9FB490DA-5653-425D-81F3-C3EDB62D3907}" presName="sibTrans" presStyleLbl="sibTrans2D1" presStyleIdx="0" presStyleCnt="6"/>
      <dgm:spPr/>
      <dgm:t>
        <a:bodyPr/>
        <a:lstStyle/>
        <a:p>
          <a:endParaRPr lang="ru-RU"/>
        </a:p>
      </dgm:t>
    </dgm:pt>
    <dgm:pt modelId="{BF40D890-D018-4F6B-92F8-C1A671267809}" type="pres">
      <dgm:prSet presAssocID="{9FB490DA-5653-425D-81F3-C3EDB62D3907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E2968520-75B4-4BE1-9584-F2AC40089C42}" type="pres">
      <dgm:prSet presAssocID="{951FB0C0-8176-4607-9D92-232F63EEEB34}" presName="node" presStyleLbl="node1" presStyleIdx="1" presStyleCnt="6" custScaleX="195179" custScaleY="129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57EAD1-3D89-43EC-AC55-B4905247494A}" type="pres">
      <dgm:prSet presAssocID="{7C6B18BD-86D1-4723-B0FC-DB0C2BA9FF12}" presName="sibTrans" presStyleLbl="sibTrans2D1" presStyleIdx="1" presStyleCnt="6"/>
      <dgm:spPr/>
      <dgm:t>
        <a:bodyPr/>
        <a:lstStyle/>
        <a:p>
          <a:endParaRPr lang="ru-RU"/>
        </a:p>
      </dgm:t>
    </dgm:pt>
    <dgm:pt modelId="{DF7346C4-39BF-4A64-8AA0-E415053C3DDA}" type="pres">
      <dgm:prSet presAssocID="{7C6B18BD-86D1-4723-B0FC-DB0C2BA9FF12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7D50CB0B-9F36-4686-A027-2170D8C6ECDE}" type="pres">
      <dgm:prSet presAssocID="{E2616A78-9BDB-4CBB-9F1B-1B9CAFDD858B}" presName="node" presStyleLbl="node1" presStyleIdx="2" presStyleCnt="6" custScaleX="217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94E68C-E653-417D-943D-CE394B63D619}" type="pres">
      <dgm:prSet presAssocID="{B925ED6B-2820-4788-8BB0-932E7B1BE4F9}" presName="sibTrans" presStyleLbl="sibTrans2D1" presStyleIdx="2" presStyleCnt="6"/>
      <dgm:spPr/>
      <dgm:t>
        <a:bodyPr/>
        <a:lstStyle/>
        <a:p>
          <a:endParaRPr lang="ru-RU"/>
        </a:p>
      </dgm:t>
    </dgm:pt>
    <dgm:pt modelId="{A6C565E1-2AC6-4A3E-8CF8-99311A16FD4B}" type="pres">
      <dgm:prSet presAssocID="{B925ED6B-2820-4788-8BB0-932E7B1BE4F9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E6C2CC01-9F52-4B88-A59E-FF5827FD999D}" type="pres">
      <dgm:prSet presAssocID="{819A5BE4-1D94-4561-8E2F-92EA3101F1B7}" presName="node" presStyleLbl="node1" presStyleIdx="3" presStyleCnt="6" custScaleX="194335" custScaleY="124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0486F-CF04-4CFD-87AF-2A26688E49CC}" type="pres">
      <dgm:prSet presAssocID="{9C369E35-0C43-494A-9610-DBB4F1ED50AE}" presName="sibTrans" presStyleLbl="sibTrans2D1" presStyleIdx="3" presStyleCnt="6"/>
      <dgm:spPr/>
      <dgm:t>
        <a:bodyPr/>
        <a:lstStyle/>
        <a:p>
          <a:endParaRPr lang="ru-RU"/>
        </a:p>
      </dgm:t>
    </dgm:pt>
    <dgm:pt modelId="{2B252D3C-68B1-4F7A-9A75-31D124065320}" type="pres">
      <dgm:prSet presAssocID="{9C369E35-0C43-494A-9610-DBB4F1ED50AE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382AA08E-7012-4E51-9545-6FAB685A1531}" type="pres">
      <dgm:prSet presAssocID="{D2D9C797-DBF6-4B3B-945C-D6A92F37EF64}" presName="node" presStyleLbl="node1" presStyleIdx="4" presStyleCnt="6" custScaleX="175919" custScaleY="77146" custRadScaleRad="104782" custRadScaleInc="-3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F0841-C128-4052-A8C6-964F48979711}" type="pres">
      <dgm:prSet presAssocID="{53B61003-6750-412F-BE47-BC77DEB8E4DC}" presName="sibTrans" presStyleLbl="sibTrans2D1" presStyleIdx="4" presStyleCnt="6"/>
      <dgm:spPr/>
      <dgm:t>
        <a:bodyPr/>
        <a:lstStyle/>
        <a:p>
          <a:endParaRPr lang="ru-RU"/>
        </a:p>
      </dgm:t>
    </dgm:pt>
    <dgm:pt modelId="{D3602183-A798-4E9B-801A-A4E6FB84477F}" type="pres">
      <dgm:prSet presAssocID="{53B61003-6750-412F-BE47-BC77DEB8E4DC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57DF032E-2DFE-472E-BDBD-C9E31BA78C82}" type="pres">
      <dgm:prSet presAssocID="{B1686A7E-6A3D-46BE-8E0C-44F3132B492C}" presName="node" presStyleLbl="node1" presStyleIdx="5" presStyleCnt="6" custScaleX="150612" custScaleY="152640" custRadScaleRad="108286" custRadScaleInc="2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5ACBF-3D92-4CA6-8207-76786A6D00A1}" type="pres">
      <dgm:prSet presAssocID="{C807C44A-5B00-453F-8080-64A2F58C04FE}" presName="sibTrans" presStyleLbl="sibTrans2D1" presStyleIdx="5" presStyleCnt="6"/>
      <dgm:spPr/>
      <dgm:t>
        <a:bodyPr/>
        <a:lstStyle/>
        <a:p>
          <a:endParaRPr lang="ru-RU"/>
        </a:p>
      </dgm:t>
    </dgm:pt>
    <dgm:pt modelId="{997BA752-4591-4C6E-B807-BBF1EB5C0578}" type="pres">
      <dgm:prSet presAssocID="{C807C44A-5B00-453F-8080-64A2F58C04FE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082B76B1-6BDC-43CA-B032-4F6C297786CC}" type="presOf" srcId="{9FB490DA-5653-425D-81F3-C3EDB62D3907}" destId="{BF40D890-D018-4F6B-92F8-C1A671267809}" srcOrd="1" destOrd="0" presId="urn:microsoft.com/office/officeart/2005/8/layout/cycle2"/>
    <dgm:cxn modelId="{900D7AB6-72BB-4176-AAE3-74D67D3ECDDE}" type="presOf" srcId="{951FB0C0-8176-4607-9D92-232F63EEEB34}" destId="{E2968520-75B4-4BE1-9584-F2AC40089C42}" srcOrd="0" destOrd="0" presId="urn:microsoft.com/office/officeart/2005/8/layout/cycle2"/>
    <dgm:cxn modelId="{52CE6A4A-FD98-423B-A4E3-753D64D6D1BB}" srcId="{07AC06F9-A340-44C4-8F65-E550D7BF8F1A}" destId="{951FB0C0-8176-4607-9D92-232F63EEEB34}" srcOrd="1" destOrd="0" parTransId="{3DFAA64B-8C58-41FD-921E-3B95D966E09C}" sibTransId="{7C6B18BD-86D1-4723-B0FC-DB0C2BA9FF12}"/>
    <dgm:cxn modelId="{3A9EF3C8-B8D3-4A8D-8254-5AC9C4420DF5}" type="presOf" srcId="{9FB490DA-5653-425D-81F3-C3EDB62D3907}" destId="{35959A80-1736-4BFC-B1F9-C54A6B43F638}" srcOrd="0" destOrd="0" presId="urn:microsoft.com/office/officeart/2005/8/layout/cycle2"/>
    <dgm:cxn modelId="{0DB3D569-383D-46F6-ACC4-DCB6BFEA82A1}" type="presOf" srcId="{D2D9C797-DBF6-4B3B-945C-D6A92F37EF64}" destId="{382AA08E-7012-4E51-9545-6FAB685A1531}" srcOrd="0" destOrd="0" presId="urn:microsoft.com/office/officeart/2005/8/layout/cycle2"/>
    <dgm:cxn modelId="{25C00DAF-2EE9-4A65-AC9E-CA3735F58378}" type="presOf" srcId="{E2616A78-9BDB-4CBB-9F1B-1B9CAFDD858B}" destId="{7D50CB0B-9F36-4686-A027-2170D8C6ECDE}" srcOrd="0" destOrd="0" presId="urn:microsoft.com/office/officeart/2005/8/layout/cycle2"/>
    <dgm:cxn modelId="{FC6BD61B-5EA6-470A-8112-6231A8EAA525}" type="presOf" srcId="{C807C44A-5B00-453F-8080-64A2F58C04FE}" destId="{997BA752-4591-4C6E-B807-BBF1EB5C0578}" srcOrd="1" destOrd="0" presId="urn:microsoft.com/office/officeart/2005/8/layout/cycle2"/>
    <dgm:cxn modelId="{AA5A3095-8B48-4E3D-8824-41D87732C513}" type="presOf" srcId="{C807C44A-5B00-453F-8080-64A2F58C04FE}" destId="{4445ACBF-3D92-4CA6-8207-76786A6D00A1}" srcOrd="0" destOrd="0" presId="urn:microsoft.com/office/officeart/2005/8/layout/cycle2"/>
    <dgm:cxn modelId="{D1AE3AD4-4A73-4844-B6B3-B865CBBC148C}" type="presOf" srcId="{53B61003-6750-412F-BE47-BC77DEB8E4DC}" destId="{D3602183-A798-4E9B-801A-A4E6FB84477F}" srcOrd="1" destOrd="0" presId="urn:microsoft.com/office/officeart/2005/8/layout/cycle2"/>
    <dgm:cxn modelId="{905BF285-2BFF-4254-A589-1BEB726C4E65}" srcId="{07AC06F9-A340-44C4-8F65-E550D7BF8F1A}" destId="{E2616A78-9BDB-4CBB-9F1B-1B9CAFDD858B}" srcOrd="2" destOrd="0" parTransId="{85E341AF-785F-4D71-A263-F067DB4BF718}" sibTransId="{B925ED6B-2820-4788-8BB0-932E7B1BE4F9}"/>
    <dgm:cxn modelId="{A0D74B89-14BD-4BBB-BDF4-6BB67FA655F8}" srcId="{07AC06F9-A340-44C4-8F65-E550D7BF8F1A}" destId="{D2D9C797-DBF6-4B3B-945C-D6A92F37EF64}" srcOrd="4" destOrd="0" parTransId="{6E8A8107-2747-4F52-947B-0911D16BB77C}" sibTransId="{53B61003-6750-412F-BE47-BC77DEB8E4DC}"/>
    <dgm:cxn modelId="{4151D2DB-7E58-4950-8052-CB0D498C795A}" type="presOf" srcId="{07AC06F9-A340-44C4-8F65-E550D7BF8F1A}" destId="{215B5B25-A65F-4E66-8433-942D8E1CFF07}" srcOrd="0" destOrd="0" presId="urn:microsoft.com/office/officeart/2005/8/layout/cycle2"/>
    <dgm:cxn modelId="{C00D9516-221E-4274-89AE-52BD9594B6EE}" type="presOf" srcId="{7C6B18BD-86D1-4723-B0FC-DB0C2BA9FF12}" destId="{DF7346C4-39BF-4A64-8AA0-E415053C3DDA}" srcOrd="1" destOrd="0" presId="urn:microsoft.com/office/officeart/2005/8/layout/cycle2"/>
    <dgm:cxn modelId="{B7B3F1EC-9F4D-4625-ABCE-4720FA043213}" type="presOf" srcId="{B925ED6B-2820-4788-8BB0-932E7B1BE4F9}" destId="{A6C565E1-2AC6-4A3E-8CF8-99311A16FD4B}" srcOrd="1" destOrd="0" presId="urn:microsoft.com/office/officeart/2005/8/layout/cycle2"/>
    <dgm:cxn modelId="{29DF291C-1D19-4987-8145-347021E9CD59}" type="presOf" srcId="{9C369E35-0C43-494A-9610-DBB4F1ED50AE}" destId="{35D0486F-CF04-4CFD-87AF-2A26688E49CC}" srcOrd="0" destOrd="0" presId="urn:microsoft.com/office/officeart/2005/8/layout/cycle2"/>
    <dgm:cxn modelId="{880C4A34-92EF-43B8-B6B1-34F2555A095B}" type="presOf" srcId="{7C6B18BD-86D1-4723-B0FC-DB0C2BA9FF12}" destId="{9257EAD1-3D89-43EC-AC55-B4905247494A}" srcOrd="0" destOrd="0" presId="urn:microsoft.com/office/officeart/2005/8/layout/cycle2"/>
    <dgm:cxn modelId="{705D44E4-F6CC-4975-A218-5F35E1E9CBB2}" type="presOf" srcId="{B925ED6B-2820-4788-8BB0-932E7B1BE4F9}" destId="{4494E68C-E653-417D-943D-CE394B63D619}" srcOrd="0" destOrd="0" presId="urn:microsoft.com/office/officeart/2005/8/layout/cycle2"/>
    <dgm:cxn modelId="{465FAF7C-D22F-40A1-A276-735E25D50B2F}" type="presOf" srcId="{53B61003-6750-412F-BE47-BC77DEB8E4DC}" destId="{EB3F0841-C128-4052-A8C6-964F48979711}" srcOrd="0" destOrd="0" presId="urn:microsoft.com/office/officeart/2005/8/layout/cycle2"/>
    <dgm:cxn modelId="{7C1A12E3-071B-4038-8477-E4125B87F595}" type="presOf" srcId="{8D80A0DF-3826-46E3-95E7-D5D781EE0CA3}" destId="{C01502D0-C294-415A-ACAB-FB4269987B09}" srcOrd="0" destOrd="0" presId="urn:microsoft.com/office/officeart/2005/8/layout/cycle2"/>
    <dgm:cxn modelId="{1FF6FFE0-5B85-4046-97EA-A90A3C31A5C6}" type="presOf" srcId="{819A5BE4-1D94-4561-8E2F-92EA3101F1B7}" destId="{E6C2CC01-9F52-4B88-A59E-FF5827FD999D}" srcOrd="0" destOrd="0" presId="urn:microsoft.com/office/officeart/2005/8/layout/cycle2"/>
    <dgm:cxn modelId="{D4979A5C-6F7A-4001-9F67-4E84F762070F}" srcId="{07AC06F9-A340-44C4-8F65-E550D7BF8F1A}" destId="{8D80A0DF-3826-46E3-95E7-D5D781EE0CA3}" srcOrd="0" destOrd="0" parTransId="{8AD3D813-4B56-4871-9062-53B5F7DF9D9C}" sibTransId="{9FB490DA-5653-425D-81F3-C3EDB62D3907}"/>
    <dgm:cxn modelId="{C805BB54-415D-403C-BC78-6471B82AD75F}" type="presOf" srcId="{B1686A7E-6A3D-46BE-8E0C-44F3132B492C}" destId="{57DF032E-2DFE-472E-BDBD-C9E31BA78C82}" srcOrd="0" destOrd="0" presId="urn:microsoft.com/office/officeart/2005/8/layout/cycle2"/>
    <dgm:cxn modelId="{BE448B00-A36C-4CB5-A798-C539CFAF2D6B}" srcId="{07AC06F9-A340-44C4-8F65-E550D7BF8F1A}" destId="{819A5BE4-1D94-4561-8E2F-92EA3101F1B7}" srcOrd="3" destOrd="0" parTransId="{93C52EFC-5630-434A-9522-E749220D9EE5}" sibTransId="{9C369E35-0C43-494A-9610-DBB4F1ED50AE}"/>
    <dgm:cxn modelId="{729A6182-01AC-44FF-B191-01BC5FA86476}" srcId="{07AC06F9-A340-44C4-8F65-E550D7BF8F1A}" destId="{B1686A7E-6A3D-46BE-8E0C-44F3132B492C}" srcOrd="5" destOrd="0" parTransId="{74344DD0-7601-4DBF-9784-9B8C6E7D2AA1}" sibTransId="{C807C44A-5B00-453F-8080-64A2F58C04FE}"/>
    <dgm:cxn modelId="{9F21B749-28F9-46C0-8BB3-CCF48CAC8C8C}" type="presOf" srcId="{9C369E35-0C43-494A-9610-DBB4F1ED50AE}" destId="{2B252D3C-68B1-4F7A-9A75-31D124065320}" srcOrd="1" destOrd="0" presId="urn:microsoft.com/office/officeart/2005/8/layout/cycle2"/>
    <dgm:cxn modelId="{2670F16C-564C-4FD2-9896-581C60CF5DB3}" type="presParOf" srcId="{215B5B25-A65F-4E66-8433-942D8E1CFF07}" destId="{C01502D0-C294-415A-ACAB-FB4269987B09}" srcOrd="0" destOrd="0" presId="urn:microsoft.com/office/officeart/2005/8/layout/cycle2"/>
    <dgm:cxn modelId="{25AE33C9-FF02-4F23-8BDC-090D258F178A}" type="presParOf" srcId="{215B5B25-A65F-4E66-8433-942D8E1CFF07}" destId="{35959A80-1736-4BFC-B1F9-C54A6B43F638}" srcOrd="1" destOrd="0" presId="urn:microsoft.com/office/officeart/2005/8/layout/cycle2"/>
    <dgm:cxn modelId="{9F0B0DC2-8450-4AC7-BB48-9EF8484391CC}" type="presParOf" srcId="{35959A80-1736-4BFC-B1F9-C54A6B43F638}" destId="{BF40D890-D018-4F6B-92F8-C1A671267809}" srcOrd="0" destOrd="0" presId="urn:microsoft.com/office/officeart/2005/8/layout/cycle2"/>
    <dgm:cxn modelId="{9FDB82FF-B3E7-4229-9FA6-78C92A9A7178}" type="presParOf" srcId="{215B5B25-A65F-4E66-8433-942D8E1CFF07}" destId="{E2968520-75B4-4BE1-9584-F2AC40089C42}" srcOrd="2" destOrd="0" presId="urn:microsoft.com/office/officeart/2005/8/layout/cycle2"/>
    <dgm:cxn modelId="{155B2A7A-1DC6-45AF-8928-E47B59C6F927}" type="presParOf" srcId="{215B5B25-A65F-4E66-8433-942D8E1CFF07}" destId="{9257EAD1-3D89-43EC-AC55-B4905247494A}" srcOrd="3" destOrd="0" presId="urn:microsoft.com/office/officeart/2005/8/layout/cycle2"/>
    <dgm:cxn modelId="{3FB3A736-03DA-45A0-9F9E-E4D9229F9C9A}" type="presParOf" srcId="{9257EAD1-3D89-43EC-AC55-B4905247494A}" destId="{DF7346C4-39BF-4A64-8AA0-E415053C3DDA}" srcOrd="0" destOrd="0" presId="urn:microsoft.com/office/officeart/2005/8/layout/cycle2"/>
    <dgm:cxn modelId="{79E36E8E-261C-419C-A202-9300E54842BB}" type="presParOf" srcId="{215B5B25-A65F-4E66-8433-942D8E1CFF07}" destId="{7D50CB0B-9F36-4686-A027-2170D8C6ECDE}" srcOrd="4" destOrd="0" presId="urn:microsoft.com/office/officeart/2005/8/layout/cycle2"/>
    <dgm:cxn modelId="{5FEDA909-020E-440D-ACBB-F6650E342AF2}" type="presParOf" srcId="{215B5B25-A65F-4E66-8433-942D8E1CFF07}" destId="{4494E68C-E653-417D-943D-CE394B63D619}" srcOrd="5" destOrd="0" presId="urn:microsoft.com/office/officeart/2005/8/layout/cycle2"/>
    <dgm:cxn modelId="{D1615FF3-083A-4F43-B845-84F685016C52}" type="presParOf" srcId="{4494E68C-E653-417D-943D-CE394B63D619}" destId="{A6C565E1-2AC6-4A3E-8CF8-99311A16FD4B}" srcOrd="0" destOrd="0" presId="urn:microsoft.com/office/officeart/2005/8/layout/cycle2"/>
    <dgm:cxn modelId="{DCF8552F-AF2F-4A2E-83B3-70A4091BD8E2}" type="presParOf" srcId="{215B5B25-A65F-4E66-8433-942D8E1CFF07}" destId="{E6C2CC01-9F52-4B88-A59E-FF5827FD999D}" srcOrd="6" destOrd="0" presId="urn:microsoft.com/office/officeart/2005/8/layout/cycle2"/>
    <dgm:cxn modelId="{557A4CB5-7C59-4E1B-92C0-E99B3FA6911A}" type="presParOf" srcId="{215B5B25-A65F-4E66-8433-942D8E1CFF07}" destId="{35D0486F-CF04-4CFD-87AF-2A26688E49CC}" srcOrd="7" destOrd="0" presId="urn:microsoft.com/office/officeart/2005/8/layout/cycle2"/>
    <dgm:cxn modelId="{78A4E2A0-0660-4B65-A288-DD93494DCE4C}" type="presParOf" srcId="{35D0486F-CF04-4CFD-87AF-2A26688E49CC}" destId="{2B252D3C-68B1-4F7A-9A75-31D124065320}" srcOrd="0" destOrd="0" presId="urn:microsoft.com/office/officeart/2005/8/layout/cycle2"/>
    <dgm:cxn modelId="{539B7A9F-AF4D-47E5-A80F-7F4A3A36D2D5}" type="presParOf" srcId="{215B5B25-A65F-4E66-8433-942D8E1CFF07}" destId="{382AA08E-7012-4E51-9545-6FAB685A1531}" srcOrd="8" destOrd="0" presId="urn:microsoft.com/office/officeart/2005/8/layout/cycle2"/>
    <dgm:cxn modelId="{E5D2E0C3-B1BB-4566-80F6-F8A224E7E336}" type="presParOf" srcId="{215B5B25-A65F-4E66-8433-942D8E1CFF07}" destId="{EB3F0841-C128-4052-A8C6-964F48979711}" srcOrd="9" destOrd="0" presId="urn:microsoft.com/office/officeart/2005/8/layout/cycle2"/>
    <dgm:cxn modelId="{D43E75B9-6E9F-47D2-9B69-A8250568CFDA}" type="presParOf" srcId="{EB3F0841-C128-4052-A8C6-964F48979711}" destId="{D3602183-A798-4E9B-801A-A4E6FB84477F}" srcOrd="0" destOrd="0" presId="urn:microsoft.com/office/officeart/2005/8/layout/cycle2"/>
    <dgm:cxn modelId="{027BA3B0-E6BC-484B-9B41-BBEC378B482A}" type="presParOf" srcId="{215B5B25-A65F-4E66-8433-942D8E1CFF07}" destId="{57DF032E-2DFE-472E-BDBD-C9E31BA78C82}" srcOrd="10" destOrd="0" presId="urn:microsoft.com/office/officeart/2005/8/layout/cycle2"/>
    <dgm:cxn modelId="{AF6A4569-F6E4-442A-A009-7482E4890D64}" type="presParOf" srcId="{215B5B25-A65F-4E66-8433-942D8E1CFF07}" destId="{4445ACBF-3D92-4CA6-8207-76786A6D00A1}" srcOrd="11" destOrd="0" presId="urn:microsoft.com/office/officeart/2005/8/layout/cycle2"/>
    <dgm:cxn modelId="{955EC899-9072-44D4-B0F5-CD01DE4DAAD1}" type="presParOf" srcId="{4445ACBF-3D92-4CA6-8207-76786A6D00A1}" destId="{997BA752-4591-4C6E-B807-BBF1EB5C057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1502D0-C294-415A-ACAB-FB4269987B09}">
      <dsp:nvSpPr>
        <dsp:cNvPr id="0" name=""/>
        <dsp:cNvSpPr/>
      </dsp:nvSpPr>
      <dsp:spPr>
        <a:xfrm>
          <a:off x="3140270" y="-67843"/>
          <a:ext cx="1714515" cy="1129158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тематические выставки</a:t>
          </a:r>
          <a:endParaRPr lang="ru-RU" sz="2000" kern="1200" dirty="0"/>
        </a:p>
      </dsp:txBody>
      <dsp:txXfrm>
        <a:off x="3140270" y="-67843"/>
        <a:ext cx="1714515" cy="1129158"/>
      </dsp:txXfrm>
    </dsp:sp>
    <dsp:sp modelId="{35959A80-1736-4BFC-B1F9-C54A6B43F638}">
      <dsp:nvSpPr>
        <dsp:cNvPr id="0" name=""/>
        <dsp:cNvSpPr/>
      </dsp:nvSpPr>
      <dsp:spPr>
        <a:xfrm rot="12600000">
          <a:off x="4638340" y="677015"/>
          <a:ext cx="2950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2600000">
        <a:off x="4638340" y="677015"/>
        <a:ext cx="2950" cy="381091"/>
      </dsp:txXfrm>
    </dsp:sp>
    <dsp:sp modelId="{E2968520-75B4-4BE1-9584-F2AC40089C42}">
      <dsp:nvSpPr>
        <dsp:cNvPr id="0" name=""/>
        <dsp:cNvSpPr/>
      </dsp:nvSpPr>
      <dsp:spPr>
        <a:xfrm>
          <a:off x="4365420" y="616766"/>
          <a:ext cx="2203881" cy="145715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социальные обследования, опросы на любые темы</a:t>
          </a:r>
          <a:endParaRPr lang="ru-RU" sz="2000" kern="1200" dirty="0"/>
        </a:p>
      </dsp:txBody>
      <dsp:txXfrm>
        <a:off x="4365420" y="616766"/>
        <a:ext cx="2203881" cy="1457157"/>
      </dsp:txXfrm>
    </dsp:sp>
    <dsp:sp modelId="{9257EAD1-3D89-43EC-AC55-B4905247494A}">
      <dsp:nvSpPr>
        <dsp:cNvPr id="0" name=""/>
        <dsp:cNvSpPr/>
      </dsp:nvSpPr>
      <dsp:spPr>
        <a:xfrm rot="5400000">
          <a:off x="5360285" y="2079346"/>
          <a:ext cx="214151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5400000">
        <a:off x="5360285" y="2079346"/>
        <a:ext cx="214151" cy="381091"/>
      </dsp:txXfrm>
    </dsp:sp>
    <dsp:sp modelId="{7D50CB0B-9F36-4686-A027-2170D8C6ECDE}">
      <dsp:nvSpPr>
        <dsp:cNvPr id="0" name=""/>
        <dsp:cNvSpPr/>
      </dsp:nvSpPr>
      <dsp:spPr>
        <a:xfrm>
          <a:off x="4239615" y="2477982"/>
          <a:ext cx="2455491" cy="1129158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предлагаю консультации специалистов</a:t>
          </a:r>
          <a:endParaRPr lang="ru-RU" sz="2000" kern="1200" dirty="0"/>
        </a:p>
      </dsp:txBody>
      <dsp:txXfrm>
        <a:off x="4239615" y="2477982"/>
        <a:ext cx="2455491" cy="1129158"/>
      </dsp:txXfrm>
    </dsp:sp>
    <dsp:sp modelId="{4494E68C-E653-417D-943D-CE394B63D619}">
      <dsp:nvSpPr>
        <dsp:cNvPr id="0" name=""/>
        <dsp:cNvSpPr/>
      </dsp:nvSpPr>
      <dsp:spPr>
        <a:xfrm rot="19800000">
          <a:off x="4722140" y="3262840"/>
          <a:ext cx="67302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9800000">
        <a:off x="4722140" y="3262840"/>
        <a:ext cx="67302" cy="381091"/>
      </dsp:txXfrm>
    </dsp:sp>
    <dsp:sp modelId="{E6C2CC01-9F52-4B88-A59E-FF5827FD999D}">
      <dsp:nvSpPr>
        <dsp:cNvPr id="0" name=""/>
        <dsp:cNvSpPr/>
      </dsp:nvSpPr>
      <dsp:spPr>
        <a:xfrm>
          <a:off x="2900352" y="3188533"/>
          <a:ext cx="2194351" cy="140527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интегративные занятие совместно с родителями</a:t>
          </a:r>
          <a:endParaRPr lang="ru-RU" sz="2000" kern="1200" dirty="0"/>
        </a:p>
      </dsp:txBody>
      <dsp:txXfrm>
        <a:off x="2900352" y="3188533"/>
        <a:ext cx="2194351" cy="1405272"/>
      </dsp:txXfrm>
    </dsp:sp>
    <dsp:sp modelId="{35D0486F-CF04-4CFD-87AF-2A26688E49CC}">
      <dsp:nvSpPr>
        <dsp:cNvPr id="0" name=""/>
        <dsp:cNvSpPr/>
      </dsp:nvSpPr>
      <dsp:spPr>
        <a:xfrm rot="12427839">
          <a:off x="3123844" y="3256258"/>
          <a:ext cx="12921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2427839">
        <a:off x="3123844" y="3256258"/>
        <a:ext cx="12921" cy="381091"/>
      </dsp:txXfrm>
    </dsp:sp>
    <dsp:sp modelId="{382AA08E-7012-4E51-9545-6FAB685A1531}">
      <dsp:nvSpPr>
        <dsp:cNvPr id="0" name=""/>
        <dsp:cNvSpPr/>
      </dsp:nvSpPr>
      <dsp:spPr>
        <a:xfrm>
          <a:off x="1480129" y="2674619"/>
          <a:ext cx="1986405" cy="87110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семейные клубы</a:t>
          </a:r>
          <a:endParaRPr lang="ru-RU" sz="2000" kern="1200" dirty="0"/>
        </a:p>
      </dsp:txBody>
      <dsp:txXfrm>
        <a:off x="1480129" y="2674619"/>
        <a:ext cx="1986405" cy="871100"/>
      </dsp:txXfrm>
    </dsp:sp>
    <dsp:sp modelId="{EB3F0841-C128-4052-A8C6-964F48979711}">
      <dsp:nvSpPr>
        <dsp:cNvPr id="0" name=""/>
        <dsp:cNvSpPr/>
      </dsp:nvSpPr>
      <dsp:spPr>
        <a:xfrm rot="16099396">
          <a:off x="2304034" y="2212275"/>
          <a:ext cx="297183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6099396">
        <a:off x="2304034" y="2212275"/>
        <a:ext cx="297183" cy="381091"/>
      </dsp:txXfrm>
    </dsp:sp>
    <dsp:sp modelId="{57DF032E-2DFE-472E-BDBD-C9E31BA78C82}">
      <dsp:nvSpPr>
        <dsp:cNvPr id="0" name=""/>
        <dsp:cNvSpPr/>
      </dsp:nvSpPr>
      <dsp:spPr>
        <a:xfrm>
          <a:off x="1568636" y="391003"/>
          <a:ext cx="1700648" cy="1723548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совместные досуги </a:t>
          </a:r>
          <a:endParaRPr lang="ru-RU" sz="2000" kern="1200" dirty="0"/>
        </a:p>
      </dsp:txBody>
      <dsp:txXfrm>
        <a:off x="1568636" y="391003"/>
        <a:ext cx="1700648" cy="1723548"/>
      </dsp:txXfrm>
    </dsp:sp>
    <dsp:sp modelId="{4445ACBF-3D92-4CA6-8207-76786A6D00A1}">
      <dsp:nvSpPr>
        <dsp:cNvPr id="0" name=""/>
        <dsp:cNvSpPr/>
      </dsp:nvSpPr>
      <dsp:spPr>
        <a:xfrm rot="20064498">
          <a:off x="3210023" y="666970"/>
          <a:ext cx="68436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20064498">
        <a:off x="3210023" y="666970"/>
        <a:ext cx="68436" cy="381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0A2E-7AFE-423C-A445-AF3A975979CF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3EA80-C8EA-49D8-B07B-F141E1AF9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0A2E-7AFE-423C-A445-AF3A975979CF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3EA80-C8EA-49D8-B07B-F141E1AF9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0A2E-7AFE-423C-A445-AF3A975979CF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3EA80-C8EA-49D8-B07B-F141E1AF9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0A2E-7AFE-423C-A445-AF3A975979CF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3EA80-C8EA-49D8-B07B-F141E1AF9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0A2E-7AFE-423C-A445-AF3A975979CF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3EA80-C8EA-49D8-B07B-F141E1AF9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0A2E-7AFE-423C-A445-AF3A975979CF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3EA80-C8EA-49D8-B07B-F141E1AF9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0A2E-7AFE-423C-A445-AF3A975979CF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3EA80-C8EA-49D8-B07B-F141E1AF9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0A2E-7AFE-423C-A445-AF3A975979CF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3EA80-C8EA-49D8-B07B-F141E1AF9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0A2E-7AFE-423C-A445-AF3A975979CF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3EA80-C8EA-49D8-B07B-F141E1AF9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0A2E-7AFE-423C-A445-AF3A975979CF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3EA80-C8EA-49D8-B07B-F141E1AF9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0A2E-7AFE-423C-A445-AF3A975979CF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3EA80-C8EA-49D8-B07B-F141E1AF9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40A2E-7AFE-423C-A445-AF3A975979CF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3EA80-C8EA-49D8-B07B-F141E1AF94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dissolve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7"/>
            <a:ext cx="7772400" cy="2428891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dirty="0"/>
              <a:t>«Изменение форм взаимодействия воспитателя с родителями в соответствии с требованиями ФГОС ДО»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ru-RU" sz="2400" dirty="0">
                <a:solidFill>
                  <a:schemeClr val="tx1"/>
                </a:solidFill>
              </a:rPr>
              <a:t>Выполнил (а):Зубанова Евгения Алексеевна воспитатель ГБОУ СПО «Чапаевский губернский колледж»</a:t>
            </a:r>
          </a:p>
          <a:p>
            <a:pPr algn="r"/>
            <a:r>
              <a:rPr lang="ru-RU" sz="2400" dirty="0">
                <a:solidFill>
                  <a:schemeClr val="tx1"/>
                </a:solidFill>
              </a:rPr>
              <a:t> </a:t>
            </a: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/>
              <a:t>Оригинальность нашего пособия в том, что оно «</a:t>
            </a:r>
            <a:r>
              <a:rPr lang="ru-RU" sz="2000" dirty="0" smtClean="0"/>
              <a:t>путешествует» </a:t>
            </a:r>
            <a:r>
              <a:rPr lang="ru-RU" sz="2000" dirty="0" smtClean="0"/>
              <a:t>по семьям. Таким образом служит предметом, который объединяет дом и детский сад, а также укрепляет внутрисемейные отношения</a:t>
            </a:r>
            <a:endParaRPr lang="ru-RU" sz="2000" dirty="0"/>
          </a:p>
        </p:txBody>
      </p:sp>
      <p:pic>
        <p:nvPicPr>
          <p:cNvPr id="4098" name="Picture 2" descr="C:\Documents and Settings\Administrator\Рабочий стол\imag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4099" name="Picture 3" descr="C:\Documents and Settings\Administrator\Рабочий стол\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/>
              <a:t>Родители принимают участие в развлечении детей, чтении книг.</a:t>
            </a:r>
            <a:endParaRPr lang="ru-RU" sz="2400" dirty="0"/>
          </a:p>
        </p:txBody>
      </p:sp>
      <p:pic>
        <p:nvPicPr>
          <p:cNvPr id="5122" name="Picture 2" descr="C:\Documents and Settings\Administrator\Рабочий стол\imag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48706"/>
            <a:ext cx="4038600" cy="3580624"/>
          </a:xfrm>
          <a:prstGeom prst="rect">
            <a:avLst/>
          </a:prstGeom>
          <a:noFill/>
        </p:spPr>
      </p:pic>
      <p:pic>
        <p:nvPicPr>
          <p:cNvPr id="5123" name="Picture 3" descr="C:\Documents and Settings\Administrator\Рабочий стол\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348706"/>
            <a:ext cx="4038600" cy="35806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/>
              <a:t>Совместно с родителями мы поучаствовали в акции «Гирлянда мира» на сайте </a:t>
            </a:r>
            <a:r>
              <a:rPr lang="en-US" sz="2000" dirty="0" smtClean="0"/>
              <a:t>maam.ru.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Я провела мастер класс, и работа клуба «Руками </a:t>
            </a:r>
            <a:r>
              <a:rPr lang="ru-RU" sz="2000" dirty="0" err="1" smtClean="0"/>
              <a:t>творишкиных</a:t>
            </a:r>
            <a:r>
              <a:rPr lang="ru-RU" sz="2000" dirty="0" smtClean="0"/>
              <a:t> закипела.</a:t>
            </a:r>
            <a:endParaRPr lang="ru-RU" sz="2000" dirty="0"/>
          </a:p>
        </p:txBody>
      </p:sp>
      <p:pic>
        <p:nvPicPr>
          <p:cNvPr id="6146" name="Picture 2" descr="C:\Documents and Settings\Administrator\Рабочий стол\e377095fd297ac869da508f0cd7cf8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857364"/>
            <a:ext cx="3714776" cy="3571900"/>
          </a:xfrm>
          <a:prstGeom prst="rect">
            <a:avLst/>
          </a:prstGeom>
          <a:noFill/>
        </p:spPr>
      </p:pic>
      <p:pic>
        <p:nvPicPr>
          <p:cNvPr id="6147" name="Picture 3" descr="C:\Documents and Settings\Administrator\Рабочий стол\710256e76cd02ba5f6234e396115ba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785926"/>
            <a:ext cx="3714776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dirty="0" smtClean="0"/>
              <a:t>На одном из заседаний клуба, мама Ксюши рассказала и показала малышам как делать фруктовый салат.</a:t>
            </a:r>
            <a:endParaRPr lang="ru-RU" sz="2800" dirty="0"/>
          </a:p>
        </p:txBody>
      </p:sp>
      <p:pic>
        <p:nvPicPr>
          <p:cNvPr id="7170" name="Picture 2" descr="C:\Documents and Settings\Administrator\Рабочий стол\1ogEDB1LK3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49332"/>
            <a:ext cx="4038600" cy="3027699"/>
          </a:xfrm>
          <a:prstGeom prst="rect">
            <a:avLst/>
          </a:prstGeom>
          <a:noFill/>
        </p:spPr>
      </p:pic>
      <p:pic>
        <p:nvPicPr>
          <p:cNvPr id="7171" name="Picture 3" descr="C:\Documents and Settings\Administrator\Рабочий стол\b-H4m9Vjp7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349332"/>
            <a:ext cx="4038600" cy="30276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Эх, и вкусный он получился! Без добавки не обошлось.</a:t>
            </a:r>
            <a:endParaRPr lang="ru-RU" sz="2000" dirty="0"/>
          </a:p>
        </p:txBody>
      </p:sp>
      <p:pic>
        <p:nvPicPr>
          <p:cNvPr id="8194" name="Picture 2" descr="C:\Documents and Settings\Administrator\Рабочий стол\h-Hn6ZmVFvc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53444" y="1600200"/>
            <a:ext cx="6037111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dirty="0"/>
              <a:t>Воспитательные функции дошкольного образования и семьи различны, но для всестороннего развития личности необходимо их взаимодействие. Единые подходы к развитию ребенка в семье и в дошкольном учреждении позволяют создавать активную развивающую среду, активные формы общения детей и взрослых.</a:t>
            </a:r>
            <a:br>
              <a:rPr lang="ru-RU" sz="2800" dirty="0"/>
            </a:br>
            <a:r>
              <a:rPr lang="ru-RU" sz="2800" dirty="0"/>
              <a:t> В рамках новых форм работы с семьей каждому родителю обеспечивается возможность знать и видеть, как живет и развивается его ребенок.</a:t>
            </a:r>
            <a:br>
              <a:rPr lang="ru-RU" sz="2800" dirty="0"/>
            </a:br>
            <a:r>
              <a:rPr lang="ru-RU" sz="2800" dirty="0"/>
              <a:t> Использование разнообразных форм работы помогает родителям из «зрителей</a:t>
            </a:r>
            <a:r>
              <a:rPr lang="ru-RU" sz="2800" dirty="0" smtClean="0"/>
              <a:t>» </a:t>
            </a:r>
            <a:r>
              <a:rPr lang="ru-RU" sz="2800" dirty="0"/>
              <a:t>и «наблюдателей» превратиться в «активных деятелей».</a:t>
            </a:r>
            <a:br>
              <a:rPr lang="ru-RU" sz="2800" dirty="0"/>
            </a:br>
            <a:r>
              <a:rPr lang="ru-RU" sz="2800" dirty="0"/>
              <a:t> </a:t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492922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/>
              <a:t> С 1 января 2014г. вступил в силу  ФГОС ДО.   Он разработан на основе Конституции Российской Федерации и законодательства РФ, с учетом Конвенции ООН о правах ребенка. Одним из принципов, которых является «личностно-развивающий и гуманистический характер взаимодействия взрослых (родителей (законных представителей), педагогических и иных работников Организации) и детей» (ФГОС ДО ч.1.п.1.2.п.п. 2).</a:t>
            </a:r>
            <a:endParaRPr lang="ru-RU" sz="2800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7148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/>
              <a:t>  В соответствии с ФГОС  ДО можно выделить следующие цели:</a:t>
            </a:r>
            <a:br>
              <a:rPr lang="ru-RU" sz="3200" dirty="0" smtClean="0"/>
            </a:br>
            <a:r>
              <a:rPr lang="ru-RU" sz="3200" dirty="0" smtClean="0"/>
              <a:t> - взаимодействие с семьей для обеспечения полноценного развития личности ребенка;</a:t>
            </a:r>
            <a:br>
              <a:rPr lang="ru-RU" sz="3200" dirty="0" smtClean="0"/>
            </a:br>
            <a:r>
              <a:rPr lang="ru-RU" sz="3200" dirty="0" smtClean="0"/>
              <a:t>-обеспечение открытости дошкольного образовательного учреждения</a:t>
            </a:r>
            <a:endParaRPr lang="ru-RU" sz="3200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857916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400" dirty="0" smtClean="0"/>
              <a:t>Для решения поставленных целей определены следующие задачи:</a:t>
            </a:r>
            <a:br>
              <a:rPr lang="ru-RU" sz="2400" dirty="0" smtClean="0"/>
            </a:br>
            <a:r>
              <a:rPr lang="ru-RU" sz="2400" dirty="0" smtClean="0"/>
              <a:t>-обеспечивать  психолого-педагогическую поддержку семьи;</a:t>
            </a:r>
            <a:br>
              <a:rPr lang="ru-RU" sz="2400" dirty="0" smtClean="0"/>
            </a:br>
            <a:r>
              <a:rPr lang="ru-RU" sz="2400" dirty="0" smtClean="0"/>
              <a:t>-поддерживать родителей (законных представителей) в воспитании детей, охране и укреплении их  здоровья;</a:t>
            </a:r>
            <a:br>
              <a:rPr lang="ru-RU" sz="2400" dirty="0" smtClean="0"/>
            </a:br>
            <a:r>
              <a:rPr lang="ru-RU" sz="2400" dirty="0" smtClean="0"/>
              <a:t>-повышать компетентность родителей (законных представителей) в вопросах развития и образования;</a:t>
            </a:r>
            <a:br>
              <a:rPr lang="ru-RU" sz="2400" dirty="0" smtClean="0"/>
            </a:br>
            <a:r>
              <a:rPr lang="ru-RU" sz="2400" dirty="0" smtClean="0"/>
              <a:t>-создавать условия для благоприятного климата взаимодействия с родителями;</a:t>
            </a:r>
            <a:br>
              <a:rPr lang="ru-RU" sz="2400" dirty="0" smtClean="0"/>
            </a:br>
            <a:r>
              <a:rPr lang="ru-RU" sz="2400" dirty="0" smtClean="0"/>
              <a:t>-установить доверительные партнерские отношения с семьей каждого воспитанника;</a:t>
            </a:r>
            <a:br>
              <a:rPr lang="ru-RU" sz="2400" dirty="0" smtClean="0"/>
            </a:br>
            <a:r>
              <a:rPr lang="ru-RU" sz="2400" dirty="0" smtClean="0"/>
              <a:t>-создавать условия для вовлечения семьи в единое образовательное пространство.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rgbClr val="C00000"/>
                  </a:solidFill>
                </a:ln>
              </a:rPr>
              <a:t>Методы  для решения поставленных задач </a:t>
            </a:r>
            <a:endParaRPr lang="ru-RU" sz="3200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4983179"/>
          </a:xfrm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n>
                  <a:solidFill>
                    <a:srgbClr val="7030A0"/>
                  </a:solidFill>
                </a:ln>
              </a:rPr>
              <a:t>Традиционные</a:t>
            </a:r>
          </a:p>
          <a:p>
            <a:r>
              <a:rPr lang="ru-RU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беседы</a:t>
            </a:r>
          </a:p>
          <a:p>
            <a:r>
              <a:rPr lang="ru-RU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 родительские собрания</a:t>
            </a:r>
          </a:p>
          <a:p>
            <a:r>
              <a:rPr lang="ru-RU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совместные </a:t>
            </a:r>
            <a:r>
              <a:rPr lang="ru-RU" sz="2400" dirty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праздники и </a:t>
            </a:r>
            <a:r>
              <a:rPr lang="ru-RU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развлечения</a:t>
            </a:r>
          </a:p>
          <a:p>
            <a:r>
              <a:rPr lang="ru-RU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 консультации</a:t>
            </a:r>
          </a:p>
          <a:p>
            <a:r>
              <a:rPr lang="ru-RU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 оформление </a:t>
            </a:r>
            <a:r>
              <a:rPr lang="ru-RU" sz="2400" dirty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папок </a:t>
            </a:r>
            <a:r>
              <a:rPr lang="ru-RU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– передвижек</a:t>
            </a:r>
          </a:p>
          <a:p>
            <a:r>
              <a:rPr lang="ru-RU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 </a:t>
            </a:r>
            <a:r>
              <a:rPr lang="ru-RU" sz="2400" dirty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выставки совместных </a:t>
            </a:r>
            <a:r>
              <a:rPr lang="ru-RU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работ</a:t>
            </a:r>
          </a:p>
          <a:p>
            <a:r>
              <a:rPr lang="ru-RU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 </a:t>
            </a:r>
            <a:r>
              <a:rPr lang="ru-RU" sz="2400" dirty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работа с родительским комитетом 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038600" cy="498317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n>
                  <a:solidFill>
                    <a:srgbClr val="7030A0"/>
                  </a:solidFill>
                </a:ln>
              </a:rPr>
              <a:t>Нетрадиционные</a:t>
            </a:r>
          </a:p>
          <a:p>
            <a:r>
              <a:rPr lang="ru-RU" sz="2200" dirty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сайты детского </a:t>
            </a:r>
            <a:r>
              <a:rPr lang="ru-RU" sz="2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сада</a:t>
            </a:r>
          </a:p>
          <a:p>
            <a:r>
              <a:rPr lang="ru-RU" sz="2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фотовыставки</a:t>
            </a:r>
          </a:p>
          <a:p>
            <a:r>
              <a:rPr lang="ru-RU" sz="2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 </a:t>
            </a:r>
            <a:r>
              <a:rPr lang="ru-RU" sz="2200" dirty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проведение </a:t>
            </a:r>
            <a:r>
              <a:rPr lang="ru-RU" sz="2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акций</a:t>
            </a:r>
          </a:p>
          <a:p>
            <a:r>
              <a:rPr lang="ru-RU" sz="2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 </a:t>
            </a:r>
            <a:r>
              <a:rPr lang="ru-RU" sz="2200" dirty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почта </a:t>
            </a:r>
            <a:r>
              <a:rPr lang="ru-RU" sz="2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доверия</a:t>
            </a:r>
          </a:p>
          <a:p>
            <a:r>
              <a:rPr lang="ru-RU" sz="2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проведение </a:t>
            </a:r>
            <a:r>
              <a:rPr lang="ru-RU" sz="2200" dirty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мастер </a:t>
            </a:r>
            <a:r>
              <a:rPr lang="ru-RU" sz="2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классов</a:t>
            </a:r>
          </a:p>
          <a:p>
            <a:r>
              <a:rPr lang="ru-RU" sz="2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круглых столов</a:t>
            </a:r>
          </a:p>
          <a:p>
            <a:r>
              <a:rPr lang="ru-RU" sz="2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 презентации</a:t>
            </a:r>
          </a:p>
          <a:p>
            <a:r>
              <a:rPr lang="ru-RU" sz="2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 </a:t>
            </a:r>
            <a:r>
              <a:rPr lang="ru-RU" sz="2200" dirty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выпуски семейных газет и </a:t>
            </a:r>
            <a:r>
              <a:rPr lang="ru-RU" sz="2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плакатов</a:t>
            </a:r>
          </a:p>
          <a:p>
            <a:r>
              <a:rPr lang="ru-RU" sz="2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 </a:t>
            </a:r>
            <a:r>
              <a:rPr lang="ru-RU" sz="2200" dirty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проведение </a:t>
            </a:r>
            <a:r>
              <a:rPr lang="ru-RU" sz="2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тренингов</a:t>
            </a:r>
          </a:p>
          <a:p>
            <a:r>
              <a:rPr lang="ru-RU" sz="2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совместные прогулки</a:t>
            </a:r>
          </a:p>
          <a:p>
            <a:r>
              <a:rPr lang="ru-RU" sz="2200" dirty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б</a:t>
            </a:r>
            <a:r>
              <a:rPr lang="ru-RU" sz="2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рошюры, листовки</a:t>
            </a:r>
          </a:p>
          <a:p>
            <a:r>
              <a:rPr lang="ru-RU" sz="2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 </a:t>
            </a:r>
            <a:r>
              <a:rPr lang="ru-RU" sz="2200" dirty="0">
                <a:ln>
                  <a:solidFill>
                    <a:schemeClr val="accent2">
                      <a:lumMod val="75000"/>
                    </a:schemeClr>
                  </a:solidFill>
                </a:ln>
              </a:rPr>
              <a:t>выставки семейных реликвий.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86834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/>
              <a:t>Для взаимодействия с семьей я использую </a:t>
            </a:r>
            <a:endParaRPr lang="ru-RU" sz="28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/>
              <a:t>Любой из членов семьи может принять участие в совместной с детьми </a:t>
            </a:r>
            <a:r>
              <a:rPr lang="ru-RU" sz="2000" smtClean="0"/>
              <a:t>игре .</a:t>
            </a:r>
            <a:endParaRPr lang="ru-RU" sz="2000" dirty="0"/>
          </a:p>
        </p:txBody>
      </p:sp>
      <p:pic>
        <p:nvPicPr>
          <p:cNvPr id="1026" name="Picture 2" descr="C:\Documents and Settings\Administrator\Рабочий стол\дс фото\DSC068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00240"/>
            <a:ext cx="4038600" cy="3857652"/>
          </a:xfrm>
          <a:prstGeom prst="rect">
            <a:avLst/>
          </a:prstGeom>
          <a:noFill/>
        </p:spPr>
      </p:pic>
      <p:pic>
        <p:nvPicPr>
          <p:cNvPr id="1027" name="Picture 3" descr="C:\Documents and Settings\Administrator\Рабочий стол\дс фото\DSC061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000240"/>
            <a:ext cx="4038600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Мамочки могут принять участие в режимных моментах</a:t>
            </a:r>
            <a:endParaRPr lang="ru-RU" sz="2800" dirty="0"/>
          </a:p>
        </p:txBody>
      </p:sp>
      <p:pic>
        <p:nvPicPr>
          <p:cNvPr id="2050" name="Picture 2" descr="C:\Documents and Settings\Administrator\Рабочий стол\дс фото\DSC0693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  <a:solidFill>
            <a:schemeClr val="accent3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ru-RU" sz="2800" dirty="0" smtClean="0"/>
              <a:t>Совместно с родителями мы создали мобильное пособие «Кто где живет?».</a:t>
            </a:r>
            <a:br>
              <a:rPr lang="ru-RU" sz="2800" dirty="0" smtClean="0"/>
            </a:br>
            <a:r>
              <a:rPr lang="ru-RU" sz="2800" dirty="0" smtClean="0"/>
              <a:t>Родители с удовольствием играют в него вместе с детьми.</a:t>
            </a:r>
            <a:endParaRPr lang="ru-RU" sz="2800" dirty="0"/>
          </a:p>
        </p:txBody>
      </p:sp>
      <p:pic>
        <p:nvPicPr>
          <p:cNvPr id="3074" name="Picture 2" descr="C:\Documents and Settings\Administrator\Рабочий стол\дс фото\DSC070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istrator\Рабочий стол\дс фото\DSC070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108</TotalTime>
  <Words>366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«Изменение форм взаимодействия воспитателя с родителями в соответствии с требованиями ФГОС ДО»</vt:lpstr>
      <vt:lpstr> С 1 января 2014г. вступил в силу  ФГОС ДО.   Он разработан на основе Конституции Российской Федерации и законодательства РФ, с учетом Конвенции ООН о правах ребенка. Одним из принципов, которых является «личностно-развивающий и гуманистический характер взаимодействия взрослых (родителей (законных представителей), педагогических и иных работников Организации) и детей» (ФГОС ДО ч.1.п.1.2.п.п. 2).</vt:lpstr>
      <vt:lpstr>  В соответствии с ФГОС  ДО можно выделить следующие цели:  - взаимодействие с семьей для обеспечения полноценного развития личности ребенка; -обеспечение открытости дошкольного образовательного учреждения</vt:lpstr>
      <vt:lpstr>Для решения поставленных целей определены следующие задачи: -обеспечивать  психолого-педагогическую поддержку семьи; -поддерживать родителей (законных представителей) в воспитании детей, охране и укреплении их  здоровья; -повышать компетентность родителей (законных представителей) в вопросах развития и образования; -создавать условия для благоприятного климата взаимодействия с родителями; -установить доверительные партнерские отношения с семьей каждого воспитанника; -создавать условия для вовлечения семьи в единое образовательное пространство. </vt:lpstr>
      <vt:lpstr>Методы  для решения поставленных задач </vt:lpstr>
      <vt:lpstr>Для взаимодействия с семьей я использую </vt:lpstr>
      <vt:lpstr>Любой из членов семьи может принять участие в совместной с детьми игре .</vt:lpstr>
      <vt:lpstr>Мамочки могут принять участие в режимных моментах</vt:lpstr>
      <vt:lpstr>Совместно с родителями мы создали мобильное пособие «Кто где живет?». Родители с удовольствием играют в него вместе с детьми.</vt:lpstr>
      <vt:lpstr>Оригинальность нашего пособия в том, что оно «путешествует» по семьям. Таким образом служит предметом, который объединяет дом и детский сад, а также укрепляет внутрисемейные отношения</vt:lpstr>
      <vt:lpstr>Родители принимают участие в развлечении детей, чтении книг.</vt:lpstr>
      <vt:lpstr>Совместно с родителями мы поучаствовали в акции «Гирлянда мира» на сайте maam.ru. Я провела мастер класс, и работа клуба «Руками творишкиных закипела.</vt:lpstr>
      <vt:lpstr>На одном из заседаний клуба, мама Ксюши рассказала и показала малышам как делать фруктовый салат.</vt:lpstr>
      <vt:lpstr>Эх, и вкусный он получился! Без добавки не обошлось.</vt:lpstr>
      <vt:lpstr>Воспитательные функции дошкольного образования и семьи различны, но для всестороннего развития личности необходимо их взаимодействие. Единые подходы к развитию ребенка в семье и в дошкольном учреждении позволяют создавать активную развивающую среду, активные формы общения детей и взрослых.  В рамках новых форм работы с семьей каждому родителю обеспечивается возможность знать и видеть, как живет и развивается его ребенок.  Использование разнообразных форм работы помогает родителям из «зрителей» и «наблюдателей» превратиться в «активных деятелей».   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«Изменение форм взаимодействия воспитателя с родителями в соответствии с требованиями ФГОС ДО»</dc:title>
  <dc:creator>Admin</dc:creator>
  <cp:lastModifiedBy>Admin</cp:lastModifiedBy>
  <cp:revision>12</cp:revision>
  <dcterms:created xsi:type="dcterms:W3CDTF">2015-04-08T06:11:00Z</dcterms:created>
  <dcterms:modified xsi:type="dcterms:W3CDTF">2015-04-08T15:16:27Z</dcterms:modified>
</cp:coreProperties>
</file>