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89" r:id="rId12"/>
    <p:sldId id="290" r:id="rId13"/>
    <p:sldId id="291" r:id="rId14"/>
    <p:sldId id="292" r:id="rId15"/>
    <p:sldId id="265" r:id="rId16"/>
    <p:sldId id="293" r:id="rId17"/>
    <p:sldId id="294" r:id="rId18"/>
    <p:sldId id="295" r:id="rId19"/>
    <p:sldId id="296" r:id="rId20"/>
    <p:sldId id="266" r:id="rId21"/>
    <p:sldId id="297" r:id="rId22"/>
    <p:sldId id="298" r:id="rId23"/>
    <p:sldId id="299" r:id="rId24"/>
    <p:sldId id="300" r:id="rId25"/>
    <p:sldId id="267" r:id="rId26"/>
    <p:sldId id="283" r:id="rId27"/>
    <p:sldId id="301" r:id="rId28"/>
    <p:sldId id="302" r:id="rId29"/>
    <p:sldId id="268" r:id="rId30"/>
    <p:sldId id="269" r:id="rId31"/>
    <p:sldId id="286" r:id="rId32"/>
    <p:sldId id="287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AFA58"/>
    <a:srgbClr val="F7C453"/>
    <a:srgbClr val="F0F010"/>
    <a:srgbClr val="003399"/>
    <a:srgbClr val="422C16"/>
    <a:srgbClr val="0C788E"/>
    <a:srgbClr val="006666"/>
    <a:srgbClr val="0099CC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8434" autoAdjust="0"/>
    <p:restoredTop sz="94652" autoAdjust="0"/>
  </p:normalViewPr>
  <p:slideViewPr>
    <p:cSldViewPr>
      <p:cViewPr varScale="1">
        <p:scale>
          <a:sx n="46" d="100"/>
          <a:sy n="46" d="100"/>
        </p:scale>
        <p:origin x="-9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7EEC9-5866-491F-86D5-C9C4F2E3F5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6BA54A-6B29-40F1-9BF0-8541321DF8B0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Вид проекта</a:t>
          </a:r>
          <a:endParaRPr lang="ru-RU" dirty="0">
            <a:solidFill>
              <a:srgbClr val="7030A0"/>
            </a:solidFill>
          </a:endParaRPr>
        </a:p>
      </dgm:t>
    </dgm:pt>
    <dgm:pt modelId="{6ADC0ADF-0F26-4B2D-B7D4-5532FA29802D}" type="parTrans" cxnId="{54DF2D31-6137-434E-9F51-5C2F74584230}">
      <dgm:prSet/>
      <dgm:spPr/>
      <dgm:t>
        <a:bodyPr/>
        <a:lstStyle/>
        <a:p>
          <a:endParaRPr lang="ru-RU"/>
        </a:p>
      </dgm:t>
    </dgm:pt>
    <dgm:pt modelId="{A77FF943-2EF6-4597-88CB-F21C02C1DE49}" type="sibTrans" cxnId="{54DF2D31-6137-434E-9F51-5C2F74584230}">
      <dgm:prSet/>
      <dgm:spPr/>
      <dgm:t>
        <a:bodyPr/>
        <a:lstStyle/>
        <a:p>
          <a:endParaRPr lang="ru-RU"/>
        </a:p>
      </dgm:t>
    </dgm:pt>
    <dgm:pt modelId="{02414722-A921-47B3-854B-85184B0D4E8F}">
      <dgm:prSet phldrT="[Текст]"/>
      <dgm:spPr/>
      <dgm:t>
        <a:bodyPr/>
        <a:lstStyle/>
        <a:p>
          <a:r>
            <a:rPr lang="ru-RU" dirty="0" smtClean="0"/>
            <a:t>Творческий</a:t>
          </a:r>
          <a:endParaRPr lang="ru-RU" dirty="0"/>
        </a:p>
      </dgm:t>
    </dgm:pt>
    <dgm:pt modelId="{87453615-A673-41C5-B0BC-5B69D482FA1F}" type="parTrans" cxnId="{445959BD-A817-49F4-B298-71E9D5FD85F2}">
      <dgm:prSet/>
      <dgm:spPr/>
      <dgm:t>
        <a:bodyPr/>
        <a:lstStyle/>
        <a:p>
          <a:endParaRPr lang="ru-RU"/>
        </a:p>
      </dgm:t>
    </dgm:pt>
    <dgm:pt modelId="{04281601-13F5-4BBF-829F-0BC96E1B87F6}" type="sibTrans" cxnId="{445959BD-A817-49F4-B298-71E9D5FD85F2}">
      <dgm:prSet/>
      <dgm:spPr/>
      <dgm:t>
        <a:bodyPr/>
        <a:lstStyle/>
        <a:p>
          <a:endParaRPr lang="ru-RU"/>
        </a:p>
      </dgm:t>
    </dgm:pt>
    <dgm:pt modelId="{FD599713-C0C1-4E75-9754-2BDBE523F93B}">
      <dgm:prSet phldrT="[Текст]"/>
      <dgm:spPr>
        <a:solidFill>
          <a:srgbClr val="F0F010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Срок</a:t>
          </a:r>
          <a:r>
            <a:rPr lang="ru-RU" dirty="0" smtClean="0"/>
            <a:t> </a:t>
          </a:r>
          <a:endParaRPr lang="ru-RU" dirty="0"/>
        </a:p>
      </dgm:t>
    </dgm:pt>
    <dgm:pt modelId="{4F1C4713-EA12-43E4-9869-5EB8C466F31B}" type="parTrans" cxnId="{C489D92E-CE51-4C6D-977A-A15A01933C24}">
      <dgm:prSet/>
      <dgm:spPr/>
      <dgm:t>
        <a:bodyPr/>
        <a:lstStyle/>
        <a:p>
          <a:endParaRPr lang="ru-RU"/>
        </a:p>
      </dgm:t>
    </dgm:pt>
    <dgm:pt modelId="{2A91937D-AC69-4B64-BB60-84A7E6C03D02}" type="sibTrans" cxnId="{C489D92E-CE51-4C6D-977A-A15A01933C24}">
      <dgm:prSet/>
      <dgm:spPr/>
      <dgm:t>
        <a:bodyPr/>
        <a:lstStyle/>
        <a:p>
          <a:endParaRPr lang="ru-RU"/>
        </a:p>
      </dgm:t>
    </dgm:pt>
    <dgm:pt modelId="{EF36822A-C0E4-443B-9857-FE756F2B005F}">
      <dgm:prSet phldrT="[Текст]"/>
      <dgm:spPr/>
      <dgm:t>
        <a:bodyPr/>
        <a:lstStyle/>
        <a:p>
          <a:r>
            <a:rPr lang="ru-RU" dirty="0" smtClean="0"/>
            <a:t>Долгосрочный</a:t>
          </a:r>
          <a:endParaRPr lang="ru-RU" dirty="0"/>
        </a:p>
      </dgm:t>
    </dgm:pt>
    <dgm:pt modelId="{0E91779C-6AB3-44CF-AF7A-216DAB055A26}" type="parTrans" cxnId="{DB176331-B0DB-4A0A-A687-8585DC5528CC}">
      <dgm:prSet/>
      <dgm:spPr/>
      <dgm:t>
        <a:bodyPr/>
        <a:lstStyle/>
        <a:p>
          <a:endParaRPr lang="ru-RU"/>
        </a:p>
      </dgm:t>
    </dgm:pt>
    <dgm:pt modelId="{E3C0A4CE-A5FF-41EE-A318-9E9F5AF7D627}" type="sibTrans" cxnId="{DB176331-B0DB-4A0A-A687-8585DC5528CC}">
      <dgm:prSet/>
      <dgm:spPr/>
      <dgm:t>
        <a:bodyPr/>
        <a:lstStyle/>
        <a:p>
          <a:endParaRPr lang="ru-RU"/>
        </a:p>
      </dgm:t>
    </dgm:pt>
    <dgm:pt modelId="{038CC460-B58E-4F89-ACF9-822A2F8DB009}">
      <dgm:prSet phldrT="[Текст]"/>
      <dgm:spPr>
        <a:solidFill>
          <a:srgbClr val="FAFA58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Целевая группа</a:t>
          </a:r>
          <a:endParaRPr lang="ru-RU" dirty="0">
            <a:solidFill>
              <a:srgbClr val="7030A0"/>
            </a:solidFill>
          </a:endParaRPr>
        </a:p>
      </dgm:t>
    </dgm:pt>
    <dgm:pt modelId="{FB54FF8D-EA04-43AD-8B8E-6F8D654126CD}" type="parTrans" cxnId="{5C95210B-0E2D-4ED8-9B02-9A5732CE8732}">
      <dgm:prSet/>
      <dgm:spPr/>
      <dgm:t>
        <a:bodyPr/>
        <a:lstStyle/>
        <a:p>
          <a:endParaRPr lang="ru-RU"/>
        </a:p>
      </dgm:t>
    </dgm:pt>
    <dgm:pt modelId="{1B40714D-0DD1-4489-88E4-CF97BE958A25}" type="sibTrans" cxnId="{5C95210B-0E2D-4ED8-9B02-9A5732CE8732}">
      <dgm:prSet/>
      <dgm:spPr/>
      <dgm:t>
        <a:bodyPr/>
        <a:lstStyle/>
        <a:p>
          <a:endParaRPr lang="ru-RU"/>
        </a:p>
      </dgm:t>
    </dgm:pt>
    <dgm:pt modelId="{2CB75B6A-A5F9-451A-B53C-00031837CEB4}">
      <dgm:prSet phldrT="[Текст]"/>
      <dgm:spPr/>
      <dgm:t>
        <a:bodyPr/>
        <a:lstStyle/>
        <a:p>
          <a:r>
            <a:rPr lang="ru-RU" dirty="0" smtClean="0"/>
            <a:t>Дети раннего возраста</a:t>
          </a:r>
          <a:endParaRPr lang="ru-RU" dirty="0"/>
        </a:p>
      </dgm:t>
    </dgm:pt>
    <dgm:pt modelId="{2B1E3291-C8F7-4578-B67E-1C9C0366AC04}" type="parTrans" cxnId="{BA09E238-5434-4551-9C53-0FF8AB073F14}">
      <dgm:prSet/>
      <dgm:spPr/>
      <dgm:t>
        <a:bodyPr/>
        <a:lstStyle/>
        <a:p>
          <a:endParaRPr lang="ru-RU"/>
        </a:p>
      </dgm:t>
    </dgm:pt>
    <dgm:pt modelId="{3DDDABFB-7A11-4BEF-AAE6-5A3A5F50FBB2}" type="sibTrans" cxnId="{BA09E238-5434-4551-9C53-0FF8AB073F14}">
      <dgm:prSet/>
      <dgm:spPr/>
      <dgm:t>
        <a:bodyPr/>
        <a:lstStyle/>
        <a:p>
          <a:endParaRPr lang="ru-RU"/>
        </a:p>
      </dgm:t>
    </dgm:pt>
    <dgm:pt modelId="{8044C5BB-7C78-4CBB-89AA-1794916F4292}">
      <dgm:prSet phldrT="[Текст]"/>
      <dgm:spPr/>
      <dgm:t>
        <a:bodyPr/>
        <a:lstStyle/>
        <a:p>
          <a:r>
            <a:rPr lang="ru-RU" dirty="0" smtClean="0"/>
            <a:t>Семьи воспитанников</a:t>
          </a:r>
          <a:endParaRPr lang="ru-RU" dirty="0"/>
        </a:p>
      </dgm:t>
    </dgm:pt>
    <dgm:pt modelId="{5776322D-ED08-482F-A067-B84EB2A5384B}" type="parTrans" cxnId="{F2F80476-7E6F-4551-A5CE-1D4E016475E3}">
      <dgm:prSet/>
      <dgm:spPr/>
      <dgm:t>
        <a:bodyPr/>
        <a:lstStyle/>
        <a:p>
          <a:endParaRPr lang="ru-RU"/>
        </a:p>
      </dgm:t>
    </dgm:pt>
    <dgm:pt modelId="{CC52DE23-6BC9-414B-908F-CD07D1778F1B}" type="sibTrans" cxnId="{F2F80476-7E6F-4551-A5CE-1D4E016475E3}">
      <dgm:prSet/>
      <dgm:spPr/>
      <dgm:t>
        <a:bodyPr/>
        <a:lstStyle/>
        <a:p>
          <a:endParaRPr lang="ru-RU"/>
        </a:p>
      </dgm:t>
    </dgm:pt>
    <dgm:pt modelId="{7B7D8B91-6342-424B-BDCB-271A85D76368}" type="pres">
      <dgm:prSet presAssocID="{BB27EEC9-5866-491F-86D5-C9C4F2E3F5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7BF3E-1533-4B92-B820-AC7112410619}" type="pres">
      <dgm:prSet presAssocID="{186BA54A-6B29-40F1-9BF0-8541321DF8B0}" presName="linNode" presStyleCnt="0"/>
      <dgm:spPr/>
    </dgm:pt>
    <dgm:pt modelId="{E5B005F5-1D9B-4EF7-91B8-54D60CF19F9B}" type="pres">
      <dgm:prSet presAssocID="{186BA54A-6B29-40F1-9BF0-8541321DF8B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FCD5C-EEF5-47F0-AFB9-EA6F44CB08BD}" type="pres">
      <dgm:prSet presAssocID="{186BA54A-6B29-40F1-9BF0-8541321DF8B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71521-FF5E-4633-B7F4-31EC45AD68E2}" type="pres">
      <dgm:prSet presAssocID="{A77FF943-2EF6-4597-88CB-F21C02C1DE49}" presName="sp" presStyleCnt="0"/>
      <dgm:spPr/>
    </dgm:pt>
    <dgm:pt modelId="{60D6898B-9011-43DD-8335-A37955257C86}" type="pres">
      <dgm:prSet presAssocID="{FD599713-C0C1-4E75-9754-2BDBE523F93B}" presName="linNode" presStyleCnt="0"/>
      <dgm:spPr/>
    </dgm:pt>
    <dgm:pt modelId="{5007BCD1-B7FF-4300-B33D-42EF0CE016C6}" type="pres">
      <dgm:prSet presAssocID="{FD599713-C0C1-4E75-9754-2BDBE523F93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DD207-C49E-49FD-B0D6-82D08F3DA9CC}" type="pres">
      <dgm:prSet presAssocID="{FD599713-C0C1-4E75-9754-2BDBE523F93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C27C5-167F-4D93-B5CF-C53D8E3B7B8E}" type="pres">
      <dgm:prSet presAssocID="{2A91937D-AC69-4B64-BB60-84A7E6C03D02}" presName="sp" presStyleCnt="0"/>
      <dgm:spPr/>
    </dgm:pt>
    <dgm:pt modelId="{871246E1-3C2C-47EF-B49D-DC0B22C61674}" type="pres">
      <dgm:prSet presAssocID="{038CC460-B58E-4F89-ACF9-822A2F8DB009}" presName="linNode" presStyleCnt="0"/>
      <dgm:spPr/>
    </dgm:pt>
    <dgm:pt modelId="{11DA0F1C-D9A8-4924-9027-11EDCF8DC7ED}" type="pres">
      <dgm:prSet presAssocID="{038CC460-B58E-4F89-ACF9-822A2F8DB00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6B268-3DBC-499D-951D-9EADA261556F}" type="pres">
      <dgm:prSet presAssocID="{038CC460-B58E-4F89-ACF9-822A2F8DB00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3C59BD-0243-4C46-B6A1-895BF9E71723}" type="presOf" srcId="{038CC460-B58E-4F89-ACF9-822A2F8DB009}" destId="{11DA0F1C-D9A8-4924-9027-11EDCF8DC7ED}" srcOrd="0" destOrd="0" presId="urn:microsoft.com/office/officeart/2005/8/layout/vList5"/>
    <dgm:cxn modelId="{BA09E238-5434-4551-9C53-0FF8AB073F14}" srcId="{038CC460-B58E-4F89-ACF9-822A2F8DB009}" destId="{2CB75B6A-A5F9-451A-B53C-00031837CEB4}" srcOrd="0" destOrd="0" parTransId="{2B1E3291-C8F7-4578-B67E-1C9C0366AC04}" sibTransId="{3DDDABFB-7A11-4BEF-AAE6-5A3A5F50FBB2}"/>
    <dgm:cxn modelId="{B099A5F5-7AB5-4851-8196-45B7D46C9E63}" type="presOf" srcId="{186BA54A-6B29-40F1-9BF0-8541321DF8B0}" destId="{E5B005F5-1D9B-4EF7-91B8-54D60CF19F9B}" srcOrd="0" destOrd="0" presId="urn:microsoft.com/office/officeart/2005/8/layout/vList5"/>
    <dgm:cxn modelId="{7803BE97-F40F-4798-A920-C4B7EE6C590E}" type="presOf" srcId="{FD599713-C0C1-4E75-9754-2BDBE523F93B}" destId="{5007BCD1-B7FF-4300-B33D-42EF0CE016C6}" srcOrd="0" destOrd="0" presId="urn:microsoft.com/office/officeart/2005/8/layout/vList5"/>
    <dgm:cxn modelId="{F2F80476-7E6F-4551-A5CE-1D4E016475E3}" srcId="{038CC460-B58E-4F89-ACF9-822A2F8DB009}" destId="{8044C5BB-7C78-4CBB-89AA-1794916F4292}" srcOrd="1" destOrd="0" parTransId="{5776322D-ED08-482F-A067-B84EB2A5384B}" sibTransId="{CC52DE23-6BC9-414B-908F-CD07D1778F1B}"/>
    <dgm:cxn modelId="{0FE1CE3A-31A3-49AB-B1FE-24B2A0B5F8C0}" type="presOf" srcId="{02414722-A921-47B3-854B-85184B0D4E8F}" destId="{D4DFCD5C-EEF5-47F0-AFB9-EA6F44CB08BD}" srcOrd="0" destOrd="0" presId="urn:microsoft.com/office/officeart/2005/8/layout/vList5"/>
    <dgm:cxn modelId="{083F1B30-0FF3-4DA7-87D1-4073D61ADE01}" type="presOf" srcId="{8044C5BB-7C78-4CBB-89AA-1794916F4292}" destId="{9056B268-3DBC-499D-951D-9EADA261556F}" srcOrd="0" destOrd="1" presId="urn:microsoft.com/office/officeart/2005/8/layout/vList5"/>
    <dgm:cxn modelId="{5C95210B-0E2D-4ED8-9B02-9A5732CE8732}" srcId="{BB27EEC9-5866-491F-86D5-C9C4F2E3F590}" destId="{038CC460-B58E-4F89-ACF9-822A2F8DB009}" srcOrd="2" destOrd="0" parTransId="{FB54FF8D-EA04-43AD-8B8E-6F8D654126CD}" sibTransId="{1B40714D-0DD1-4489-88E4-CF97BE958A25}"/>
    <dgm:cxn modelId="{C489D92E-CE51-4C6D-977A-A15A01933C24}" srcId="{BB27EEC9-5866-491F-86D5-C9C4F2E3F590}" destId="{FD599713-C0C1-4E75-9754-2BDBE523F93B}" srcOrd="1" destOrd="0" parTransId="{4F1C4713-EA12-43E4-9869-5EB8C466F31B}" sibTransId="{2A91937D-AC69-4B64-BB60-84A7E6C03D02}"/>
    <dgm:cxn modelId="{46107A93-C0AD-48BC-9182-3A1EBC464D23}" type="presOf" srcId="{2CB75B6A-A5F9-451A-B53C-00031837CEB4}" destId="{9056B268-3DBC-499D-951D-9EADA261556F}" srcOrd="0" destOrd="0" presId="urn:microsoft.com/office/officeart/2005/8/layout/vList5"/>
    <dgm:cxn modelId="{88E8CF60-CF68-4FB3-AE2C-D5E76C45C6F5}" type="presOf" srcId="{EF36822A-C0E4-443B-9857-FE756F2B005F}" destId="{474DD207-C49E-49FD-B0D6-82D08F3DA9CC}" srcOrd="0" destOrd="0" presId="urn:microsoft.com/office/officeart/2005/8/layout/vList5"/>
    <dgm:cxn modelId="{901A6755-21DA-4C61-8177-BF0276B9F2AD}" type="presOf" srcId="{BB27EEC9-5866-491F-86D5-C9C4F2E3F590}" destId="{7B7D8B91-6342-424B-BDCB-271A85D76368}" srcOrd="0" destOrd="0" presId="urn:microsoft.com/office/officeart/2005/8/layout/vList5"/>
    <dgm:cxn modelId="{54DF2D31-6137-434E-9F51-5C2F74584230}" srcId="{BB27EEC9-5866-491F-86D5-C9C4F2E3F590}" destId="{186BA54A-6B29-40F1-9BF0-8541321DF8B0}" srcOrd="0" destOrd="0" parTransId="{6ADC0ADF-0F26-4B2D-B7D4-5532FA29802D}" sibTransId="{A77FF943-2EF6-4597-88CB-F21C02C1DE49}"/>
    <dgm:cxn modelId="{DB176331-B0DB-4A0A-A687-8585DC5528CC}" srcId="{FD599713-C0C1-4E75-9754-2BDBE523F93B}" destId="{EF36822A-C0E4-443B-9857-FE756F2B005F}" srcOrd="0" destOrd="0" parTransId="{0E91779C-6AB3-44CF-AF7A-216DAB055A26}" sibTransId="{E3C0A4CE-A5FF-41EE-A318-9E9F5AF7D627}"/>
    <dgm:cxn modelId="{445959BD-A817-49F4-B298-71E9D5FD85F2}" srcId="{186BA54A-6B29-40F1-9BF0-8541321DF8B0}" destId="{02414722-A921-47B3-854B-85184B0D4E8F}" srcOrd="0" destOrd="0" parTransId="{87453615-A673-41C5-B0BC-5B69D482FA1F}" sibTransId="{04281601-13F5-4BBF-829F-0BC96E1B87F6}"/>
    <dgm:cxn modelId="{861A4ECD-7C7E-4D6F-A068-588527E6EFB8}" type="presParOf" srcId="{7B7D8B91-6342-424B-BDCB-271A85D76368}" destId="{C957BF3E-1533-4B92-B820-AC7112410619}" srcOrd="0" destOrd="0" presId="urn:microsoft.com/office/officeart/2005/8/layout/vList5"/>
    <dgm:cxn modelId="{9A746780-F21A-45CA-BC6E-3FD0C5E54C81}" type="presParOf" srcId="{C957BF3E-1533-4B92-B820-AC7112410619}" destId="{E5B005F5-1D9B-4EF7-91B8-54D60CF19F9B}" srcOrd="0" destOrd="0" presId="urn:microsoft.com/office/officeart/2005/8/layout/vList5"/>
    <dgm:cxn modelId="{4ECDA7A5-4D87-424E-8CD1-0EC8AD15EBC4}" type="presParOf" srcId="{C957BF3E-1533-4B92-B820-AC7112410619}" destId="{D4DFCD5C-EEF5-47F0-AFB9-EA6F44CB08BD}" srcOrd="1" destOrd="0" presId="urn:microsoft.com/office/officeart/2005/8/layout/vList5"/>
    <dgm:cxn modelId="{9ED42AA7-7073-40D6-8ADE-1606A95AAC17}" type="presParOf" srcId="{7B7D8B91-6342-424B-BDCB-271A85D76368}" destId="{16671521-FF5E-4633-B7F4-31EC45AD68E2}" srcOrd="1" destOrd="0" presId="urn:microsoft.com/office/officeart/2005/8/layout/vList5"/>
    <dgm:cxn modelId="{30C14CE2-F05A-48D8-BC22-D49DD3A8FBA8}" type="presParOf" srcId="{7B7D8B91-6342-424B-BDCB-271A85D76368}" destId="{60D6898B-9011-43DD-8335-A37955257C86}" srcOrd="2" destOrd="0" presId="urn:microsoft.com/office/officeart/2005/8/layout/vList5"/>
    <dgm:cxn modelId="{D820BF97-9263-4609-8592-55330A1BBAD6}" type="presParOf" srcId="{60D6898B-9011-43DD-8335-A37955257C86}" destId="{5007BCD1-B7FF-4300-B33D-42EF0CE016C6}" srcOrd="0" destOrd="0" presId="urn:microsoft.com/office/officeart/2005/8/layout/vList5"/>
    <dgm:cxn modelId="{5CA825E0-D8D1-4B59-BE08-A7D37ACCFC70}" type="presParOf" srcId="{60D6898B-9011-43DD-8335-A37955257C86}" destId="{474DD207-C49E-49FD-B0D6-82D08F3DA9CC}" srcOrd="1" destOrd="0" presId="urn:microsoft.com/office/officeart/2005/8/layout/vList5"/>
    <dgm:cxn modelId="{97D68092-B2FB-44E1-BBB9-BB5681BC3271}" type="presParOf" srcId="{7B7D8B91-6342-424B-BDCB-271A85D76368}" destId="{BEAC27C5-167F-4D93-B5CF-C53D8E3B7B8E}" srcOrd="3" destOrd="0" presId="urn:microsoft.com/office/officeart/2005/8/layout/vList5"/>
    <dgm:cxn modelId="{7762E3FF-6656-49BC-AF21-A75335D6C3B1}" type="presParOf" srcId="{7B7D8B91-6342-424B-BDCB-271A85D76368}" destId="{871246E1-3C2C-47EF-B49D-DC0B22C61674}" srcOrd="4" destOrd="0" presId="urn:microsoft.com/office/officeart/2005/8/layout/vList5"/>
    <dgm:cxn modelId="{F879D9DC-8966-4693-BD0B-42B37FB12580}" type="presParOf" srcId="{871246E1-3C2C-47EF-B49D-DC0B22C61674}" destId="{11DA0F1C-D9A8-4924-9027-11EDCF8DC7ED}" srcOrd="0" destOrd="0" presId="urn:microsoft.com/office/officeart/2005/8/layout/vList5"/>
    <dgm:cxn modelId="{536ACC32-6439-4F6F-8DFD-50AA806183E0}" type="presParOf" srcId="{871246E1-3C2C-47EF-B49D-DC0B22C61674}" destId="{9056B268-3DBC-499D-951D-9EADA261556F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FCD5C-EEF5-47F0-AFB9-EA6F44CB08BD}">
      <dsp:nvSpPr>
        <dsp:cNvPr id="0" name=""/>
        <dsp:cNvSpPr/>
      </dsp:nvSpPr>
      <dsp:spPr>
        <a:xfrm rot="5400000">
          <a:off x="5362658" y="-2026066"/>
          <a:ext cx="1270524" cy="5645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Творческий</a:t>
          </a:r>
          <a:endParaRPr lang="ru-RU" sz="3500" kern="1200" dirty="0"/>
        </a:p>
      </dsp:txBody>
      <dsp:txXfrm rot="5400000">
        <a:off x="5362658" y="-2026066"/>
        <a:ext cx="1270524" cy="5645102"/>
      </dsp:txXfrm>
    </dsp:sp>
    <dsp:sp modelId="{E5B005F5-1D9B-4EF7-91B8-54D60CF19F9B}">
      <dsp:nvSpPr>
        <dsp:cNvPr id="0" name=""/>
        <dsp:cNvSpPr/>
      </dsp:nvSpPr>
      <dsp:spPr>
        <a:xfrm>
          <a:off x="0" y="2406"/>
          <a:ext cx="3175369" cy="158815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solidFill>
                <a:srgbClr val="7030A0"/>
              </a:solidFill>
            </a:rPr>
            <a:t>Вид проекта</a:t>
          </a:r>
          <a:endParaRPr lang="ru-RU" sz="4700" kern="1200" dirty="0">
            <a:solidFill>
              <a:srgbClr val="7030A0"/>
            </a:solidFill>
          </a:endParaRPr>
        </a:p>
      </dsp:txBody>
      <dsp:txXfrm>
        <a:off x="0" y="2406"/>
        <a:ext cx="3175369" cy="1588155"/>
      </dsp:txXfrm>
    </dsp:sp>
    <dsp:sp modelId="{474DD207-C49E-49FD-B0D6-82D08F3DA9CC}">
      <dsp:nvSpPr>
        <dsp:cNvPr id="0" name=""/>
        <dsp:cNvSpPr/>
      </dsp:nvSpPr>
      <dsp:spPr>
        <a:xfrm rot="5400000">
          <a:off x="5362658" y="-358503"/>
          <a:ext cx="1270524" cy="5645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Долгосрочный</a:t>
          </a:r>
          <a:endParaRPr lang="ru-RU" sz="3500" kern="1200" dirty="0"/>
        </a:p>
      </dsp:txBody>
      <dsp:txXfrm rot="5400000">
        <a:off x="5362658" y="-358503"/>
        <a:ext cx="1270524" cy="5645102"/>
      </dsp:txXfrm>
    </dsp:sp>
    <dsp:sp modelId="{5007BCD1-B7FF-4300-B33D-42EF0CE016C6}">
      <dsp:nvSpPr>
        <dsp:cNvPr id="0" name=""/>
        <dsp:cNvSpPr/>
      </dsp:nvSpPr>
      <dsp:spPr>
        <a:xfrm>
          <a:off x="0" y="1669970"/>
          <a:ext cx="3175369" cy="1588155"/>
        </a:xfrm>
        <a:prstGeom prst="roundRect">
          <a:avLst/>
        </a:prstGeom>
        <a:solidFill>
          <a:srgbClr val="F0F0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solidFill>
                <a:srgbClr val="7030A0"/>
              </a:solidFill>
            </a:rPr>
            <a:t>Срок</a:t>
          </a: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0" y="1669970"/>
        <a:ext cx="3175369" cy="1588155"/>
      </dsp:txXfrm>
    </dsp:sp>
    <dsp:sp modelId="{9056B268-3DBC-499D-951D-9EADA261556F}">
      <dsp:nvSpPr>
        <dsp:cNvPr id="0" name=""/>
        <dsp:cNvSpPr/>
      </dsp:nvSpPr>
      <dsp:spPr>
        <a:xfrm rot="5400000">
          <a:off x="5362658" y="1309060"/>
          <a:ext cx="1270524" cy="5645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Дети раннего возраста</a:t>
          </a:r>
          <a:endParaRPr lang="ru-RU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Семьи воспитанников</a:t>
          </a:r>
          <a:endParaRPr lang="ru-RU" sz="3500" kern="1200" dirty="0"/>
        </a:p>
      </dsp:txBody>
      <dsp:txXfrm rot="5400000">
        <a:off x="5362658" y="1309060"/>
        <a:ext cx="1270524" cy="5645102"/>
      </dsp:txXfrm>
    </dsp:sp>
    <dsp:sp modelId="{11DA0F1C-D9A8-4924-9027-11EDCF8DC7ED}">
      <dsp:nvSpPr>
        <dsp:cNvPr id="0" name=""/>
        <dsp:cNvSpPr/>
      </dsp:nvSpPr>
      <dsp:spPr>
        <a:xfrm>
          <a:off x="0" y="3337533"/>
          <a:ext cx="3175369" cy="1588155"/>
        </a:xfrm>
        <a:prstGeom prst="roundRect">
          <a:avLst/>
        </a:prstGeom>
        <a:solidFill>
          <a:srgbClr val="FAFA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solidFill>
                <a:srgbClr val="7030A0"/>
              </a:solidFill>
            </a:rPr>
            <a:t>Целевая группа</a:t>
          </a:r>
          <a:endParaRPr lang="ru-RU" sz="4700" kern="1200" dirty="0">
            <a:solidFill>
              <a:srgbClr val="7030A0"/>
            </a:solidFill>
          </a:endParaRPr>
        </a:p>
      </dsp:txBody>
      <dsp:txXfrm>
        <a:off x="0" y="3337533"/>
        <a:ext cx="3175369" cy="1588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Comic Sans MS" pitchFamily="66" charset="0"/>
              </a:rPr>
              <a:t>Творческий проект по здоровьесбережению детей раннего возраста</a:t>
            </a:r>
            <a:endParaRPr lang="es-ES" sz="36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6672"/>
            <a:ext cx="762516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Муниципальное автономное дошкольное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образовательное учреждение 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детский сад комбинированного вида 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1 «Ласточка»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городского округа город Бор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Нижегородской области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 (4)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167" r="4167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2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76" r="297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3" b="22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6" b="44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6" b="44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60648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3399"/>
                </a:solidFill>
                <a:latin typeface="Comic Sans MS" pitchFamily="66" charset="0"/>
              </a:rPr>
              <a:t>Реализация проекта через непосредственно образовательную деятельность</a:t>
            </a:r>
          </a:p>
        </p:txBody>
      </p:sp>
      <p:sp>
        <p:nvSpPr>
          <p:cNvPr id="3" name="Овал 2"/>
          <p:cNvSpPr/>
          <p:nvPr/>
        </p:nvSpPr>
        <p:spPr>
          <a:xfrm>
            <a:off x="395536" y="2492896"/>
            <a:ext cx="4176464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cs typeface="Arabic Typesetting" pitchFamily="66" charset="-78"/>
              </a:rPr>
              <a:t>Художественная литература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4048" y="2420888"/>
            <a:ext cx="3852936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cs typeface="Arabic Typesetting" pitchFamily="66" charset="-78"/>
              </a:rPr>
              <a:t>Коммуникация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67744" y="4437112"/>
            <a:ext cx="4680520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cs typeface="Arabic Typesetting" pitchFamily="66" charset="-78"/>
              </a:rPr>
              <a:t>Формирование целостной картины мира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2" r="104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3" b="22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3" b="22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Comic Sans MS" pitchFamily="66" charset="0"/>
              </a:rPr>
              <a:t>Тема проекта: </a:t>
            </a: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Comic Sans MS" pitchFamily="66" charset="0"/>
              </a:rPr>
              <a:t>«Будь здоров, малыш!»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4928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Выполнила:</a:t>
            </a:r>
          </a:p>
          <a:p>
            <a:pPr algn="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1 квалификационной категории</a:t>
            </a:r>
          </a:p>
          <a:p>
            <a:pPr algn="r"/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Шулепова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Г.В.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4653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2014/15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уч.год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33265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99"/>
                </a:solidFill>
                <a:latin typeface="Comic Sans MS" pitchFamily="66" charset="0"/>
              </a:rPr>
              <a:t>Реализация проекта в совместной  и практической деятельности</a:t>
            </a:r>
          </a:p>
        </p:txBody>
      </p:sp>
      <p:sp>
        <p:nvSpPr>
          <p:cNvPr id="3" name="Овал 2"/>
          <p:cNvSpPr/>
          <p:nvPr/>
        </p:nvSpPr>
        <p:spPr>
          <a:xfrm>
            <a:off x="395536" y="2492896"/>
            <a:ext cx="4176464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cs typeface="Arabic Typesetting" pitchFamily="66" charset="-78"/>
              </a:rPr>
              <a:t>Чтение </a:t>
            </a:r>
            <a:r>
              <a:rPr lang="ru-RU" sz="2400" b="1" i="1" dirty="0" err="1" smtClean="0">
                <a:solidFill>
                  <a:srgbClr val="660066"/>
                </a:solidFill>
                <a:cs typeface="Arabic Typesetting" pitchFamily="66" charset="-78"/>
              </a:rPr>
              <a:t>потешек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2000" y="1556792"/>
            <a:ext cx="4176464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cs typeface="Arabic Typesetting" pitchFamily="66" charset="-78"/>
              </a:rPr>
              <a:t>Дидактические и подвижные игры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4725144"/>
            <a:ext cx="4176464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cs typeface="Arabic Typesetting" pitchFamily="66" charset="-78"/>
              </a:rPr>
              <a:t>Игры-ситуации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67536" y="3861048"/>
            <a:ext cx="4176464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cs typeface="Arabic Typesetting" pitchFamily="66" charset="-78"/>
              </a:rPr>
              <a:t>Игры на развитие мелкой моторики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8" r="29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9" r="1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3" b="22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3" b="22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33265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99"/>
                </a:solidFill>
                <a:latin typeface="Comic Sans MS" pitchFamily="66" charset="0"/>
              </a:rPr>
              <a:t>Реализация проекта через работу с  родителями</a:t>
            </a:r>
          </a:p>
        </p:txBody>
      </p:sp>
      <p:sp>
        <p:nvSpPr>
          <p:cNvPr id="3" name="Овал 2"/>
          <p:cNvSpPr/>
          <p:nvPr/>
        </p:nvSpPr>
        <p:spPr>
          <a:xfrm>
            <a:off x="179512" y="1556792"/>
            <a:ext cx="4176464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cs typeface="Arabic Typesetting" pitchFamily="66" charset="-78"/>
              </a:rPr>
              <a:t>Оформление родительского уголка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44008" y="1628800"/>
            <a:ext cx="4176464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cs typeface="Arabic Typesetting" pitchFamily="66" charset="-78"/>
              </a:rPr>
              <a:t>Анкетирование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88024" y="3789040"/>
            <a:ext cx="4176464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cs typeface="Arabic Typesetting" pitchFamily="66" charset="-78"/>
              </a:rPr>
              <a:t>Родительские собрания и консультации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3645024"/>
            <a:ext cx="4176464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660066"/>
                </a:solidFill>
                <a:cs typeface="Arabic Typesetting" pitchFamily="66" charset="-78"/>
              </a:rPr>
              <a:t>Фото-выставки</a:t>
            </a:r>
            <a:endParaRPr lang="ru-RU" sz="24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9106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36904" cy="3096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4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2" b="11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5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2" b="11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33265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99"/>
                </a:solidFill>
                <a:latin typeface="Comic Sans MS" pitchFamily="66" charset="0"/>
              </a:rPr>
              <a:t>Итоги мониторинга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88937" y="980728"/>
          <a:ext cx="8453031" cy="5113685"/>
        </p:xfrm>
        <a:graphic>
          <a:graphicData uri="http://schemas.openxmlformats.org/presentationml/2006/ole">
            <p:oleObj spid="_x0000_s1026" name="Диаграмма" r:id="rId3" imgW="8086804" imgH="487689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7-tub-ru.yandex.net/i?id=137084045-5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736" y="2996952"/>
            <a:ext cx="2376264" cy="346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404664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3399"/>
                </a:solidFill>
                <a:latin typeface="Comic Sans MS" pitchFamily="66" charset="0"/>
              </a:rPr>
              <a:t>Актуальность</a:t>
            </a:r>
            <a:endParaRPr lang="ru-RU" sz="5400" dirty="0">
              <a:solidFill>
                <a:srgbClr val="003399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1268760"/>
            <a:ext cx="7560840" cy="2592288"/>
          </a:xfrm>
        </p:spPr>
        <p:txBody>
          <a:bodyPr/>
          <a:lstStyle/>
          <a:p>
            <a:r>
              <a:rPr lang="ru-RU" sz="2200" dirty="0" smtClean="0">
                <a:solidFill>
                  <a:srgbClr val="660066"/>
                </a:solidFill>
                <a:cs typeface="Angsana New" pitchFamily="18" charset="-34"/>
              </a:rPr>
              <a:t>Образовательная область «Физическое развитие» требует от нас формировать у детей  элементарные нормы и правила здорового образа жизни (в питании, двигательном режиме, закаливании, при формировании полезных привычек и др.), которые всегда стоят на первом месте. Формирование привычек и </a:t>
            </a:r>
          </a:p>
          <a:p>
            <a:r>
              <a:rPr lang="ru-RU" sz="2200" dirty="0" smtClean="0">
                <a:solidFill>
                  <a:srgbClr val="660066"/>
                </a:solidFill>
                <a:cs typeface="Angsana New" pitchFamily="18" charset="-34"/>
              </a:rPr>
              <a:t>навыков осуществляется под непосредственным педагогическим воздействием взрослых и </a:t>
            </a:r>
          </a:p>
          <a:p>
            <a:r>
              <a:rPr lang="ru-RU" sz="2200" dirty="0" smtClean="0">
                <a:solidFill>
                  <a:srgbClr val="660066"/>
                </a:solidFill>
                <a:cs typeface="Angsana New" pitchFamily="18" charset="-34"/>
              </a:rPr>
              <a:t>всей окружающей обстановки. Воспитание у</a:t>
            </a:r>
          </a:p>
          <a:p>
            <a:r>
              <a:rPr lang="ru-RU" sz="2200" dirty="0" smtClean="0">
                <a:solidFill>
                  <a:srgbClr val="660066"/>
                </a:solidFill>
                <a:cs typeface="Angsana New" pitchFamily="18" charset="-34"/>
              </a:rPr>
              <a:t> детей навыков личной и общественной </a:t>
            </a:r>
          </a:p>
          <a:p>
            <a:r>
              <a:rPr lang="ru-RU" sz="2200" dirty="0" smtClean="0">
                <a:solidFill>
                  <a:srgbClr val="660066"/>
                </a:solidFill>
                <a:cs typeface="Angsana New" pitchFamily="18" charset="-34"/>
              </a:rPr>
              <a:t>гигиены играет важнейшую роль в охране их </a:t>
            </a:r>
          </a:p>
          <a:p>
            <a:r>
              <a:rPr lang="ru-RU" sz="2200" dirty="0" smtClean="0">
                <a:solidFill>
                  <a:srgbClr val="660066"/>
                </a:solidFill>
                <a:cs typeface="Angsana New" pitchFamily="18" charset="-34"/>
              </a:rPr>
              <a:t>здоровья, способствует правильному </a:t>
            </a:r>
          </a:p>
          <a:p>
            <a:r>
              <a:rPr lang="ru-RU" sz="2200" dirty="0" smtClean="0">
                <a:solidFill>
                  <a:srgbClr val="660066"/>
                </a:solidFill>
                <a:cs typeface="Angsana New" pitchFamily="18" charset="-34"/>
              </a:rPr>
              <a:t>поведению в быту, в общественных местах. </a:t>
            </a:r>
            <a:endParaRPr lang="ru-RU" sz="2200" dirty="0">
              <a:solidFill>
                <a:srgbClr val="660066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33265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99"/>
                </a:solidFill>
                <a:latin typeface="Comic Sans MS" pitchFamily="66" charset="0"/>
              </a:rPr>
              <a:t>Программно-методическое обеспечение</a:t>
            </a:r>
          </a:p>
        </p:txBody>
      </p:sp>
      <p:pic>
        <p:nvPicPr>
          <p:cNvPr id="19458" name="Picture 2" descr="http://solnechniygorod4.ru/bezymjann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763688" cy="2479951"/>
          </a:xfrm>
          <a:prstGeom prst="rect">
            <a:avLst/>
          </a:prstGeom>
          <a:noFill/>
        </p:spPr>
      </p:pic>
      <p:pic>
        <p:nvPicPr>
          <p:cNvPr id="19460" name="Picture 4" descr="http://jili-bili.ru/files/medium/MS00274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1728192" cy="2527729"/>
          </a:xfrm>
          <a:prstGeom prst="rect">
            <a:avLst/>
          </a:prstGeom>
          <a:noFill/>
        </p:spPr>
      </p:pic>
      <p:pic>
        <p:nvPicPr>
          <p:cNvPr id="19462" name="Picture 6" descr="http://imo.oblcit.ru/news_images/seminar1/1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1656184" cy="2415268"/>
          </a:xfrm>
          <a:prstGeom prst="rect">
            <a:avLst/>
          </a:prstGeom>
          <a:noFill/>
        </p:spPr>
      </p:pic>
      <p:pic>
        <p:nvPicPr>
          <p:cNvPr id="19464" name="Picture 8" descr="http://books.iqbuy.ru/img/books/9785/70/57/19/65/9785705719655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060848"/>
            <a:ext cx="1656184" cy="2575367"/>
          </a:xfrm>
          <a:prstGeom prst="rect">
            <a:avLst/>
          </a:prstGeom>
          <a:noFill/>
        </p:spPr>
      </p:pic>
      <p:pic>
        <p:nvPicPr>
          <p:cNvPr id="19466" name="Picture 10" descr="http://www.bookin.org.ru/book/8287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140968"/>
            <a:ext cx="1800200" cy="2707801"/>
          </a:xfrm>
          <a:prstGeom prst="rect">
            <a:avLst/>
          </a:prstGeom>
          <a:noFill/>
        </p:spPr>
      </p:pic>
      <p:pic>
        <p:nvPicPr>
          <p:cNvPr id="19468" name="Picture 12" descr="http://www.knigisosklada.ru/images/books/2864/big/28643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006299"/>
            <a:ext cx="1728192" cy="2577474"/>
          </a:xfrm>
          <a:prstGeom prst="rect">
            <a:avLst/>
          </a:prstGeom>
          <a:noFill/>
        </p:spPr>
      </p:pic>
      <p:pic>
        <p:nvPicPr>
          <p:cNvPr id="19470" name="Picture 14" descr="http://skyclipart.ru/uploads/posts/2010-07/1280112273_2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3933056"/>
            <a:ext cx="1800200" cy="2613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2656"/>
            <a:ext cx="74888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99"/>
                </a:solidFill>
                <a:latin typeface="Comic Sans MS" pitchFamily="66" charset="0"/>
              </a:rPr>
              <a:t>Заключение</a:t>
            </a:r>
          </a:p>
          <a:p>
            <a:pPr algn="ctr"/>
            <a:endParaRPr lang="ru-RU" sz="32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r>
              <a:rPr lang="ru-RU" sz="2200" dirty="0" smtClean="0">
                <a:solidFill>
                  <a:srgbClr val="660066"/>
                </a:solidFill>
                <a:latin typeface="Book Antiqua" pitchFamily="18" charset="0"/>
              </a:rPr>
              <a:t>Исходя из данных повторного мониторинга уровня знаний в области культурно-гигиенических навыков у детей раннего возраста, можно сделать вывод об эффективности проведенной работы по реализации данного творческого проекта. Но не стоит забывать, что культурно-гигиенические навыки нуждаются в постоянном закреплении. Изменение системы воспитательной работы, отсутствие внимания к формированию и использованию навыков может привести к их быстрой утрате. Поэтому в дальнейшем необходимо продолжить работу по закреплению культурно-гигиенических навыков у детей, а также продолжить сотрудничество с родителями по данному вопросу.</a:t>
            </a:r>
            <a:endParaRPr lang="ru-RU" sz="2200" b="1" i="1" dirty="0" smtClean="0">
              <a:solidFill>
                <a:srgbClr val="66006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700808"/>
            <a:ext cx="5388014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cap="all" dirty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</a:t>
            </a:r>
          </a:p>
          <a:p>
            <a:pPr algn="ctr">
              <a:defRPr/>
            </a:pPr>
            <a:r>
              <a:rPr lang="ru-RU" sz="6600" b="1" cap="all" dirty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</a:rPr>
              <a:t>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60848"/>
            <a:ext cx="88569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003399"/>
                </a:solidFill>
                <a:latin typeface="Comic Sans MS" pitchFamily="66" charset="0"/>
              </a:rPr>
              <a:t>Задачи: </a:t>
            </a:r>
          </a:p>
          <a:p>
            <a:pPr algn="r"/>
            <a:r>
              <a:rPr lang="ru-RU" sz="2400" dirty="0" smtClean="0">
                <a:solidFill>
                  <a:srgbClr val="660066"/>
                </a:solidFill>
              </a:rPr>
              <a:t>1.Формировать культурно-гигиенические навыки у детей раннего возраста.</a:t>
            </a:r>
          </a:p>
          <a:p>
            <a:pPr algn="r"/>
            <a:r>
              <a:rPr lang="ru-RU" sz="2400" dirty="0" smtClean="0">
                <a:solidFill>
                  <a:srgbClr val="660066"/>
                </a:solidFill>
              </a:rPr>
              <a:t>2.Закрепить представления о правилах личной гигиены; уточнить и систематизировать знания детей о необходимости гигиенических процедур;</a:t>
            </a:r>
          </a:p>
          <a:p>
            <a:pPr algn="r"/>
            <a:r>
              <a:rPr lang="ru-RU" sz="2400" dirty="0" smtClean="0">
                <a:solidFill>
                  <a:srgbClr val="660066"/>
                </a:solidFill>
              </a:rPr>
              <a:t>3.Воспитывать у детей желание выглядеть чистыми, аккуратными и опрятными.</a:t>
            </a:r>
          </a:p>
          <a:p>
            <a:pPr algn="r"/>
            <a:r>
              <a:rPr lang="ru-RU" sz="2400" dirty="0" smtClean="0">
                <a:solidFill>
                  <a:srgbClr val="660066"/>
                </a:solidFill>
              </a:rPr>
              <a:t>4.Обогатить предметно-развивающую среду группы.</a:t>
            </a:r>
          </a:p>
          <a:p>
            <a:pPr algn="r"/>
            <a:r>
              <a:rPr lang="ru-RU" sz="2400" dirty="0" smtClean="0">
                <a:solidFill>
                  <a:srgbClr val="660066"/>
                </a:solidFill>
              </a:rPr>
              <a:t>5.Укрепить связи между детским садом и семьёй, изменить позицию родителей в отношении своего здоровья и здоровья детей.</a:t>
            </a:r>
          </a:p>
          <a:p>
            <a:pPr algn="r"/>
            <a:endParaRPr lang="ru-RU" sz="4000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65527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3399"/>
                </a:solidFill>
                <a:latin typeface="Comic Sans MS" pitchFamily="66" charset="0"/>
              </a:rPr>
              <a:t>Цель проекта: </a:t>
            </a:r>
          </a:p>
          <a:p>
            <a:r>
              <a:rPr lang="ru-RU" sz="2400" dirty="0" smtClean="0">
                <a:solidFill>
                  <a:srgbClr val="660066"/>
                </a:solidFill>
                <a:cs typeface="Angsana New" pitchFamily="18" charset="-34"/>
              </a:rPr>
              <a:t>Формирование культурно – гигиенических навыков у детей раннего возраста через использование художественной литературы в разных видах деятельности.</a:t>
            </a:r>
          </a:p>
          <a:p>
            <a:endParaRPr lang="ru-RU" sz="4000" dirty="0">
              <a:solidFill>
                <a:srgbClr val="003399"/>
              </a:solidFill>
            </a:endParaRPr>
          </a:p>
        </p:txBody>
      </p:sp>
      <p:pic>
        <p:nvPicPr>
          <p:cNvPr id="16386" name="Picture 2" descr="http://im3-tub-ru.yandex.net/i?id=64590697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475656" cy="190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23528" y="404664"/>
          <a:ext cx="8820472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56703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3399"/>
                </a:solidFill>
                <a:latin typeface="Comic Sans MS" pitchFamily="66" charset="0"/>
              </a:rPr>
              <a:t>Основные формы реализации проекта: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* Анкетирование родителей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* НОД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* Дидактические игры и упражнения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* Художественное слово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* Чтение художественной литературы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* Праздники и развлечения, беседы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* Работа с родителями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7412" name="Picture 4" descr="http://im2-tub-ru.yandex.net/i?id=42772707-7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836712"/>
            <a:ext cx="2699792" cy="257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22228" y="4672971"/>
            <a:ext cx="7699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заключается в создании единого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воспитательно-образовательного процесса в ДОУ.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4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8676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2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r"/>
            <a:endParaRPr lang="ru-RU" sz="32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r"/>
            <a:endParaRPr lang="ru-RU" sz="32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r"/>
            <a:endParaRPr lang="ru-RU" sz="32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r>
              <a:rPr lang="ru-RU" sz="3200" b="1" i="1" dirty="0" smtClean="0">
                <a:solidFill>
                  <a:srgbClr val="003399"/>
                </a:solidFill>
                <a:latin typeface="Comic Sans MS" pitchFamily="66" charset="0"/>
              </a:rPr>
              <a:t>Ожидаемые конечные результаты реализации проекта: </a:t>
            </a:r>
          </a:p>
          <a:p>
            <a:pPr algn="ctr"/>
            <a:r>
              <a:rPr lang="ru-RU" sz="2400" dirty="0" smtClean="0">
                <a:solidFill>
                  <a:srgbClr val="660066"/>
                </a:solidFill>
                <a:latin typeface="Book Antiqua" pitchFamily="18" charset="0"/>
              </a:rPr>
              <a:t>1. Повышение уровня освоения культурно-гигиенических навыков </a:t>
            </a:r>
          </a:p>
          <a:p>
            <a:pPr algn="ctr"/>
            <a:r>
              <a:rPr lang="ru-RU" sz="2400" dirty="0" smtClean="0">
                <a:solidFill>
                  <a:srgbClr val="660066"/>
                </a:solidFill>
                <a:latin typeface="Book Antiqua" pitchFamily="18" charset="0"/>
              </a:rPr>
              <a:t>2. Эмоциональная отзывчивость в процессе применения практических умений</a:t>
            </a:r>
          </a:p>
          <a:p>
            <a:pPr algn="ctr"/>
            <a:r>
              <a:rPr lang="ru-RU" sz="2400" dirty="0" smtClean="0">
                <a:solidFill>
                  <a:srgbClr val="660066"/>
                </a:solidFill>
                <a:latin typeface="Book Antiqua" pitchFamily="18" charset="0"/>
              </a:rPr>
              <a:t>3. Усиление инициативности во взаимоотношениях с взрослым.</a:t>
            </a:r>
          </a:p>
          <a:p>
            <a:pPr algn="ctr"/>
            <a:r>
              <a:rPr lang="ru-RU" sz="2400" dirty="0" smtClean="0">
                <a:solidFill>
                  <a:srgbClr val="660066"/>
                </a:solidFill>
                <a:latin typeface="Book Antiqua" pitchFamily="18" charset="0"/>
              </a:rPr>
              <a:t>4. Создание картотеки </a:t>
            </a:r>
            <a:r>
              <a:rPr lang="ru-RU" sz="2400" dirty="0" err="1" smtClean="0">
                <a:solidFill>
                  <a:srgbClr val="660066"/>
                </a:solidFill>
                <a:latin typeface="Book Antiqua" pitchFamily="18" charset="0"/>
              </a:rPr>
              <a:t>потешек</a:t>
            </a:r>
            <a:r>
              <a:rPr lang="ru-RU" sz="2400" dirty="0" smtClean="0">
                <a:solidFill>
                  <a:srgbClr val="660066"/>
                </a:solidFill>
                <a:latin typeface="Book Antiqua" pitchFamily="18" charset="0"/>
              </a:rPr>
              <a:t>, игр на формирование культурно-гигиенических навыков.</a:t>
            </a:r>
            <a:endParaRPr lang="ru-RU" sz="2400" dirty="0">
              <a:solidFill>
                <a:srgbClr val="660066"/>
              </a:solidFill>
              <a:latin typeface="Book Antiqua" pitchFamily="18" charset="0"/>
            </a:endParaRPr>
          </a:p>
        </p:txBody>
      </p:sp>
      <p:pic>
        <p:nvPicPr>
          <p:cNvPr id="19458" name="Picture 2" descr="http://u.eka-mama.ru/upload/board_del_me/d79/51ece1f2adc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243408"/>
            <a:ext cx="3240360" cy="2829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88641"/>
            <a:ext cx="7776864" cy="1135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3399"/>
                </a:solidFill>
                <a:latin typeface="Comic Sans MS" pitchFamily="66" charset="0"/>
              </a:rPr>
              <a:t>Этапы реализации проекта:</a:t>
            </a:r>
          </a:p>
          <a:p>
            <a:pPr algn="ctr"/>
            <a:r>
              <a:rPr lang="ru-RU" sz="3600" b="1" i="1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1 этап </a:t>
            </a:r>
            <a:r>
              <a:rPr lang="ru-RU" sz="2400" dirty="0" smtClean="0">
                <a:solidFill>
                  <a:srgbClr val="660066"/>
                </a:solidFill>
              </a:rPr>
              <a:t>- Определение уровня знаний в области культурно-гигиенических навыков у детей раннего возраста; составление плана работы; разработка содержания проекта; изучение литературы.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2 этап </a:t>
            </a:r>
            <a:r>
              <a:rPr lang="ru-RU" sz="2400" dirty="0" smtClean="0">
                <a:solidFill>
                  <a:srgbClr val="660066"/>
                </a:solidFill>
              </a:rPr>
              <a:t>- Выполнение подробного плана работы по всем видам деятельности с детьми;  совместная образовательная работа с детьми, родителями для решения поставленных задач; создание картотеки </a:t>
            </a:r>
            <a:r>
              <a:rPr lang="ru-RU" sz="2400" dirty="0" err="1" smtClean="0">
                <a:solidFill>
                  <a:srgbClr val="660066"/>
                </a:solidFill>
              </a:rPr>
              <a:t>потешек</a:t>
            </a:r>
            <a:r>
              <a:rPr lang="ru-RU" sz="2400" dirty="0" smtClean="0">
                <a:solidFill>
                  <a:srgbClr val="660066"/>
                </a:solidFill>
              </a:rPr>
              <a:t>,  игр по данной теме.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3 этап </a:t>
            </a:r>
            <a:r>
              <a:rPr lang="ru-RU" sz="2400" dirty="0" smtClean="0">
                <a:solidFill>
                  <a:srgbClr val="660066"/>
                </a:solidFill>
              </a:rPr>
              <a:t>– Повторный мониторинг  уровня знаний в области культурно-гигиенических навыков у детей раннего возраста; Подведение итогов работы над проектом; анкетирование родителей и опрос детей; презентация проекта.</a:t>
            </a:r>
          </a:p>
          <a:p>
            <a:pPr algn="ctr"/>
            <a:endParaRPr lang="ru-RU" sz="36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endParaRPr lang="ru-RU" sz="36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endParaRPr lang="ru-RU" sz="36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endParaRPr lang="ru-RU" sz="36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endParaRPr lang="ru-RU" sz="36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endParaRPr lang="ru-RU" sz="36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endParaRPr lang="ru-RU" sz="36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endParaRPr lang="ru-RU" sz="3600" b="1" i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endParaRPr lang="ru-RU" sz="3600" b="1" i="1" dirty="0" smtClean="0">
              <a:solidFill>
                <a:srgbClr val="00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332656"/>
            <a:ext cx="49589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3399"/>
                </a:solidFill>
                <a:latin typeface="Comic Sans MS" pitchFamily="66" charset="0"/>
              </a:rPr>
              <a:t>Реализация проекта в режимных моментах</a:t>
            </a:r>
          </a:p>
        </p:txBody>
      </p:sp>
      <p:sp>
        <p:nvSpPr>
          <p:cNvPr id="3" name="Овал 2"/>
          <p:cNvSpPr/>
          <p:nvPr/>
        </p:nvSpPr>
        <p:spPr>
          <a:xfrm>
            <a:off x="4860032" y="2132856"/>
            <a:ext cx="3528392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660066"/>
                </a:solidFill>
                <a:cs typeface="Arabic Typesetting" pitchFamily="66" charset="-78"/>
              </a:rPr>
              <a:t>Умывание</a:t>
            </a:r>
            <a:endParaRPr lang="ru-RU" sz="32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2132856"/>
            <a:ext cx="3528392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660066"/>
                </a:solidFill>
                <a:cs typeface="Arabic Typesetting" pitchFamily="66" charset="-78"/>
              </a:rPr>
              <a:t>Питание</a:t>
            </a:r>
            <a:endParaRPr lang="ru-RU" sz="32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99792" y="4293096"/>
            <a:ext cx="4248472" cy="1728192"/>
          </a:xfrm>
          <a:prstGeom prst="ellipse">
            <a:avLst/>
          </a:prstGeom>
          <a:solidFill>
            <a:srgbClr val="FAF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660066"/>
                </a:solidFill>
                <a:cs typeface="Arabic Typesetting" pitchFamily="66" charset="-78"/>
              </a:rPr>
              <a:t>Одевание-</a:t>
            </a:r>
          </a:p>
          <a:p>
            <a:pPr algn="ctr"/>
            <a:r>
              <a:rPr lang="ru-RU" sz="3200" b="1" i="1" dirty="0" smtClean="0">
                <a:solidFill>
                  <a:srgbClr val="660066"/>
                </a:solidFill>
                <a:cs typeface="Arabic Typesetting" pitchFamily="66" charset="-78"/>
              </a:rPr>
              <a:t>раздевание</a:t>
            </a:r>
            <a:endParaRPr lang="ru-RU" sz="3200" b="1" i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510</Words>
  <Application>Microsoft Office PowerPoint</Application>
  <PresentationFormat>Экран (4:3)</PresentationFormat>
  <Paragraphs>97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Diseño predeterminado</vt:lpstr>
      <vt:lpstr>Диаграмма</vt:lpstr>
      <vt:lpstr>Творческий проект по здоровьесбережению детей раннего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ghj</cp:lastModifiedBy>
  <cp:revision>743</cp:revision>
  <dcterms:created xsi:type="dcterms:W3CDTF">2010-05-23T14:28:12Z</dcterms:created>
  <dcterms:modified xsi:type="dcterms:W3CDTF">2015-01-13T18:13:53Z</dcterms:modified>
</cp:coreProperties>
</file>