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5461-9D61-4D08-90BC-D56432E97468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4E1E-87EC-40A8-8D4C-9C079B694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логотип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714356"/>
            <a:ext cx="3500462" cy="5143536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5" name="Рисунок 14" descr="DSC_059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6858016" y="714356"/>
            <a:ext cx="1456724" cy="2428892"/>
          </a:xfrm>
          <a:prstGeom prst="rect">
            <a:avLst/>
          </a:prstGeom>
        </p:spPr>
      </p:pic>
      <p:pic>
        <p:nvPicPr>
          <p:cNvPr id="17" name="Picture 2" descr="C:\Documents and Settings\Admin\Рабочий стол\фото с телефона\Фото 0700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 t="-2505"/>
          <a:stretch>
            <a:fillRect/>
          </a:stretch>
        </p:blipFill>
        <p:spPr bwMode="auto">
          <a:xfrm>
            <a:off x="571472" y="4357694"/>
            <a:ext cx="2000264" cy="1571636"/>
          </a:xfrm>
          <a:prstGeom prst="rect">
            <a:avLst/>
          </a:prstGeom>
          <a:noFill/>
        </p:spPr>
      </p:pic>
      <p:pic>
        <p:nvPicPr>
          <p:cNvPr id="22" name="Рисунок 21" descr="DSC_058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42910" y="928670"/>
            <a:ext cx="1643074" cy="2571768"/>
          </a:xfrm>
          <a:prstGeom prst="rect">
            <a:avLst/>
          </a:prstGeom>
        </p:spPr>
      </p:pic>
      <p:pic>
        <p:nvPicPr>
          <p:cNvPr id="23" name="Picture 4" descr="C:\Documents and Settings\Admin\Рабочий стол\фото с телефона\Фото 0766.jpg"/>
          <p:cNvPicPr>
            <a:picLocks noChangeAspect="1" noChangeArrowheads="1"/>
          </p:cNvPicPr>
          <p:nvPr/>
        </p:nvPicPr>
        <p:blipFill>
          <a:blip r:embed="rId6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6858016" y="3857628"/>
            <a:ext cx="1643074" cy="228601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4800"/>
                </a:solidFill>
                <a:latin typeface="Times New Roman" pitchFamily="18" charset="0"/>
                <a:cs typeface="Times New Roman" pitchFamily="18" charset="0"/>
              </a:rPr>
              <a:t>Народные праздники и развлечения</a:t>
            </a:r>
            <a:br>
              <a:rPr lang="ru-RU" dirty="0" smtClean="0">
                <a:solidFill>
                  <a:srgbClr val="0048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1285860"/>
            <a:ext cx="3571900" cy="21145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Наши дедушки , бабушки нам говорили</a:t>
            </a:r>
          </a:p>
          <a:p>
            <a:pPr>
              <a:buNone/>
            </a:pPr>
            <a:r>
              <a:rPr lang="ru-RU" dirty="0" smtClean="0"/>
              <a:t>Как плясали они, хороводы водили,</a:t>
            </a:r>
          </a:p>
          <a:p>
            <a:pPr>
              <a:buNone/>
            </a:pPr>
            <a:r>
              <a:rPr lang="ru-RU" dirty="0" smtClean="0"/>
              <a:t>Как смеялись, шутили, песни звонкие пели</a:t>
            </a:r>
          </a:p>
          <a:p>
            <a:pPr>
              <a:buNone/>
            </a:pPr>
            <a:r>
              <a:rPr lang="ru-RU" dirty="0" smtClean="0"/>
              <a:t>Своих деток учили песни петь </a:t>
            </a:r>
          </a:p>
          <a:p>
            <a:pPr>
              <a:buNone/>
            </a:pPr>
            <a:r>
              <a:rPr lang="ru-RU" dirty="0" smtClean="0"/>
              <a:t>ещё с колыбели.</a:t>
            </a:r>
            <a:endParaRPr lang="ru-RU" dirty="0"/>
          </a:p>
        </p:txBody>
      </p:sp>
      <p:pic>
        <p:nvPicPr>
          <p:cNvPr id="5" name="Содержимое 4" descr="Фото 014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2285992"/>
            <a:ext cx="2070126" cy="2927751"/>
          </a:xfrm>
          <a:prstGeom prst="rect">
            <a:avLst/>
          </a:prstGeom>
        </p:spPr>
      </p:pic>
      <p:pic>
        <p:nvPicPr>
          <p:cNvPr id="6" name="Рисунок 5" descr="IMG_03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00364" y="3643314"/>
            <a:ext cx="3143272" cy="2571768"/>
          </a:xfrm>
          <a:prstGeom prst="rect">
            <a:avLst/>
          </a:prstGeom>
        </p:spPr>
      </p:pic>
      <p:pic>
        <p:nvPicPr>
          <p:cNvPr id="7" name="Рисунок 6" descr="IMG_029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57950" y="1857364"/>
            <a:ext cx="2214578" cy="271464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фото с телефона\Фото 07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642918"/>
            <a:ext cx="3714776" cy="2357455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фото с телефона\Фото 07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214422"/>
            <a:ext cx="1714512" cy="1746109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фото с телефона\Фото 08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714753"/>
            <a:ext cx="3357586" cy="2428892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фото с телефона\Фото 079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3714753"/>
            <a:ext cx="3524305" cy="2500330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фото с телефона\Фото 07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79" y="1142983"/>
            <a:ext cx="1714512" cy="1785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3269" y="3000372"/>
            <a:ext cx="819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4800"/>
                </a:solidFill>
                <a:latin typeface="Times New Roman" pitchFamily="18" charset="0"/>
                <a:cs typeface="Times New Roman" pitchFamily="18" charset="0"/>
              </a:rPr>
              <a:t>Выставка «Родной город – в прошлом и настоящем»</a:t>
            </a:r>
            <a:endParaRPr lang="ru-RU" sz="2800" dirty="0">
              <a:solidFill>
                <a:srgbClr val="004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«Мой отчий край </a:t>
            </a:r>
            <a:b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ни в чём не повторим»</a:t>
            </a:r>
            <a:b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39830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Цель: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Воспитание гражданских чувств, чувство любви к Родине, родному краю; развитие способностей в воспитании у ребёнка любви к родному городу.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знания детям о родном городе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культурой, традициями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Торопецкого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именами тех, кто основал и прославил город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любовь к родному городу, краю, умение видеть прекрасное, гордиться им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500042"/>
            <a:ext cx="4038600" cy="31146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Меж озёрами  и реками</a:t>
            </a:r>
          </a:p>
          <a:p>
            <a:pPr>
              <a:buNone/>
            </a:pPr>
            <a:r>
              <a:rPr lang="ru-RU" dirty="0" smtClean="0"/>
              <a:t>Меж варягами и греками</a:t>
            </a:r>
          </a:p>
          <a:p>
            <a:pPr>
              <a:buNone/>
            </a:pPr>
            <a:r>
              <a:rPr lang="ru-RU" dirty="0" smtClean="0"/>
              <a:t>Где бегут лесами, тропами</a:t>
            </a:r>
          </a:p>
          <a:p>
            <a:pPr>
              <a:buNone/>
            </a:pPr>
            <a:r>
              <a:rPr lang="ru-RU" dirty="0" smtClean="0"/>
              <a:t>Встал как воин, град </a:t>
            </a:r>
            <a:r>
              <a:rPr lang="ru-RU" dirty="0" err="1" smtClean="0"/>
              <a:t>Торопецкий</a:t>
            </a:r>
            <a:endParaRPr lang="ru-RU" dirty="0"/>
          </a:p>
        </p:txBody>
      </p:sp>
      <p:pic>
        <p:nvPicPr>
          <p:cNvPr id="5" name="Содержимое 4" descr="ToropetsRussi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142984"/>
            <a:ext cx="3967162" cy="3028950"/>
          </a:xfrm>
          <a:prstGeom prst="rect">
            <a:avLst/>
          </a:prstGeom>
        </p:spPr>
      </p:pic>
      <p:pic>
        <p:nvPicPr>
          <p:cNvPr id="6" name="Picture 2" descr="Картинка 4 из 98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3929090" cy="271464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857628"/>
            <a:ext cx="4038600" cy="22685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Оглянись на предков наших</a:t>
            </a:r>
          </a:p>
          <a:p>
            <a:pPr>
              <a:buNone/>
            </a:pPr>
            <a:r>
              <a:rPr lang="ru-RU" dirty="0" smtClean="0"/>
              <a:t>На героев прошлых дней</a:t>
            </a:r>
          </a:p>
          <a:p>
            <a:pPr>
              <a:buNone/>
            </a:pPr>
            <a:r>
              <a:rPr lang="ru-RU" dirty="0" smtClean="0"/>
              <a:t>Вспоминай их добрым словом –</a:t>
            </a:r>
          </a:p>
          <a:p>
            <a:pPr>
              <a:buNone/>
            </a:pPr>
            <a:r>
              <a:rPr lang="ru-RU" dirty="0" smtClean="0"/>
              <a:t>Слава русской старине!</a:t>
            </a:r>
          </a:p>
        </p:txBody>
      </p:sp>
      <p:pic>
        <p:nvPicPr>
          <p:cNvPr id="5" name="Содержимое 4" descr="2acba1d0cea842e4bfbcb88bf2f730f4JPP[1]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857232"/>
            <a:ext cx="3714776" cy="2286016"/>
          </a:xfrm>
          <a:prstGeom prst="rect">
            <a:avLst/>
          </a:prstGeom>
        </p:spPr>
      </p:pic>
      <p:pic>
        <p:nvPicPr>
          <p:cNvPr id="6" name="Рисунок 5" descr="6f383b8350c145c99194df6412ff891dJPP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3571876"/>
            <a:ext cx="3857652" cy="2571768"/>
          </a:xfrm>
          <a:prstGeom prst="rect">
            <a:avLst/>
          </a:prstGeom>
        </p:spPr>
      </p:pic>
      <p:pic>
        <p:nvPicPr>
          <p:cNvPr id="7" name="Рисунок 6" descr="4c71b71b3aa440f3964fcfb65b3acee2JPP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857232"/>
            <a:ext cx="3714776" cy="235745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571480"/>
            <a:ext cx="4038600" cy="22574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Та земля, что ещё знавала</a:t>
            </a:r>
          </a:p>
          <a:p>
            <a:pPr>
              <a:buNone/>
            </a:pPr>
            <a:r>
              <a:rPr lang="ru-RU" dirty="0" smtClean="0"/>
              <a:t>Александра Невского сны</a:t>
            </a:r>
          </a:p>
          <a:p>
            <a:pPr>
              <a:buNone/>
            </a:pPr>
            <a:r>
              <a:rPr lang="ru-RU" dirty="0" smtClean="0"/>
              <a:t>Та земля, что сынов теряла,</a:t>
            </a:r>
          </a:p>
          <a:p>
            <a:pPr>
              <a:buNone/>
            </a:pPr>
            <a:r>
              <a:rPr lang="ru-RU" dirty="0" smtClean="0"/>
              <a:t>Когда бились с игом они.</a:t>
            </a:r>
          </a:p>
          <a:p>
            <a:endParaRPr lang="ru-RU" dirty="0"/>
          </a:p>
        </p:txBody>
      </p:sp>
      <p:pic>
        <p:nvPicPr>
          <p:cNvPr id="5" name="Содержимое 4" descr="PIC_017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3500438"/>
            <a:ext cx="3643338" cy="2699058"/>
          </a:xfrm>
          <a:prstGeom prst="rect">
            <a:avLst/>
          </a:prstGeom>
        </p:spPr>
      </p:pic>
      <p:pic>
        <p:nvPicPr>
          <p:cNvPr id="6" name="Рисунок 5" descr="DSC_06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2786058"/>
            <a:ext cx="3786214" cy="3357586"/>
          </a:xfrm>
          <a:prstGeom prst="rect">
            <a:avLst/>
          </a:prstGeom>
        </p:spPr>
      </p:pic>
      <p:pic>
        <p:nvPicPr>
          <p:cNvPr id="7" name="Рисунок 6" descr="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785794"/>
            <a:ext cx="3000396" cy="235745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785794"/>
            <a:ext cx="4071966" cy="53403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Неба синь стекает на крышу «Деревянного кремля».</a:t>
            </a:r>
          </a:p>
          <a:p>
            <a:pPr>
              <a:buNone/>
            </a:pPr>
            <a:r>
              <a:rPr lang="ru-RU" dirty="0" smtClean="0"/>
              <a:t>Много видел он, много слышал…</a:t>
            </a:r>
          </a:p>
          <a:p>
            <a:pPr>
              <a:buNone/>
            </a:pPr>
            <a:r>
              <a:rPr lang="ru-RU" dirty="0" smtClean="0"/>
              <a:t>И свидетель тому </a:t>
            </a:r>
            <a:r>
              <a:rPr lang="ru-RU" dirty="0" err="1" smtClean="0"/>
              <a:t>Торопецкая</a:t>
            </a:r>
            <a:r>
              <a:rPr lang="ru-RU" dirty="0" smtClean="0"/>
              <a:t> земля</a:t>
            </a:r>
          </a:p>
          <a:p>
            <a:pPr>
              <a:buNone/>
            </a:pPr>
            <a:r>
              <a:rPr lang="ru-RU" dirty="0" smtClean="0"/>
              <a:t>Всё, что дорого, свято хранили,</a:t>
            </a:r>
          </a:p>
          <a:p>
            <a:pPr>
              <a:buNone/>
            </a:pPr>
            <a:r>
              <a:rPr lang="ru-RU" dirty="0" smtClean="0"/>
              <a:t>Реставрировали, берегли.</a:t>
            </a:r>
          </a:p>
          <a:p>
            <a:pPr>
              <a:buNone/>
            </a:pPr>
            <a:r>
              <a:rPr lang="ru-RU" dirty="0" smtClean="0"/>
              <a:t>Не жалея трудов и силы от разрухи веков спасли.</a:t>
            </a:r>
            <a:endParaRPr lang="ru-RU" dirty="0"/>
          </a:p>
        </p:txBody>
      </p:sp>
      <p:pic>
        <p:nvPicPr>
          <p:cNvPr id="5" name="Содержимое 4" descr="0_5899f_6dd08347_XL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072198" y="571480"/>
            <a:ext cx="2000264" cy="2500329"/>
          </a:xfrm>
          <a:prstGeom prst="rect">
            <a:avLst/>
          </a:prstGeom>
        </p:spPr>
      </p:pic>
      <p:pic>
        <p:nvPicPr>
          <p:cNvPr id="6" name="Рисунок 5" descr="Фото-01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29190" y="3143248"/>
            <a:ext cx="3357586" cy="300039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500042"/>
            <a:ext cx="3352824" cy="2857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Клянёмся в памяти нашим друзьям,</a:t>
            </a:r>
          </a:p>
          <a:p>
            <a:pPr>
              <a:buNone/>
            </a:pPr>
            <a:r>
              <a:rPr lang="ru-RU" dirty="0" smtClean="0"/>
              <a:t>И на могилу венок свой возложим.</a:t>
            </a:r>
          </a:p>
          <a:p>
            <a:pPr>
              <a:buNone/>
            </a:pPr>
            <a:r>
              <a:rPr lang="ru-RU" dirty="0" smtClean="0"/>
              <a:t>Вспомним тех, кто домой не пришёл, и никогда прийти не сможет.</a:t>
            </a:r>
            <a:endParaRPr lang="ru-RU" dirty="0"/>
          </a:p>
        </p:txBody>
      </p:sp>
      <p:pic>
        <p:nvPicPr>
          <p:cNvPr id="5" name="Содержимое 4" descr="Фото-009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857752" y="3429000"/>
            <a:ext cx="3571900" cy="2643206"/>
          </a:xfrm>
          <a:prstGeom prst="rect">
            <a:avLst/>
          </a:prstGeom>
        </p:spPr>
      </p:pic>
      <p:pic>
        <p:nvPicPr>
          <p:cNvPr id="6" name="Рисунок 5" descr="P10204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1538" y="714356"/>
            <a:ext cx="3143272" cy="1928826"/>
          </a:xfrm>
          <a:prstGeom prst="rect">
            <a:avLst/>
          </a:prstGeom>
        </p:spPr>
      </p:pic>
      <p:pic>
        <p:nvPicPr>
          <p:cNvPr id="7" name="Рисунок 6" descr="IMG_012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2910" y="2857496"/>
            <a:ext cx="3929090" cy="2714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6143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</a:p>
          <a:p>
            <a:pPr algn="ctr"/>
            <a:r>
              <a:rPr lang="ru-RU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 «Россия, Россия – края дорогие!»</a:t>
            </a:r>
            <a:endParaRPr lang="ru-RU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4800"/>
                </a:solidFill>
                <a:latin typeface="Times New Roman" pitchFamily="18" charset="0"/>
                <a:cs typeface="Times New Roman" pitchFamily="18" charset="0"/>
              </a:rPr>
              <a:t>Кружковая работа</a:t>
            </a:r>
            <a:br>
              <a:rPr lang="ru-RU" dirty="0" smtClean="0">
                <a:solidFill>
                  <a:srgbClr val="0048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357298"/>
            <a:ext cx="4038600" cy="1543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Оказался творцом на деле</a:t>
            </a:r>
          </a:p>
          <a:p>
            <a:pPr>
              <a:buNone/>
            </a:pPr>
            <a:r>
              <a:rPr lang="ru-RU" dirty="0" err="1" smtClean="0"/>
              <a:t>Торопецкий</a:t>
            </a:r>
            <a:r>
              <a:rPr lang="ru-RU" dirty="0" smtClean="0"/>
              <a:t> народ</a:t>
            </a:r>
            <a:endParaRPr lang="ru-RU" dirty="0"/>
          </a:p>
        </p:txBody>
      </p:sp>
      <p:pic>
        <p:nvPicPr>
          <p:cNvPr id="5" name="Содержимое 4" descr="68af3d2d9d3d4953a131b325895f5f56JPP[1]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643570" y="1142984"/>
            <a:ext cx="2926080" cy="1952244"/>
          </a:xfrm>
          <a:prstGeom prst="rect">
            <a:avLst/>
          </a:prstGeom>
        </p:spPr>
      </p:pic>
      <p:pic>
        <p:nvPicPr>
          <p:cNvPr id="6" name="Рисунок 5" descr="64c7235917d8411abafc2dd7b87fb462JPP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4071966" cy="2928958"/>
          </a:xfrm>
          <a:prstGeom prst="rect">
            <a:avLst/>
          </a:prstGeom>
        </p:spPr>
      </p:pic>
      <p:pic>
        <p:nvPicPr>
          <p:cNvPr id="7" name="Рисунок 6" descr="1295c4e537ee495f9ae182f11f3489c9JPP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214686"/>
            <a:ext cx="3571900" cy="285752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36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  <a:br>
              <a:rPr lang="ru-RU" sz="4000" dirty="0" smtClean="0">
                <a:solidFill>
                  <a:srgbClr val="003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3600"/>
                </a:solidFill>
                <a:latin typeface="Times New Roman" pitchFamily="18" charset="0"/>
                <a:cs typeface="Times New Roman" pitchFamily="18" charset="0"/>
              </a:rPr>
              <a:t>«Волшебная глина»</a:t>
            </a:r>
            <a:br>
              <a:rPr lang="ru-RU" sz="4000" dirty="0" smtClean="0">
                <a:solidFill>
                  <a:srgbClr val="003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00364" y="1643050"/>
            <a:ext cx="3429024" cy="2357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Как в Торопце дружки сели в праздник у реки.</a:t>
            </a:r>
          </a:p>
          <a:p>
            <a:pPr>
              <a:buNone/>
            </a:pPr>
            <a:r>
              <a:rPr lang="ru-RU" dirty="0" smtClean="0"/>
              <a:t>Под руками глина – слой на три аршина.</a:t>
            </a:r>
          </a:p>
          <a:p>
            <a:pPr>
              <a:buNone/>
            </a:pPr>
            <a:r>
              <a:rPr lang="ru-RU" dirty="0" smtClean="0"/>
              <a:t>Стали шарики катать, как снежки бывало,</a:t>
            </a:r>
          </a:p>
          <a:p>
            <a:pPr>
              <a:buNone/>
            </a:pPr>
            <a:r>
              <a:rPr lang="ru-RU" dirty="0" smtClean="0"/>
              <a:t>Глину щупать, глину мять – жирная, что сало.</a:t>
            </a:r>
            <a:endParaRPr lang="ru-RU" dirty="0"/>
          </a:p>
        </p:txBody>
      </p:sp>
      <p:pic>
        <p:nvPicPr>
          <p:cNvPr id="5" name="Содержимое 4" descr="PIC_025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643702" y="1428736"/>
            <a:ext cx="2001800" cy="1750344"/>
          </a:xfrm>
          <a:prstGeom prst="rect">
            <a:avLst/>
          </a:prstGeom>
        </p:spPr>
      </p:pic>
      <p:pic>
        <p:nvPicPr>
          <p:cNvPr id="6" name="Рисунок 5" descr="PIC_02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071546"/>
            <a:ext cx="2000264" cy="1714512"/>
          </a:xfrm>
          <a:prstGeom prst="rect">
            <a:avLst/>
          </a:prstGeom>
        </p:spPr>
      </p:pic>
      <p:pic>
        <p:nvPicPr>
          <p:cNvPr id="7" name="Рисунок 6" descr="PIC_02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7950" y="3429000"/>
            <a:ext cx="2000264" cy="2786082"/>
          </a:xfrm>
          <a:prstGeom prst="rect">
            <a:avLst/>
          </a:prstGeom>
        </p:spPr>
      </p:pic>
      <p:pic>
        <p:nvPicPr>
          <p:cNvPr id="8" name="Рисунок 7" descr="PIC_02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3429000"/>
            <a:ext cx="1857388" cy="2714644"/>
          </a:xfrm>
          <a:prstGeom prst="rect">
            <a:avLst/>
          </a:prstGeom>
        </p:spPr>
      </p:pic>
      <p:pic>
        <p:nvPicPr>
          <p:cNvPr id="9" name="Рисунок 8" descr="PIC_024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28926" y="4214818"/>
            <a:ext cx="3143272" cy="207170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58" y="357166"/>
            <a:ext cx="8501122" cy="6215106"/>
          </a:xfrm>
          <a:prstGeom prst="roundRect">
            <a:avLst/>
          </a:prstGeom>
          <a:noFill/>
          <a:ln w="114300" cmpd="tri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293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«Мой отчий край  ни в чём не повторим» </vt:lpstr>
      <vt:lpstr>Слайд 3</vt:lpstr>
      <vt:lpstr>Слайд 4</vt:lpstr>
      <vt:lpstr>Слайд 5</vt:lpstr>
      <vt:lpstr>Слайд 6</vt:lpstr>
      <vt:lpstr>Слайд 7</vt:lpstr>
      <vt:lpstr>Кружковая работа </vt:lpstr>
      <vt:lpstr> Кружок  «Волшебная глина» </vt:lpstr>
      <vt:lpstr>Народные праздники и развлечения </vt:lpstr>
      <vt:lpstr>Слайд 11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SE7EN USER</cp:lastModifiedBy>
  <cp:revision>8</cp:revision>
  <dcterms:created xsi:type="dcterms:W3CDTF">2012-08-27T09:22:48Z</dcterms:created>
  <dcterms:modified xsi:type="dcterms:W3CDTF">2013-02-17T14:15:41Z</dcterms:modified>
</cp:coreProperties>
</file>