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82" r:id="rId2"/>
    <p:sldId id="267" r:id="rId3"/>
    <p:sldId id="261" r:id="rId4"/>
    <p:sldId id="258" r:id="rId5"/>
    <p:sldId id="287" r:id="rId6"/>
    <p:sldId id="283" r:id="rId7"/>
    <p:sldId id="288" r:id="rId8"/>
    <p:sldId id="284" r:id="rId9"/>
    <p:sldId id="289" r:id="rId10"/>
    <p:sldId id="294" r:id="rId11"/>
    <p:sldId id="266" r:id="rId12"/>
    <p:sldId id="268" r:id="rId13"/>
    <p:sldId id="285" r:id="rId14"/>
    <p:sldId id="290" r:id="rId15"/>
    <p:sldId id="295" r:id="rId16"/>
    <p:sldId id="291" r:id="rId17"/>
    <p:sldId id="269" r:id="rId18"/>
    <p:sldId id="270" r:id="rId19"/>
    <p:sldId id="286" r:id="rId20"/>
    <p:sldId id="292" r:id="rId21"/>
    <p:sldId id="271" r:id="rId22"/>
    <p:sldId id="273" r:id="rId23"/>
    <p:sldId id="274" r:id="rId24"/>
    <p:sldId id="275" r:id="rId25"/>
    <p:sldId id="276" r:id="rId26"/>
    <p:sldId id="277" r:id="rId27"/>
    <p:sldId id="297" r:id="rId28"/>
    <p:sldId id="280" r:id="rId29"/>
    <p:sldId id="281" r:id="rId30"/>
    <p:sldId id="296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FF0000"/>
    <a:srgbClr val="0000FF"/>
    <a:srgbClr val="9900CC"/>
    <a:srgbClr val="3333FF"/>
    <a:srgbClr val="25DF51"/>
    <a:srgbClr val="D9442B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728" autoAdjust="0"/>
  </p:normalViewPr>
  <p:slideViewPr>
    <p:cSldViewPr>
      <p:cViewPr>
        <p:scale>
          <a:sx n="77" d="100"/>
          <a:sy n="77" d="100"/>
        </p:scale>
        <p:origin x="-1158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75399EA-B51F-4220-9ABC-81C3BFC6A086}" type="datetimeFigureOut">
              <a:rPr lang="ru-RU"/>
              <a:pPr>
                <a:defRPr/>
              </a:pPr>
              <a:t>17.02.2013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F1852E4-F057-4F3B-8E73-C49269A022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5237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fld id="{6B7936E6-973A-4727-8A32-356C9AB5825E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6C41B-2974-418B-B8A3-E54EEACCB2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80265"/>
      </p:ext>
    </p:extLst>
  </p:cSld>
  <p:clrMapOvr>
    <a:masterClrMapping/>
  </p:clrMapOvr>
  <p:transition spd="slow" advTm="4000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0F22C-0C1A-487F-867F-BA75F8770F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995408"/>
      </p:ext>
    </p:extLst>
  </p:cSld>
  <p:clrMapOvr>
    <a:masterClrMapping/>
  </p:clrMapOvr>
  <p:transition spd="slow" advTm="4000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1AC4C-922E-4455-A553-3088D0C1D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344660"/>
      </p:ext>
    </p:extLst>
  </p:cSld>
  <p:clrMapOvr>
    <a:masterClrMapping/>
  </p:clrMapOvr>
  <p:transition spd="slow" advTm="4000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99D16-F2E4-4DB8-B210-E3037E2D1B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371871"/>
      </p:ext>
    </p:extLst>
  </p:cSld>
  <p:clrMapOvr>
    <a:masterClrMapping/>
  </p:clrMapOvr>
  <p:transition spd="slow" advTm="4000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1E28F-3044-4B30-98B9-D14811041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60664"/>
      </p:ext>
    </p:extLst>
  </p:cSld>
  <p:clrMapOvr>
    <a:masterClrMapping/>
  </p:clrMapOvr>
  <p:transition spd="slow" advTm="4000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190D4-D640-44FA-AB41-A7F1160B2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09442"/>
      </p:ext>
    </p:extLst>
  </p:cSld>
  <p:clrMapOvr>
    <a:masterClrMapping/>
  </p:clrMapOvr>
  <p:transition spd="slow" advTm="4000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91D8B-4302-4F12-9A99-3C28417526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846124"/>
      </p:ext>
    </p:extLst>
  </p:cSld>
  <p:clrMapOvr>
    <a:masterClrMapping/>
  </p:clrMapOvr>
  <p:transition spd="slow" advTm="4000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F3EA9-F659-445D-A754-AAE7855573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159560"/>
      </p:ext>
    </p:extLst>
  </p:cSld>
  <p:clrMapOvr>
    <a:masterClrMapping/>
  </p:clrMapOvr>
  <p:transition spd="slow" advTm="4000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BFE4A-8254-484A-B240-C7A47176C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69068"/>
      </p:ext>
    </p:extLst>
  </p:cSld>
  <p:clrMapOvr>
    <a:masterClrMapping/>
  </p:clrMapOvr>
  <p:transition spd="slow" advTm="4000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FF90B-5E77-4D72-BB32-5B816663B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57873"/>
      </p:ext>
    </p:extLst>
  </p:cSld>
  <p:clrMapOvr>
    <a:masterClrMapping/>
  </p:clrMapOvr>
  <p:transition spd="slow" advTm="4000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27FA6-5527-42FE-A3F2-7F197F15B2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604733"/>
      </p:ext>
    </p:extLst>
  </p:cSld>
  <p:clrMapOvr>
    <a:masterClrMapping/>
  </p:clrMapOvr>
  <p:transition spd="slow" advTm="4000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061091CC-3C43-42D8-89EE-F8627A9A52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4000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i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i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i="1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4" Type="http://schemas.openxmlformats.org/officeDocument/2006/relationships/image" Target="../media/image6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gif"/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jpeg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96.jpeg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5" Type="http://schemas.openxmlformats.org/officeDocument/2006/relationships/image" Target="../media/image99.jpeg"/><Relationship Id="rId4" Type="http://schemas.openxmlformats.org/officeDocument/2006/relationships/image" Target="../media/image98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gif"/><Relationship Id="rId3" Type="http://schemas.openxmlformats.org/officeDocument/2006/relationships/image" Target="../media/image100.jpeg"/><Relationship Id="rId7" Type="http://schemas.openxmlformats.org/officeDocument/2006/relationships/image" Target="../media/image10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103.png"/><Relationship Id="rId11" Type="http://schemas.openxmlformats.org/officeDocument/2006/relationships/image" Target="../media/image108.png"/><Relationship Id="rId5" Type="http://schemas.openxmlformats.org/officeDocument/2006/relationships/image" Target="../media/image102.jpeg"/><Relationship Id="rId10" Type="http://schemas.openxmlformats.org/officeDocument/2006/relationships/image" Target="../media/image107.jpeg"/><Relationship Id="rId4" Type="http://schemas.openxmlformats.org/officeDocument/2006/relationships/image" Target="../media/image101.jpeg"/><Relationship Id="rId9" Type="http://schemas.openxmlformats.org/officeDocument/2006/relationships/image" Target="../media/image106.gi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gif"/><Relationship Id="rId3" Type="http://schemas.openxmlformats.org/officeDocument/2006/relationships/image" Target="../media/image109.jpeg"/><Relationship Id="rId7" Type="http://schemas.openxmlformats.org/officeDocument/2006/relationships/image" Target="../media/image1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image" Target="../media/image112.gif"/><Relationship Id="rId5" Type="http://schemas.openxmlformats.org/officeDocument/2006/relationships/image" Target="../media/image111.gif"/><Relationship Id="rId4" Type="http://schemas.openxmlformats.org/officeDocument/2006/relationships/image" Target="../media/image11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image" Target="../media/image118.jpeg"/><Relationship Id="rId5" Type="http://schemas.openxmlformats.org/officeDocument/2006/relationships/image" Target="../media/image117.jpeg"/><Relationship Id="rId4" Type="http://schemas.openxmlformats.org/officeDocument/2006/relationships/image" Target="../media/image11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gif"/><Relationship Id="rId7" Type="http://schemas.openxmlformats.org/officeDocument/2006/relationships/image" Target="../media/image125.gif"/><Relationship Id="rId2" Type="http://schemas.openxmlformats.org/officeDocument/2006/relationships/image" Target="../media/image12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gif"/><Relationship Id="rId5" Type="http://schemas.openxmlformats.org/officeDocument/2006/relationships/image" Target="../media/image123.gif"/><Relationship Id="rId4" Type="http://schemas.openxmlformats.org/officeDocument/2006/relationships/image" Target="../media/image12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9.jpeg"/><Relationship Id="rId11" Type="http://schemas.openxmlformats.org/officeDocument/2006/relationships/image" Target="../media/image34.png"/><Relationship Id="rId5" Type="http://schemas.openxmlformats.org/officeDocument/2006/relationships/image" Target="../media/image28.jpeg"/><Relationship Id="rId10" Type="http://schemas.openxmlformats.org/officeDocument/2006/relationships/image" Target="../media/image33.gif"/><Relationship Id="rId4" Type="http://schemas.openxmlformats.org/officeDocument/2006/relationships/image" Target="../media/image27.jpeg"/><Relationship Id="rId9" Type="http://schemas.openxmlformats.org/officeDocument/2006/relationships/image" Target="../media/image32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3" Type="http://schemas.openxmlformats.org/officeDocument/2006/relationships/image" Target="../media/image35.jpeg"/><Relationship Id="rId7" Type="http://schemas.openxmlformats.org/officeDocument/2006/relationships/image" Target="../media/image39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38.gif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3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b="1" dirty="0" smtClean="0">
                <a:solidFill>
                  <a:srgbClr val="9900CC"/>
                </a:solidFill>
              </a:rPr>
              <a:t>Муниципальное Автономное Дошкольное  Образовательное Учреждение  «Детский сад № 340»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916113"/>
            <a:ext cx="7772400" cy="41148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z="2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 </a:t>
            </a:r>
            <a:r>
              <a:rPr lang="ru-RU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«</a:t>
            </a:r>
            <a:r>
              <a:rPr lang="ru-RU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 charset="0"/>
              </a:rPr>
              <a:t>ЗДОРОВЬЕСБЕРЕГАЮЩЕЕ</a:t>
            </a:r>
            <a:endParaRPr lang="ru-RU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ru-RU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ПРОСТРАНСТВО ДОУ № 340»</a:t>
            </a:r>
            <a:br>
              <a:rPr lang="ru-RU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ru-RU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/>
            </a:r>
            <a:br>
              <a:rPr lang="ru-RU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</a:br>
            <a:endParaRPr lang="ru-RU" b="1" dirty="0" smtClean="0"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4716463" y="4794250"/>
            <a:ext cx="3455987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000" b="1" i="1" dirty="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Воспитатель  </a:t>
            </a:r>
          </a:p>
          <a:p>
            <a:pPr eaLnBrk="1" hangingPunct="1">
              <a:defRPr/>
            </a:pPr>
            <a:r>
              <a:rPr lang="ru-RU" sz="2000" b="1" i="1" dirty="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категории : </a:t>
            </a:r>
            <a:r>
              <a:rPr lang="ru-RU" sz="2000" b="1" i="1" dirty="0" err="1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Уфаркина</a:t>
            </a:r>
            <a:r>
              <a:rPr lang="ru-RU" sz="2000" b="1" i="1" dirty="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Анжела Ивановна</a:t>
            </a:r>
          </a:p>
        </p:txBody>
      </p:sp>
      <p:pic>
        <p:nvPicPr>
          <p:cNvPr id="2053" name="Рисунок 11" descr="84d0d29e6c40cbb5683c3d1cce783572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149080"/>
            <a:ext cx="2734902" cy="238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831"/>
    </mc:Choice>
    <mc:Fallback xmlns="">
      <p:transition advTm="78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755650" y="260350"/>
            <a:ext cx="7772400" cy="936625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Здоровое питание-основа воспитания</a:t>
            </a:r>
          </a:p>
        </p:txBody>
      </p:sp>
      <p:pic>
        <p:nvPicPr>
          <p:cNvPr id="14339" name="Picture 3" descr="C:\Users\Анжела\Pictures\2013-01-09 001\P10005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044" y="3933055"/>
            <a:ext cx="4005637" cy="289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2" descr="C:\Users\Анжела\Pictures\2013-01-09 001\P100049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3" y="1858294"/>
            <a:ext cx="4216276" cy="299449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80063" y="1341438"/>
            <a:ext cx="338455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i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+mj-lt"/>
              </a:rPr>
              <a:t>      Кушать </a:t>
            </a:r>
            <a:r>
              <a:rPr lang="ru-RU" sz="2000" i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+mj-lt"/>
              </a:rPr>
              <a:t>овощи и фрукты,</a:t>
            </a:r>
          </a:p>
          <a:p>
            <a:pPr algn="ctr">
              <a:defRPr/>
            </a:pPr>
            <a:r>
              <a:rPr lang="ru-RU" sz="2000" i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+mj-lt"/>
              </a:rPr>
              <a:t>        Рыбу, </a:t>
            </a:r>
            <a:r>
              <a:rPr lang="ru-RU" sz="2000" i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+mj-lt"/>
              </a:rPr>
              <a:t>молокопродукты-   Вот </a:t>
            </a:r>
            <a:r>
              <a:rPr lang="ru-RU" sz="2000" i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+mj-lt"/>
              </a:rPr>
              <a:t>полезная</a:t>
            </a:r>
            <a:r>
              <a:rPr lang="ru-RU" sz="2000" i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+mj-lt"/>
              </a:rPr>
              <a:t> еда,                                 Витаминами   полна</a:t>
            </a:r>
            <a:endParaRPr lang="ru-RU" sz="2000" i="1" kern="10" dirty="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+mj-lt"/>
            </a:endParaRPr>
          </a:p>
        </p:txBody>
      </p:sp>
      <p:pic>
        <p:nvPicPr>
          <p:cNvPr id="14342" name="Picture 2" descr="C:\Users\Анжела\Pictures\2013-01-14 001\P100056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37111"/>
            <a:ext cx="3884044" cy="2350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slow" advTm="703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852488" y="188913"/>
            <a:ext cx="7469187" cy="1127125"/>
          </a:xfrm>
        </p:spPr>
        <p:txBody>
          <a:bodyPr/>
          <a:lstStyle/>
          <a:p>
            <a:pPr eaLnBrk="1" hangingPunct="1"/>
            <a:r>
              <a:rPr lang="ru-RU" sz="4000" i="0" dirty="0" smtClean="0">
                <a:solidFill>
                  <a:schemeClr val="tx1"/>
                </a:solidFill>
              </a:rPr>
              <a:t/>
            </a:r>
            <a:br>
              <a:rPr lang="ru-RU" sz="4000" i="0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rgbClr val="0000FF"/>
                </a:solidFill>
              </a:rPr>
              <a:t>Подвижные и спортивные игры</a:t>
            </a:r>
            <a:r>
              <a:rPr lang="ru-RU" sz="3600" b="1" dirty="0" smtClean="0">
                <a:solidFill>
                  <a:srgbClr val="0000FF"/>
                </a:solidFill>
                <a:latin typeface="Arial Black" pitchFamily="34" charset="0"/>
              </a:rPr>
              <a:t/>
            </a:r>
            <a:br>
              <a:rPr lang="ru-RU" sz="3600" b="1" dirty="0" smtClean="0">
                <a:solidFill>
                  <a:srgbClr val="0000FF"/>
                </a:solidFill>
                <a:latin typeface="Arial Black" pitchFamily="34" charset="0"/>
              </a:rPr>
            </a:br>
            <a:r>
              <a:rPr lang="ru-RU" sz="2800" b="1" dirty="0" smtClean="0">
                <a:solidFill>
                  <a:srgbClr val="9900CC"/>
                </a:solidFill>
              </a:rPr>
              <a:t> </a:t>
            </a:r>
            <a:endParaRPr lang="ru-RU" sz="2400" b="1" dirty="0" smtClean="0">
              <a:solidFill>
                <a:srgbClr val="9900CC"/>
              </a:solidFill>
              <a:latin typeface="Arial Black" pitchFamily="34" charset="0"/>
            </a:endParaRPr>
          </a:p>
        </p:txBody>
      </p:sp>
      <p:pic>
        <p:nvPicPr>
          <p:cNvPr id="15363" name="Picture 4" descr="C:\Users\Анжела\Pictures\2012-11-29 001\P100037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5600" y="1103313"/>
            <a:ext cx="3171825" cy="1882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7" descr="C:\Users\Анжела\Pictures\2012-11-29 001\P100037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1252538"/>
            <a:ext cx="2613025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8" descr="C:\Users\Анжела\Pictures\2012-11-29 001\P100037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4143375"/>
            <a:ext cx="3468688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9" descr="C:\Users\Анжела\Pictures\2012-10-23 001\P100021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143375"/>
            <a:ext cx="3673475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Прямоугольник 1"/>
          <p:cNvSpPr>
            <a:spLocks noChangeArrowheads="1"/>
          </p:cNvSpPr>
          <p:nvPr/>
        </p:nvSpPr>
        <p:spPr bwMode="auto">
          <a:xfrm>
            <a:off x="3132138" y="2943225"/>
            <a:ext cx="34417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>
                <a:solidFill>
                  <a:srgbClr val="00008B"/>
                </a:solidFill>
              </a:rPr>
              <a:t>На спортивном небосклоне </a:t>
            </a:r>
            <a:br>
              <a:rPr lang="ru-RU">
                <a:solidFill>
                  <a:srgbClr val="00008B"/>
                </a:solidFill>
              </a:rPr>
            </a:br>
            <a:r>
              <a:rPr lang="ru-RU">
                <a:solidFill>
                  <a:srgbClr val="00008B"/>
                </a:solidFill>
              </a:rPr>
              <a:t>Мы пока что не видны, </a:t>
            </a:r>
            <a:br>
              <a:rPr lang="ru-RU">
                <a:solidFill>
                  <a:srgbClr val="00008B"/>
                </a:solidFill>
              </a:rPr>
            </a:br>
            <a:r>
              <a:rPr lang="ru-RU">
                <a:solidFill>
                  <a:srgbClr val="00008B"/>
                </a:solidFill>
              </a:rPr>
              <a:t>Будем спортом заниматься – </a:t>
            </a:r>
            <a:br>
              <a:rPr lang="ru-RU">
                <a:solidFill>
                  <a:srgbClr val="00008B"/>
                </a:solidFill>
              </a:rPr>
            </a:br>
            <a:r>
              <a:rPr lang="ru-RU">
                <a:solidFill>
                  <a:srgbClr val="00008B"/>
                </a:solidFill>
              </a:rPr>
              <a:t>Станем звёздами страны!</a:t>
            </a:r>
            <a:endParaRPr lang="ru-RU"/>
          </a:p>
        </p:txBody>
      </p:sp>
      <p:pic>
        <p:nvPicPr>
          <p:cNvPr id="15368" name="Рисунок 3" descr="deti.gi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88640"/>
            <a:ext cx="1458913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Рисунок 3" descr="deti.gi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650" y="188913"/>
            <a:ext cx="1458913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6" descr="F:\пони\SAM_1901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884613"/>
            <a:ext cx="251936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5" descr="C:\Users\Анжела\Pictures\2012-11-29 001\P1000371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430338"/>
            <a:ext cx="2392363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6807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640"/>
            <a:ext cx="7772400" cy="1563960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0000FF"/>
                </a:solidFill>
              </a:rPr>
              <a:t>Релаксация</a:t>
            </a:r>
            <a:r>
              <a:rPr lang="ru-RU" sz="3600" b="1" dirty="0" smtClean="0">
                <a:solidFill>
                  <a:srgbClr val="0000FF"/>
                </a:solidFill>
                <a:latin typeface="Arial Black" pitchFamily="34" charset="0"/>
              </a:rPr>
              <a:t/>
            </a:r>
            <a:br>
              <a:rPr lang="ru-RU" sz="3600" b="1" dirty="0" smtClean="0">
                <a:solidFill>
                  <a:srgbClr val="0000FF"/>
                </a:solidFill>
                <a:latin typeface="Arial Black" pitchFamily="34" charset="0"/>
              </a:rPr>
            </a:br>
            <a:r>
              <a:rPr lang="ru-RU" sz="2800" b="1" dirty="0" smtClean="0">
                <a:solidFill>
                  <a:srgbClr val="9900CC"/>
                </a:solidFill>
              </a:rPr>
              <a:t>используется спокойная классическая музыка (Чайковский, Рахманинов), звуки природы</a:t>
            </a:r>
            <a:endParaRPr lang="ru-RU" sz="2000" b="1" dirty="0" smtClean="0">
              <a:solidFill>
                <a:srgbClr val="9900CC"/>
              </a:solidFill>
              <a:latin typeface="Arial Black" pitchFamily="34" charset="0"/>
            </a:endParaRPr>
          </a:p>
        </p:txBody>
      </p:sp>
      <p:pic>
        <p:nvPicPr>
          <p:cNvPr id="16387" name="Picture 5" descr="C:\Users\Анжела\Pictures\2012-11-23 001\P1000312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28913" y="1989138"/>
            <a:ext cx="3349625" cy="25130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7" descr="C:\Users\Анжела\Pictures\2012-11-23 001\P100030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28174">
            <a:off x="5919416" y="2041109"/>
            <a:ext cx="2565484" cy="259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8" descr="C:\Users\Анжела\Pictures\2012-11-23 001\P100030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7593">
            <a:off x="290513" y="4511675"/>
            <a:ext cx="3767137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9" descr="C:\Users\Анжела\Pictures\2012-11-23 001\P100030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508500"/>
            <a:ext cx="2178050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50" y="4857750"/>
            <a:ext cx="304165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2" name="Picture 6" descr="C:\Users\Анжела\Pictures\2012-11-23 001\P1000301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08521">
            <a:off x="323850" y="1989138"/>
            <a:ext cx="3168650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7853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1081088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0000FF"/>
                </a:solidFill>
              </a:rPr>
              <a:t>Гимнастика после сна</a:t>
            </a:r>
            <a:br>
              <a:rPr lang="ru-RU" sz="4000" b="1" dirty="0" smtClean="0">
                <a:solidFill>
                  <a:srgbClr val="0000FF"/>
                </a:solidFill>
              </a:rPr>
            </a:br>
            <a:endParaRPr lang="ru-RU" sz="4000" b="1" dirty="0" smtClean="0">
              <a:solidFill>
                <a:srgbClr val="9900CC"/>
              </a:solidFill>
            </a:endParaRPr>
          </a:p>
        </p:txBody>
      </p:sp>
      <p:pic>
        <p:nvPicPr>
          <p:cNvPr id="17411" name="Picture 4" descr="C:\Users\Анжела\Pictures\2013-01-14 001\P100056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19425" y="1268759"/>
            <a:ext cx="3117850" cy="259228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6" descr="C:\Users\Анжела\Pictures\2013-01-14 001\P100055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74688"/>
            <a:ext cx="2808287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7" descr="C:\Users\Анжела\Pictures\2013-01-14 001\P100055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1124744"/>
            <a:ext cx="2387600" cy="3688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9" descr="C:\Users\Анжела\Pictures\2013-01-14 001\P1000558 - копия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05064"/>
            <a:ext cx="3240359" cy="285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Прямоугольник 2"/>
          <p:cNvSpPr>
            <a:spLocks noChangeArrowheads="1"/>
          </p:cNvSpPr>
          <p:nvPr/>
        </p:nvSpPr>
        <p:spPr bwMode="auto">
          <a:xfrm>
            <a:off x="3021013" y="4695825"/>
            <a:ext cx="33242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>
                <a:solidFill>
                  <a:srgbClr val="990099"/>
                </a:solidFill>
                <a:latin typeface="Arial Black" pitchFamily="34" charset="0"/>
              </a:rPr>
              <a:t>Любите! И цените здоровье! </a:t>
            </a:r>
            <a:br>
              <a:rPr lang="ru-RU">
                <a:solidFill>
                  <a:srgbClr val="990099"/>
                </a:solidFill>
                <a:latin typeface="Arial Black" pitchFamily="34" charset="0"/>
              </a:rPr>
            </a:br>
            <a:r>
              <a:rPr lang="ru-RU">
                <a:solidFill>
                  <a:srgbClr val="990099"/>
                </a:solidFill>
                <a:latin typeface="Arial Black" pitchFamily="34" charset="0"/>
              </a:rPr>
              <a:t>Что может быть его дороже </a:t>
            </a:r>
            <a:br>
              <a:rPr lang="ru-RU">
                <a:solidFill>
                  <a:srgbClr val="990099"/>
                </a:solidFill>
                <a:latin typeface="Arial Black" pitchFamily="34" charset="0"/>
              </a:rPr>
            </a:br>
            <a:r>
              <a:rPr lang="ru-RU">
                <a:solidFill>
                  <a:srgbClr val="990099"/>
                </a:solidFill>
                <a:latin typeface="Arial Black" pitchFamily="34" charset="0"/>
              </a:rPr>
              <a:t>На этой сказочной земле .</a:t>
            </a:r>
          </a:p>
        </p:txBody>
      </p:sp>
      <p:pic>
        <p:nvPicPr>
          <p:cNvPr id="17416" name="Picture 5" descr="C:\Users\Анжела\Pictures\2013-01-14 001\P100056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3645023"/>
            <a:ext cx="2693988" cy="2976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8094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44525" y="153988"/>
            <a:ext cx="7772400" cy="1079500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Закаливание</a:t>
            </a:r>
          </a:p>
        </p:txBody>
      </p:sp>
      <p:pic>
        <p:nvPicPr>
          <p:cNvPr id="18435" name="Picture 2" descr="F:\физо с родителями 2010\P101003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80963"/>
            <a:ext cx="2954338" cy="366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3" descr="F:\физо с родителями 2010\P101003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638" y="1196975"/>
            <a:ext cx="3143250" cy="356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4" descr="F:\физо с родителями 2010\P101004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9050"/>
            <a:ext cx="3059112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5" descr="C:\Users\Анжела\Pictures\2013-01-09 001\P1000496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8024" y="4005064"/>
            <a:ext cx="3630531" cy="272359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9" name="Прямоугольник 1"/>
          <p:cNvSpPr>
            <a:spLocks noChangeArrowheads="1"/>
          </p:cNvSpPr>
          <p:nvPr/>
        </p:nvSpPr>
        <p:spPr bwMode="auto">
          <a:xfrm>
            <a:off x="250825" y="5307013"/>
            <a:ext cx="3600450" cy="155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8440" name="Прямоугольник 7"/>
          <p:cNvSpPr>
            <a:spLocks noChangeArrowheads="1"/>
          </p:cNvSpPr>
          <p:nvPr/>
        </p:nvSpPr>
        <p:spPr bwMode="auto">
          <a:xfrm>
            <a:off x="900113" y="4797425"/>
            <a:ext cx="3630612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8441" name="Прямоугольник 2"/>
          <p:cNvSpPr>
            <a:spLocks noChangeArrowheads="1"/>
          </p:cNvSpPr>
          <p:nvPr/>
        </p:nvSpPr>
        <p:spPr bwMode="auto">
          <a:xfrm>
            <a:off x="468313" y="4797425"/>
            <a:ext cx="32289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sz="2000" b="1" i="1" dirty="0">
                <a:solidFill>
                  <a:srgbClr val="7030A0"/>
                </a:solidFill>
                <a:latin typeface="+mj-lt"/>
              </a:rPr>
              <a:t>Мы шагаем по дорожке,</a:t>
            </a:r>
          </a:p>
          <a:p>
            <a:pPr eaLnBrk="1" hangingPunct="1"/>
            <a:r>
              <a:rPr lang="ru-RU" sz="2000" b="1" i="1" dirty="0">
                <a:solidFill>
                  <a:srgbClr val="7030A0"/>
                </a:solidFill>
                <a:latin typeface="+mj-lt"/>
              </a:rPr>
              <a:t>Разминаем наши ножки!</a:t>
            </a:r>
          </a:p>
          <a:p>
            <a:pPr eaLnBrk="1" hangingPunct="1"/>
            <a:r>
              <a:rPr lang="ru-RU" sz="2000" b="1" i="1" dirty="0">
                <a:solidFill>
                  <a:srgbClr val="7030A0"/>
                </a:solidFill>
                <a:latin typeface="+mj-lt"/>
              </a:rPr>
              <a:t>Как солдатики шагаем,</a:t>
            </a:r>
          </a:p>
          <a:p>
            <a:pPr eaLnBrk="1" hangingPunct="1"/>
            <a:r>
              <a:rPr lang="ru-RU" sz="2000" b="1" i="1" dirty="0">
                <a:solidFill>
                  <a:srgbClr val="7030A0"/>
                </a:solidFill>
                <a:latin typeface="+mj-lt"/>
              </a:rPr>
              <a:t>Ножки выше поднимаем!</a:t>
            </a:r>
            <a:endParaRPr lang="ru-RU" sz="2000" b="1" dirty="0"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p:transition spd="slow" advTm="778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500563" y="188913"/>
            <a:ext cx="3957637" cy="2016125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Хуже наказания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Жить без умывания.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Все ребячьи лица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Обожают мыться!</a:t>
            </a:r>
          </a:p>
        </p:txBody>
      </p:sp>
      <p:pic>
        <p:nvPicPr>
          <p:cNvPr id="19459" name="Picture 3" descr="C:\Users\Анжела\Pictures\2013-01-09 001\P100049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013" y="2276475"/>
            <a:ext cx="5164137" cy="424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2" descr="C:\Users\Анжела\Pictures\2013-01-09 001\P100049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6525" y="115888"/>
            <a:ext cx="4327525" cy="3527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950" y="4611688"/>
            <a:ext cx="359995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cap="sm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Чтобы ни один микроб</a:t>
            </a:r>
            <a:br>
              <a:rPr lang="ru-RU" sz="2000" b="1" kern="0" cap="sm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000" b="1" kern="0" cap="sm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000" b="1" kern="0" cap="sm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Не попал случайно в рот, Руки мыть перед едой-</a:t>
            </a:r>
            <a:r>
              <a:rPr lang="en-US" sz="2000" b="1" kern="0" cap="sm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             </a:t>
            </a:r>
            <a:r>
              <a:rPr lang="ru-RU" sz="2000" b="1" kern="0" cap="sm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                          Нужно мылом и водой.</a:t>
            </a:r>
            <a:br>
              <a:rPr lang="ru-RU" sz="2000" b="1" kern="0" cap="sm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ru-RU" sz="2000" b="1" kern="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spd="slow" advTm="7680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971550" y="115888"/>
            <a:ext cx="7772400" cy="1152525"/>
          </a:xfrm>
        </p:spPr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В кабинете врача</a:t>
            </a:r>
          </a:p>
        </p:txBody>
      </p:sp>
      <p:pic>
        <p:nvPicPr>
          <p:cNvPr id="20483" name="Picture 3" descr="C:\Users\Анжела\Pictures\2013-01-16 001\P100057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052513"/>
            <a:ext cx="4999037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C:\Users\Анжела\Pictures\2013-01-16 001\P100057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963" y="2178050"/>
            <a:ext cx="3924300" cy="456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595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0000FF"/>
                </a:solidFill>
                <a:latin typeface="Arial Black" pitchFamily="34" charset="0"/>
              </a:rPr>
              <a:t/>
            </a:r>
            <a:br>
              <a:rPr lang="ru-RU" sz="3600" b="1" dirty="0" smtClean="0">
                <a:solidFill>
                  <a:srgbClr val="0000FF"/>
                </a:solidFill>
                <a:latin typeface="Arial Black" pitchFamily="34" charset="0"/>
              </a:rPr>
            </a:br>
            <a:r>
              <a:rPr lang="ru-RU" sz="4000" b="1" dirty="0" smtClean="0">
                <a:solidFill>
                  <a:srgbClr val="0000FF"/>
                </a:solidFill>
              </a:rPr>
              <a:t>Гимнастика пальчиковая</a:t>
            </a:r>
            <a:r>
              <a:rPr lang="ru-RU" sz="4000" i="0" dirty="0" smtClean="0">
                <a:solidFill>
                  <a:schemeClr val="tx1"/>
                </a:solidFill>
              </a:rPr>
              <a:t/>
            </a:r>
            <a:br>
              <a:rPr lang="ru-RU" sz="4000" i="0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rgbClr val="9900CC"/>
                </a:solidFill>
              </a:rPr>
              <a:t>рекомендуется всем детям, особенно с речевыми проблемами. Проводиться в любой удобный отрезок времени.</a:t>
            </a:r>
            <a:endParaRPr lang="ru-RU" sz="2000" b="1" dirty="0" smtClean="0">
              <a:solidFill>
                <a:srgbClr val="9900CC"/>
              </a:solidFill>
              <a:latin typeface="Arial Black" pitchFamily="34" charset="0"/>
            </a:endParaRPr>
          </a:p>
        </p:txBody>
      </p:sp>
      <p:pic>
        <p:nvPicPr>
          <p:cNvPr id="21507" name="Picture 6" descr="C:\Users\Анжела\Pictures\2013-01-11 001\P1000529 - копия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92896"/>
            <a:ext cx="6048672" cy="393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7702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115888"/>
            <a:ext cx="7486650" cy="1728787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0000FF"/>
                </a:solidFill>
              </a:rPr>
              <a:t>Гимнастика дыхательная</a:t>
            </a:r>
            <a:br>
              <a:rPr lang="ru-RU" sz="4000" b="1" dirty="0" smtClean="0">
                <a:solidFill>
                  <a:srgbClr val="0000FF"/>
                </a:solidFill>
              </a:rPr>
            </a:br>
            <a:r>
              <a:rPr lang="ru-RU" sz="2800" b="1" dirty="0" smtClean="0">
                <a:solidFill>
                  <a:srgbClr val="9900CC"/>
                </a:solidFill>
              </a:rPr>
              <a:t>проводится в проветриваемом помещении, педагог даёт детям инструкции об обязательной гигиене полости носа</a:t>
            </a:r>
            <a:endParaRPr lang="ru-RU" sz="2000" b="1" dirty="0" smtClean="0">
              <a:solidFill>
                <a:srgbClr val="9900CC"/>
              </a:solidFill>
              <a:latin typeface="Arial Black" pitchFamily="34" charset="0"/>
            </a:endParaRPr>
          </a:p>
        </p:txBody>
      </p:sp>
      <p:pic>
        <p:nvPicPr>
          <p:cNvPr id="22531" name="Picture 5" descr="C:\Users\Анжела\Pictures\2013-01-11 001\P100052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3096344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6" descr="C:\Users\Анжела\Pictures\2013-01-11 001\P100052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708920"/>
            <a:ext cx="2705696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8" descr="F:\физо с родителями 2010\P101005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132856"/>
            <a:ext cx="2304256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9" descr="C:\Users\Анжела\Pictures\2013-01-17 001\P100058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5013325"/>
            <a:ext cx="216024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10" descr="C:\Users\Анжела\Pictures\2013-01-17 001\P100058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100512"/>
            <a:ext cx="2375892" cy="275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Рисунок 8" descr="apogoda-41.gif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3950"/>
            <a:ext cx="1681162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6272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35013" y="260350"/>
            <a:ext cx="7772400" cy="1143000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0000FF"/>
                </a:solidFill>
                <a:latin typeface="Arial Black" pitchFamily="34" charset="0"/>
              </a:rPr>
              <a:t/>
            </a:r>
            <a:br>
              <a:rPr lang="ru-RU" sz="3600" b="1" dirty="0" smtClean="0">
                <a:solidFill>
                  <a:srgbClr val="0000FF"/>
                </a:solidFill>
                <a:latin typeface="Arial Black" pitchFamily="34" charset="0"/>
              </a:rPr>
            </a:br>
            <a:r>
              <a:rPr lang="ru-RU" sz="4000" b="1" dirty="0" smtClean="0">
                <a:solidFill>
                  <a:srgbClr val="0000FF"/>
                </a:solidFill>
                <a:latin typeface="+mn-lt"/>
              </a:rPr>
              <a:t>Гимнастика для глаз</a:t>
            </a:r>
            <a:r>
              <a:rPr lang="ru-RU" sz="3600" b="1" dirty="0" smtClean="0">
                <a:solidFill>
                  <a:srgbClr val="0000FF"/>
                </a:solidFill>
                <a:latin typeface="Arial Black" pitchFamily="34" charset="0"/>
              </a:rPr>
              <a:t/>
            </a:r>
            <a:br>
              <a:rPr lang="ru-RU" sz="3600" b="1" dirty="0" smtClean="0">
                <a:solidFill>
                  <a:srgbClr val="0000FF"/>
                </a:solidFill>
                <a:latin typeface="Arial Black" pitchFamily="34" charset="0"/>
              </a:rPr>
            </a:br>
            <a:r>
              <a:rPr lang="ru-RU" sz="2800" b="1" dirty="0" smtClean="0">
                <a:solidFill>
                  <a:srgbClr val="9900CC"/>
                </a:solidFill>
              </a:rPr>
              <a:t>рекомендуется использовать наглядный материал (ориентиры), показ педагога.</a:t>
            </a:r>
            <a:r>
              <a:rPr lang="ru-RU" sz="2000" b="1" dirty="0" smtClean="0">
                <a:solidFill>
                  <a:srgbClr val="9900CC"/>
                </a:solidFill>
              </a:rPr>
              <a:t/>
            </a:r>
            <a:br>
              <a:rPr lang="ru-RU" sz="2000" b="1" dirty="0" smtClean="0">
                <a:solidFill>
                  <a:srgbClr val="9900CC"/>
                </a:solidFill>
              </a:rPr>
            </a:br>
            <a:endParaRPr lang="ru-RU" sz="2000" b="1" dirty="0" smtClean="0">
              <a:solidFill>
                <a:srgbClr val="9900CC"/>
              </a:solidFill>
            </a:endParaRPr>
          </a:p>
        </p:txBody>
      </p:sp>
      <p:pic>
        <p:nvPicPr>
          <p:cNvPr id="23555" name="Picture 4" descr="DSC0114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514850"/>
            <a:ext cx="3122612" cy="2343150"/>
          </a:xfrm>
          <a:prstGeom prst="rect">
            <a:avLst/>
          </a:prstGeom>
          <a:noFill/>
          <a:ln w="13017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5" descr="C:\Users\Анжела\Pictures\2013-01-17 001\P100057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989138"/>
            <a:ext cx="2630488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6" descr="C:\Users\Анжела\Pictures\2013-01-17 001\P100057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492896"/>
            <a:ext cx="2809875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7926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0350"/>
            <a:ext cx="7772400" cy="6264275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ru-RU" i="0" dirty="0" smtClean="0"/>
          </a:p>
          <a:p>
            <a:pPr algn="ctr" eaLnBrk="1" hangingPunct="1">
              <a:buFontTx/>
              <a:buNone/>
            </a:pPr>
            <a:endParaRPr lang="ru-RU" i="0" dirty="0" smtClean="0"/>
          </a:p>
          <a:p>
            <a:pPr algn="ctr" eaLnBrk="1" hangingPunct="1">
              <a:buFontTx/>
              <a:buNone/>
            </a:pPr>
            <a:endParaRPr lang="ru-RU" i="0" dirty="0" smtClean="0"/>
          </a:p>
          <a:p>
            <a:pPr algn="ctr" eaLnBrk="1" hangingPunct="1">
              <a:buFontTx/>
              <a:buNone/>
            </a:pPr>
            <a:endParaRPr lang="ru-RU" i="0" dirty="0" smtClean="0"/>
          </a:p>
          <a:p>
            <a:pPr algn="ctr" eaLnBrk="1" hangingPunct="1">
              <a:buFontTx/>
              <a:buNone/>
            </a:pPr>
            <a:endParaRPr lang="ru-RU" i="0" dirty="0" smtClean="0"/>
          </a:p>
          <a:p>
            <a:pPr algn="ctr" eaLnBrk="1" hangingPunct="1">
              <a:buFontTx/>
              <a:buNone/>
            </a:pPr>
            <a:endParaRPr lang="ru-RU" i="0" dirty="0" smtClean="0"/>
          </a:p>
          <a:p>
            <a:pPr algn="ctr" eaLnBrk="1" hangingPunct="1">
              <a:buFontTx/>
              <a:buNone/>
            </a:pPr>
            <a:endParaRPr lang="ru-RU" i="0" dirty="0" smtClean="0"/>
          </a:p>
          <a:p>
            <a:pPr algn="ctr" eaLnBrk="1" hangingPunct="1">
              <a:buFontTx/>
              <a:buNone/>
            </a:pPr>
            <a:endParaRPr lang="ru-RU" i="0" dirty="0" smtClean="0"/>
          </a:p>
          <a:p>
            <a:pPr algn="ctr" eaLnBrk="1" hangingPunct="1">
              <a:buFontTx/>
              <a:buNone/>
            </a:pPr>
            <a:endParaRPr lang="ru-RU" i="0" dirty="0" smtClean="0"/>
          </a:p>
          <a:p>
            <a:pPr algn="ctr" eaLnBrk="1" hangingPunct="1">
              <a:buFontTx/>
              <a:buNone/>
            </a:pPr>
            <a:r>
              <a:rPr lang="ru-RU" sz="2000" i="0" dirty="0" smtClean="0">
                <a:solidFill>
                  <a:srgbClr val="000000"/>
                </a:solidFill>
              </a:rPr>
              <a:t>Наши координаты: 420034, г. Казань, Тверская, 4а</a:t>
            </a:r>
          </a:p>
          <a:p>
            <a:pPr algn="ctr" eaLnBrk="1" hangingPunct="1">
              <a:buFontTx/>
              <a:buNone/>
            </a:pPr>
            <a:r>
              <a:rPr lang="ru-RU" sz="2000" i="0" dirty="0" smtClean="0">
                <a:solidFill>
                  <a:srgbClr val="000000"/>
                </a:solidFill>
              </a:rPr>
              <a:t>Тел. 564-31-62(факс)</a:t>
            </a:r>
          </a:p>
          <a:p>
            <a:pPr algn="ctr" eaLnBrk="1" hangingPunct="1">
              <a:buFontTx/>
              <a:buNone/>
            </a:pPr>
            <a:endParaRPr lang="ru-RU" i="0" dirty="0" smtClean="0">
              <a:solidFill>
                <a:srgbClr val="000000"/>
              </a:solidFill>
            </a:endParaRPr>
          </a:p>
          <a:p>
            <a:pPr algn="ctr" eaLnBrk="1" hangingPunct="1">
              <a:buFontTx/>
              <a:buNone/>
            </a:pPr>
            <a:endParaRPr lang="ru-RU" i="0" dirty="0" smtClean="0"/>
          </a:p>
        </p:txBody>
      </p:sp>
      <p:pic>
        <p:nvPicPr>
          <p:cNvPr id="4099" name="Picture 8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04864"/>
            <a:ext cx="6186165" cy="2721584"/>
          </a:xfrm>
          <a:prstGeom prst="rect">
            <a:avLst/>
          </a:prstGeom>
          <a:solidFill>
            <a:srgbClr val="800000"/>
          </a:solidFill>
          <a:ln w="12700">
            <a:solidFill>
              <a:srgbClr val="3333CC"/>
            </a:solidFill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8640"/>
            <a:ext cx="6072187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6212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685800" y="188913"/>
            <a:ext cx="7772400" cy="1079500"/>
          </a:xfrm>
        </p:spPr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Гимнастика для язычка</a:t>
            </a:r>
          </a:p>
        </p:txBody>
      </p:sp>
      <p:pic>
        <p:nvPicPr>
          <p:cNvPr id="24579" name="Picture 3" descr="C:\Users\Анжела\Pictures\2013-01-15 001\P100056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3188" y="981075"/>
            <a:ext cx="4703763" cy="3527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5" descr="C:\Users\Анжела\Pictures\2013-01-15 001\P100057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773238"/>
            <a:ext cx="2879725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4" descr="C:\Users\Анжела\Pictures\2013-01-15 001\P100056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00" y="3021013"/>
            <a:ext cx="3098800" cy="381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6646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548680"/>
            <a:ext cx="7772400" cy="1143000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0000FF"/>
                </a:solidFill>
              </a:rPr>
              <a:t>Занятия из серии «Здоровье»</a:t>
            </a:r>
            <a:r>
              <a:rPr lang="ru-RU" sz="3600" b="1" dirty="0" smtClean="0">
                <a:solidFill>
                  <a:srgbClr val="0000FF"/>
                </a:solidFill>
                <a:latin typeface="Arial Black" pitchFamily="34" charset="0"/>
              </a:rPr>
              <a:t/>
            </a:r>
            <a:br>
              <a:rPr lang="ru-RU" sz="3600" b="1" dirty="0" smtClean="0">
                <a:solidFill>
                  <a:srgbClr val="0000FF"/>
                </a:solidFill>
                <a:latin typeface="Arial Black" pitchFamily="34" charset="0"/>
              </a:rPr>
            </a:br>
            <a:endParaRPr lang="ru-RU" sz="2000" b="1" dirty="0" smtClean="0">
              <a:solidFill>
                <a:srgbClr val="9900CC"/>
              </a:solidFill>
              <a:latin typeface="Arial Black" pitchFamily="34" charset="0"/>
            </a:endParaRPr>
          </a:p>
        </p:txBody>
      </p:sp>
      <p:pic>
        <p:nvPicPr>
          <p:cNvPr id="25603" name="Picture 4" descr="DSC0087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86063" y="1557338"/>
            <a:ext cx="3781425" cy="2625725"/>
          </a:xfrm>
          <a:extLst>
            <a:ext uri="{91240B29-F687-4F45-9708-019B960494DF}">
              <a14:hiddenLine xmlns:a14="http://schemas.microsoft.com/office/drawing/2010/main" w="1270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 descr="C:\Users\Анжела\Pictures\2013-01-11 001\P100051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47863"/>
            <a:ext cx="2520950" cy="379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 descr="C:\Users\Анжела\Pictures\2013-01-11 001\P100052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3830638"/>
            <a:ext cx="453707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7" descr="C:\Users\Анжела\Pictures\2013-01-17 001\P100059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488" y="3284538"/>
            <a:ext cx="2514600" cy="335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7198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>
                <a:solidFill>
                  <a:srgbClr val="0000FF"/>
                </a:solidFill>
                <a:latin typeface="Arial Black" pitchFamily="34" charset="0"/>
              </a:rPr>
              <a:t>Точечный самомассаж</a:t>
            </a:r>
            <a:r>
              <a:rPr lang="ru-RU" sz="4000" i="0" smtClean="0">
                <a:solidFill>
                  <a:schemeClr val="tx1"/>
                </a:solidFill>
              </a:rPr>
              <a:t/>
            </a:r>
            <a:br>
              <a:rPr lang="ru-RU" sz="4000" i="0" smtClean="0">
                <a:solidFill>
                  <a:schemeClr val="tx1"/>
                </a:solidFill>
              </a:rPr>
            </a:br>
            <a:r>
              <a:rPr lang="ru-RU" sz="2800" b="1" smtClean="0">
                <a:solidFill>
                  <a:srgbClr val="9900CC"/>
                </a:solidFill>
              </a:rPr>
              <a:t> показана детям с частыми простудными заболеваниями и для профилактики ОРЗ.</a:t>
            </a:r>
            <a:endParaRPr lang="ru-RU" sz="2000" b="1" smtClean="0">
              <a:solidFill>
                <a:srgbClr val="9900CC"/>
              </a:solidFill>
              <a:latin typeface="Arial Black" pitchFamily="34" charset="0"/>
            </a:endParaRPr>
          </a:p>
        </p:txBody>
      </p:sp>
      <p:pic>
        <p:nvPicPr>
          <p:cNvPr id="26627" name="Picture 4" descr="C:\Users\Анжела\Pictures\2013-01-11 001\P10005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938338"/>
            <a:ext cx="4322763" cy="324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5" descr="C:\Users\Анжела\Pictures\2013-01-11 001\P100053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938338"/>
            <a:ext cx="4395787" cy="401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6" descr="C:\Users\Анжела\Pictures\2013-01-11 001\P100054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44938"/>
            <a:ext cx="2987675" cy="294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7" descr="C:\Users\Анжела\Pictures\2013-01-11 001\P100054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300538"/>
            <a:ext cx="3449638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8" descr="C:\Users\Анжела\Pictures\2013-01-11 001\P100054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313" y="4641850"/>
            <a:ext cx="2459037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7190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dirty="0" err="1" smtClean="0">
                <a:solidFill>
                  <a:srgbClr val="0000FF"/>
                </a:solidFill>
              </a:rPr>
              <a:t>Сказкотерапия</a:t>
            </a:r>
            <a:r>
              <a:rPr lang="ru-RU" sz="3600" b="1" dirty="0" smtClean="0">
                <a:solidFill>
                  <a:srgbClr val="0000FF"/>
                </a:solidFill>
              </a:rPr>
              <a:t/>
            </a:r>
            <a:br>
              <a:rPr lang="ru-RU" sz="3600" b="1" dirty="0" smtClean="0">
                <a:solidFill>
                  <a:srgbClr val="0000FF"/>
                </a:solidFill>
              </a:rPr>
            </a:br>
            <a:r>
              <a:rPr lang="ru-RU" sz="2800" b="1" dirty="0" smtClean="0">
                <a:solidFill>
                  <a:srgbClr val="9900CC"/>
                </a:solidFill>
              </a:rPr>
              <a:t> используется для </a:t>
            </a:r>
            <a:r>
              <a:rPr lang="ru-RU" sz="2800" b="1" dirty="0" err="1" smtClean="0">
                <a:solidFill>
                  <a:srgbClr val="9900CC"/>
                </a:solidFill>
              </a:rPr>
              <a:t>психо-терапевтической</a:t>
            </a:r>
            <a:r>
              <a:rPr lang="ru-RU" sz="2800" b="1" dirty="0" smtClean="0">
                <a:solidFill>
                  <a:srgbClr val="9900CC"/>
                </a:solidFill>
              </a:rPr>
              <a:t> и развивающей работы. Сказку может рассказывать взрослый, либо это может быть групповое рассказывание.</a:t>
            </a:r>
            <a:endParaRPr lang="ru-RU" sz="2000" b="1" dirty="0" smtClean="0">
              <a:solidFill>
                <a:srgbClr val="9900CC"/>
              </a:solidFill>
            </a:endParaRPr>
          </a:p>
        </p:txBody>
      </p:sp>
      <p:pic>
        <p:nvPicPr>
          <p:cNvPr id="27651" name="Picture 4" descr="C:\Users\Анжела\Pictures\2013-01-11 001\P100054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1680" y="2841192"/>
            <a:ext cx="5904656" cy="382943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 advTm="7313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935038" y="620713"/>
            <a:ext cx="7275512" cy="1082675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3333FF"/>
                </a:solidFill>
              </a:rPr>
              <a:t>Физкультурный уголок в     группе</a:t>
            </a:r>
            <a:br>
              <a:rPr lang="ru-RU" sz="4000" b="1" dirty="0" smtClean="0">
                <a:solidFill>
                  <a:srgbClr val="3333FF"/>
                </a:solidFill>
              </a:rPr>
            </a:br>
            <a:r>
              <a:rPr lang="ru-RU" sz="3600" b="1" dirty="0" smtClean="0">
                <a:solidFill>
                  <a:srgbClr val="3333FF"/>
                </a:solidFill>
                <a:latin typeface="Arial Black" pitchFamily="34" charset="0"/>
              </a:rPr>
              <a:t/>
            </a:r>
            <a:br>
              <a:rPr lang="ru-RU" sz="3600" b="1" dirty="0" smtClean="0">
                <a:solidFill>
                  <a:srgbClr val="3333FF"/>
                </a:solidFill>
                <a:latin typeface="Arial Black" pitchFamily="34" charset="0"/>
              </a:rPr>
            </a:br>
            <a:endParaRPr lang="ru-RU" sz="3600" b="1" dirty="0" smtClean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28675" name="Picture 4" descr="C:\Users\Анжела\Pictures\2013-01-11 001\P100054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2762250"/>
            <a:ext cx="4232275" cy="4095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5" descr="C:\Users\Анжела\Pictures\2013-01-11 001\P100054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130550"/>
            <a:ext cx="3736975" cy="372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6" descr="C:\Users\Анжела\Pictures\2013-01-11 001\P100051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196975"/>
            <a:ext cx="2808287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92696"/>
            <a:ext cx="2333037" cy="1898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6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713787" cy="2736850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0000FF"/>
                </a:solidFill>
                <a:latin typeface="Arial Black" pitchFamily="34" charset="0"/>
              </a:rPr>
              <a:t>Технологии музыкального </a:t>
            </a:r>
            <a:r>
              <a:rPr lang="ru-RU" sz="3600" b="1" smtClean="0">
                <a:solidFill>
                  <a:srgbClr val="0000FF"/>
                </a:solidFill>
              </a:rPr>
              <a:t>воздействия</a:t>
            </a:r>
            <a:r>
              <a:rPr lang="ru-RU" sz="3600" b="1" smtClean="0">
                <a:solidFill>
                  <a:srgbClr val="0000FF"/>
                </a:solidFill>
                <a:latin typeface="Arial Black" pitchFamily="34" charset="0"/>
              </a:rPr>
              <a:t/>
            </a:r>
            <a:br>
              <a:rPr lang="ru-RU" sz="3600" b="1" smtClean="0">
                <a:solidFill>
                  <a:srgbClr val="0000FF"/>
                </a:solidFill>
                <a:latin typeface="Arial Black" pitchFamily="34" charset="0"/>
              </a:rPr>
            </a:br>
            <a:r>
              <a:rPr lang="ru-RU" sz="2000" b="1" smtClean="0">
                <a:solidFill>
                  <a:srgbClr val="9900CC"/>
                </a:solidFill>
                <a:latin typeface="Arial Black" pitchFamily="34" charset="0"/>
                <a:cs typeface="Aharoni" pitchFamily="2" charset="-79"/>
              </a:rPr>
              <a:t>используется в качестве вспомогательного средства</a:t>
            </a:r>
            <a:r>
              <a:rPr lang="ru-RU" sz="2000" b="1" smtClean="0">
                <a:solidFill>
                  <a:srgbClr val="9900CC"/>
                </a:solidFill>
                <a:cs typeface="Aharoni" pitchFamily="2" charset="-79"/>
              </a:rPr>
              <a:t>,</a:t>
            </a:r>
            <a:r>
              <a:rPr lang="ru-RU" sz="2000" b="1" smtClean="0">
                <a:solidFill>
                  <a:srgbClr val="9900CC"/>
                </a:solidFill>
                <a:latin typeface="Arial Black" pitchFamily="34" charset="0"/>
                <a:cs typeface="Aharoni" pitchFamily="2" charset="-79"/>
              </a:rPr>
              <a:t> как часть других технологий</a:t>
            </a:r>
            <a:r>
              <a:rPr lang="ru-RU" sz="2000" b="1" smtClean="0">
                <a:solidFill>
                  <a:srgbClr val="9900CC"/>
                </a:solidFill>
                <a:cs typeface="Aharoni" pitchFamily="2" charset="-79"/>
              </a:rPr>
              <a:t>,</a:t>
            </a:r>
            <a:r>
              <a:rPr lang="ru-RU" sz="2000" b="1" smtClean="0">
                <a:solidFill>
                  <a:srgbClr val="9900CC"/>
                </a:solidFill>
                <a:latin typeface="Arial Black" pitchFamily="34" charset="0"/>
                <a:cs typeface="Aharoni" pitchFamily="2" charset="-79"/>
              </a:rPr>
              <a:t> для снятия напряжения</a:t>
            </a:r>
            <a:r>
              <a:rPr lang="ru-RU" sz="2000" b="1" smtClean="0">
                <a:solidFill>
                  <a:srgbClr val="9900CC"/>
                </a:solidFill>
                <a:cs typeface="Aharoni" pitchFamily="2" charset="-79"/>
              </a:rPr>
              <a:t>,</a:t>
            </a:r>
            <a:r>
              <a:rPr lang="ru-RU" sz="2000" b="1" smtClean="0">
                <a:solidFill>
                  <a:srgbClr val="9900CC"/>
                </a:solidFill>
                <a:latin typeface="Arial Black" pitchFamily="34" charset="0"/>
                <a:cs typeface="Aharoni" pitchFamily="2" charset="-79"/>
              </a:rPr>
              <a:t> повышения эмоционального настроя</a:t>
            </a:r>
            <a:r>
              <a:rPr lang="ru-RU" sz="2000" b="1" smtClean="0">
                <a:solidFill>
                  <a:srgbClr val="9900CC"/>
                </a:solidFill>
                <a:cs typeface="Aharoni" pitchFamily="2" charset="-79"/>
              </a:rPr>
              <a:t>.</a:t>
            </a:r>
            <a:r>
              <a:rPr lang="ru-RU" sz="2000" b="1" smtClean="0">
                <a:solidFill>
                  <a:srgbClr val="9900CC"/>
                </a:solidFill>
                <a:latin typeface="Arial Black" pitchFamily="34" charset="0"/>
                <a:cs typeface="Aharoni" pitchFamily="2" charset="-79"/>
              </a:rPr>
              <a:t/>
            </a:r>
            <a:br>
              <a:rPr lang="ru-RU" sz="2000" b="1" smtClean="0">
                <a:solidFill>
                  <a:srgbClr val="9900CC"/>
                </a:solidFill>
                <a:latin typeface="Arial Black" pitchFamily="34" charset="0"/>
                <a:cs typeface="Aharoni" pitchFamily="2" charset="-79"/>
              </a:rPr>
            </a:br>
            <a:endParaRPr lang="ru-RU" sz="2000" b="1" smtClean="0">
              <a:solidFill>
                <a:srgbClr val="9900CC"/>
              </a:solidFill>
              <a:cs typeface="Aharoni" pitchFamily="2" charset="-79"/>
            </a:endParaRPr>
          </a:p>
        </p:txBody>
      </p:sp>
      <p:sp>
        <p:nvSpPr>
          <p:cNvPr id="2969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55650" y="3500438"/>
            <a:ext cx="7772400" cy="28114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9700" name="Picture 6" descr="DSC0094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72400" y="-5829300"/>
            <a:ext cx="56388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6" descr="C:\Users\Анжела\Pictures\2012-10-23 001\P100022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93781">
            <a:off x="188913" y="2973388"/>
            <a:ext cx="4579937" cy="343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8" descr="C:\Users\Анжела\Pictures\2012-10-23 001\P100023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3280">
            <a:off x="4604545" y="2803826"/>
            <a:ext cx="4176712" cy="3195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6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863600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0000FF"/>
                </a:solidFill>
                <a:latin typeface="+mn-lt"/>
              </a:rPr>
              <a:t>Олимпийские резервы</a:t>
            </a:r>
            <a:r>
              <a:rPr lang="ru-RU" sz="3600" b="1" dirty="0" smtClean="0">
                <a:solidFill>
                  <a:srgbClr val="0000FF"/>
                </a:solidFill>
                <a:latin typeface="Arial Black" pitchFamily="34" charset="0"/>
              </a:rPr>
              <a:t/>
            </a:r>
            <a:br>
              <a:rPr lang="ru-RU" sz="3600" b="1" dirty="0" smtClean="0">
                <a:solidFill>
                  <a:srgbClr val="0000FF"/>
                </a:solidFill>
                <a:latin typeface="Arial Black" pitchFamily="34" charset="0"/>
              </a:rPr>
            </a:br>
            <a:endParaRPr lang="ru-RU" sz="3600" b="1" dirty="0" smtClean="0">
              <a:solidFill>
                <a:srgbClr val="9900CC"/>
              </a:solidFill>
              <a:latin typeface="Arial Black" pitchFamily="34" charset="0"/>
            </a:endParaRPr>
          </a:p>
        </p:txBody>
      </p:sp>
      <p:pic>
        <p:nvPicPr>
          <p:cNvPr id="30723" name="Picture 7" descr="C:\Users\Анжела\Pictures\2012-11-03 001\P100025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465263"/>
            <a:ext cx="3978275" cy="2736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9" descr="C:\Users\Анжела\Pictures\2012-11-03 001\P100025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00" y="4077072"/>
            <a:ext cx="351790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10" descr="C:\Users\Анжела\Pictures\2012-11-03 001\P100024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028700"/>
            <a:ext cx="2926036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00113" y="4221163"/>
            <a:ext cx="2771775" cy="22463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kern="0" dirty="0">
                <a:solidFill>
                  <a:schemeClr val="bg1"/>
                </a:solidFill>
                <a:latin typeface="+mj-lt"/>
                <a:cs typeface="+mn-cs"/>
              </a:rPr>
              <a:t>Кто из них спортсменом станет,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kern="0" dirty="0">
                <a:solidFill>
                  <a:schemeClr val="bg1"/>
                </a:solidFill>
                <a:latin typeface="+mj-lt"/>
                <a:cs typeface="+mn-cs"/>
              </a:rPr>
              <a:t>На весь мир страну прославит,</a:t>
            </a:r>
            <a:br>
              <a:rPr lang="ru-RU" sz="2000" i="1" kern="0" dirty="0">
                <a:solidFill>
                  <a:schemeClr val="bg1"/>
                </a:solidFill>
                <a:latin typeface="+mj-lt"/>
                <a:cs typeface="+mn-cs"/>
              </a:rPr>
            </a:br>
            <a:r>
              <a:rPr lang="ru-RU" sz="2000" i="1" kern="0" dirty="0">
                <a:solidFill>
                  <a:schemeClr val="bg1"/>
                </a:solidFill>
                <a:latin typeface="+mj-lt"/>
                <a:cs typeface="+mn-cs"/>
              </a:rPr>
              <a:t>Через пару-тройку лет</a:t>
            </a:r>
            <a:br>
              <a:rPr lang="ru-RU" sz="2000" i="1" kern="0" dirty="0">
                <a:solidFill>
                  <a:schemeClr val="bg1"/>
                </a:solidFill>
                <a:latin typeface="+mj-lt"/>
                <a:cs typeface="+mn-cs"/>
              </a:rPr>
            </a:br>
            <a:r>
              <a:rPr lang="ru-RU" sz="2000" i="1" kern="0" dirty="0">
                <a:solidFill>
                  <a:schemeClr val="bg1"/>
                </a:solidFill>
                <a:latin typeface="+mj-lt"/>
                <a:cs typeface="+mn-cs"/>
              </a:rPr>
              <a:t>Мы узнаем из газет…</a:t>
            </a:r>
            <a:br>
              <a:rPr lang="ru-RU" sz="2000" i="1" kern="0" dirty="0">
                <a:solidFill>
                  <a:schemeClr val="bg1"/>
                </a:solidFill>
                <a:latin typeface="+mj-lt"/>
                <a:cs typeface="+mn-cs"/>
              </a:rPr>
            </a:br>
            <a:endParaRPr lang="ru-RU" sz="2000" i="1" kern="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pic>
        <p:nvPicPr>
          <p:cNvPr id="30727" name="Рисунок 9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42863"/>
            <a:ext cx="1406525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Рисунок 9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050" y="42863"/>
            <a:ext cx="1250950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Рисунок 9" descr="7a21f7df14b52623895cc92a05ba9b25.gi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2492375"/>
            <a:ext cx="733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Рисунок 9" descr="3918694.jpg.gi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072188"/>
            <a:ext cx="785812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Талисман казанской Универсиады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437112"/>
            <a:ext cx="1800200" cy="2217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836712"/>
            <a:ext cx="1353568" cy="1296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Click="0" advTm="6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685800" y="115888"/>
            <a:ext cx="7772400" cy="865187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Зарядка для ума</a:t>
            </a:r>
          </a:p>
        </p:txBody>
      </p:sp>
      <p:pic>
        <p:nvPicPr>
          <p:cNvPr id="31747" name="Picture 4" descr="C:\Users\Анжела\Pictures\2013-01-17 001\P100059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1052513"/>
            <a:ext cx="4191000" cy="322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6" descr="C:\Users\Анжела\Pictures\2013-01-17 001\P1000592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9113" y="2852738"/>
            <a:ext cx="4608512" cy="3425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Рисунок 15" descr="chess-01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250825"/>
            <a:ext cx="12446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Рисунок 17" descr="chess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4654550"/>
            <a:ext cx="1214438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5" y="5534025"/>
            <a:ext cx="1143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Рисунок 16" descr="chess-03.gi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594350"/>
            <a:ext cx="1158875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6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0000FF"/>
                </a:solidFill>
                <a:latin typeface="+mn-lt"/>
              </a:rPr>
              <a:t>Технологии эстетической направленности</a:t>
            </a:r>
            <a:br>
              <a:rPr lang="ru-RU" sz="4000" b="1" dirty="0" smtClean="0">
                <a:solidFill>
                  <a:srgbClr val="0000FF"/>
                </a:solidFill>
                <a:latin typeface="+mn-lt"/>
              </a:rPr>
            </a:br>
            <a:r>
              <a:rPr lang="ru-RU" sz="2800" b="1" dirty="0" smtClean="0">
                <a:solidFill>
                  <a:srgbClr val="9900CC"/>
                </a:solidFill>
              </a:rPr>
              <a:t>реализуется на занятиях художественно-эстетического цикла</a:t>
            </a:r>
            <a:endParaRPr lang="ru-RU" sz="2000" b="1" dirty="0" smtClean="0">
              <a:solidFill>
                <a:srgbClr val="9900CC"/>
              </a:solidFill>
            </a:endParaRPr>
          </a:p>
        </p:txBody>
      </p:sp>
      <p:pic>
        <p:nvPicPr>
          <p:cNvPr id="32771" name="Picture 4" descr="C:\Users\Анжела\Pictures\2013-01-11 001\P100055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87675" y="4086225"/>
            <a:ext cx="3006725" cy="2708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5" descr="C:\Users\Анжела\Pictures\2013-01-11 001\P100055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138363"/>
            <a:ext cx="4192588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7" descr="C:\Users\Анжела\Pictures\2012-11-19 001\P100029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638" y="4894263"/>
            <a:ext cx="2587625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8" descr="C:\Users\Анжела\Pictures\2012-11-19 001\P100029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287588"/>
            <a:ext cx="2682875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6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0000FF"/>
                </a:solidFill>
                <a:latin typeface="Arial Black" pitchFamily="34" charset="0"/>
              </a:rPr>
              <a:t/>
            </a:r>
            <a:br>
              <a:rPr lang="ru-RU" sz="3600" b="1" dirty="0" smtClean="0">
                <a:solidFill>
                  <a:srgbClr val="0000FF"/>
                </a:solidFill>
                <a:latin typeface="Arial Black" pitchFamily="34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Arial Black" pitchFamily="34" charset="0"/>
              </a:rPr>
              <a:t>Мы стремимся к полной реализации</a:t>
            </a:r>
            <a:r>
              <a:rPr lang="ru-RU" sz="2800" b="1" dirty="0" smtClean="0">
                <a:solidFill>
                  <a:srgbClr val="0000FF"/>
                </a:solidFill>
              </a:rPr>
              <a:t>,</a:t>
            </a:r>
            <a:r>
              <a:rPr lang="ru-RU" sz="2800" b="1" dirty="0" smtClean="0">
                <a:solidFill>
                  <a:srgbClr val="0000FF"/>
                </a:solidFill>
                <a:latin typeface="Arial Black" pitchFamily="34" charset="0"/>
              </a:rPr>
              <a:t> в жизни каждого ребенка</a:t>
            </a:r>
            <a:r>
              <a:rPr lang="ru-RU" sz="2800" b="1" dirty="0" smtClean="0">
                <a:solidFill>
                  <a:srgbClr val="0000FF"/>
                </a:solidFill>
              </a:rPr>
              <a:t>,</a:t>
            </a:r>
            <a:r>
              <a:rPr lang="ru-RU" sz="2800" b="1" dirty="0" smtClean="0">
                <a:solidFill>
                  <a:srgbClr val="0000FF"/>
                </a:solidFill>
                <a:latin typeface="Arial Black" pitchFamily="34" charset="0"/>
              </a:rPr>
              <a:t> трех моментов</a:t>
            </a:r>
            <a:r>
              <a:rPr lang="ru-RU" sz="2800" b="1" dirty="0" smtClean="0">
                <a:solidFill>
                  <a:srgbClr val="0000FF"/>
                </a:solidFill>
              </a:rPr>
              <a:t>:</a:t>
            </a:r>
            <a:r>
              <a:rPr lang="ru-RU" sz="2800" b="1" dirty="0" smtClean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ru-RU" sz="3600" b="1" dirty="0" smtClean="0">
                <a:solidFill>
                  <a:srgbClr val="0000FF"/>
                </a:solidFill>
                <a:latin typeface="Arial Black" pitchFamily="34" charset="0"/>
              </a:rPr>
              <a:t/>
            </a:r>
            <a:br>
              <a:rPr lang="ru-RU" sz="3600" b="1" dirty="0" smtClean="0">
                <a:solidFill>
                  <a:srgbClr val="0000FF"/>
                </a:solidFill>
                <a:latin typeface="Arial Black" pitchFamily="34" charset="0"/>
              </a:rPr>
            </a:br>
            <a:endParaRPr lang="ru-RU" sz="3600" b="1" dirty="0" smtClean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772816"/>
            <a:ext cx="7772400" cy="4762922"/>
          </a:xfrm>
        </p:spPr>
        <p:txBody>
          <a:bodyPr/>
          <a:lstStyle/>
          <a:p>
            <a:pPr marL="609600" indent="-609600" eaLnBrk="1" hangingPunct="1">
              <a:spcBef>
                <a:spcPct val="50000"/>
              </a:spcBef>
              <a:buClr>
                <a:srgbClr val="339966"/>
              </a:buClr>
            </a:pPr>
            <a:r>
              <a:rPr lang="ru-RU" sz="2000" b="1" dirty="0" smtClean="0">
                <a:solidFill>
                  <a:srgbClr val="9900CC"/>
                </a:solidFill>
                <a:latin typeface="Arial Black" pitchFamily="34" charset="0"/>
              </a:rPr>
              <a:t>Достаточной  индивидуальной 	умственной нагрузки,</a:t>
            </a:r>
          </a:p>
          <a:p>
            <a:pPr marL="609600" indent="-609600" eaLnBrk="1" hangingPunct="1">
              <a:spcBef>
                <a:spcPct val="50000"/>
              </a:spcBef>
              <a:buClr>
                <a:srgbClr val="339966"/>
              </a:buClr>
            </a:pPr>
            <a:r>
              <a:rPr lang="ru-RU" sz="2000" b="1" dirty="0" smtClean="0">
                <a:solidFill>
                  <a:srgbClr val="9900CC"/>
                </a:solidFill>
                <a:latin typeface="Arial Black" pitchFamily="34" charset="0"/>
              </a:rPr>
              <a:t>Обеспечение условий для преобладания положительных эмоциональных впечатлений,</a:t>
            </a:r>
          </a:p>
          <a:p>
            <a:pPr marL="609600" indent="-609600" eaLnBrk="1" hangingPunct="1"/>
            <a:r>
              <a:rPr lang="ru-RU" sz="2000" b="1" dirty="0" smtClean="0">
                <a:solidFill>
                  <a:srgbClr val="9900CC"/>
                </a:solidFill>
                <a:latin typeface="Arial Black" pitchFamily="34" charset="0"/>
              </a:rPr>
              <a:t>Полное удовлетворение потребности в движении </a:t>
            </a:r>
          </a:p>
          <a:p>
            <a:pPr marL="609600" indent="-609600" eaLnBrk="1" hangingPunct="1">
              <a:buFontTx/>
              <a:buNone/>
            </a:pPr>
            <a:endParaRPr lang="ru-RU" b="1" dirty="0" smtClean="0">
              <a:solidFill>
                <a:srgbClr val="9900CC"/>
              </a:solidFill>
              <a:latin typeface="Arial Black" pitchFamily="34" charset="0"/>
            </a:endParaRPr>
          </a:p>
        </p:txBody>
      </p:sp>
      <p:pic>
        <p:nvPicPr>
          <p:cNvPr id="5" name="Picture 3" descr="risunok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933056"/>
            <a:ext cx="5485953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9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5888"/>
            <a:ext cx="7772400" cy="5980112"/>
          </a:xfrm>
        </p:spPr>
        <p:txBody>
          <a:bodyPr/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ru-RU" sz="2400" b="1" dirty="0" smtClean="0">
                <a:solidFill>
                  <a:srgbClr val="9900CC"/>
                </a:solidFill>
              </a:rPr>
              <a:t>Образовательные ресурсы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ru-RU" sz="2400" b="1" dirty="0" smtClean="0">
                <a:solidFill>
                  <a:srgbClr val="9900CC"/>
                </a:solidFill>
              </a:rPr>
              <a:t>                                       В детском саду оборудованы </a:t>
            </a:r>
            <a:br>
              <a:rPr lang="ru-RU" sz="2400" b="1" dirty="0" smtClean="0">
                <a:solidFill>
                  <a:srgbClr val="9900CC"/>
                </a:solidFill>
              </a:rPr>
            </a:br>
            <a:r>
              <a:rPr lang="ru-RU" sz="2400" b="1" dirty="0" smtClean="0">
                <a:solidFill>
                  <a:srgbClr val="9900CC"/>
                </a:solidFill>
              </a:rPr>
              <a:t>                                     и функционируют кабинеты: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ru-RU" sz="2400" b="1" dirty="0" smtClean="0">
                <a:solidFill>
                  <a:srgbClr val="9900CC"/>
                </a:solidFill>
              </a:rPr>
              <a:t>                   методический</a:t>
            </a:r>
            <a:br>
              <a:rPr lang="ru-RU" sz="2400" b="1" dirty="0" smtClean="0">
                <a:solidFill>
                  <a:srgbClr val="9900CC"/>
                </a:solidFill>
              </a:rPr>
            </a:br>
            <a:r>
              <a:rPr lang="ru-RU" sz="2400" b="1" dirty="0" smtClean="0">
                <a:solidFill>
                  <a:srgbClr val="9900CC"/>
                </a:solidFill>
              </a:rPr>
              <a:t>                логопедический </a:t>
            </a:r>
            <a:br>
              <a:rPr lang="ru-RU" sz="2400" b="1" dirty="0" smtClean="0">
                <a:solidFill>
                  <a:srgbClr val="9900CC"/>
                </a:solidFill>
              </a:rPr>
            </a:br>
            <a:r>
              <a:rPr lang="ru-RU" sz="2400" b="1" dirty="0" smtClean="0">
                <a:solidFill>
                  <a:srgbClr val="9900CC"/>
                </a:solidFill>
              </a:rPr>
              <a:t>             медицинский</a:t>
            </a:r>
            <a:br>
              <a:rPr lang="ru-RU" sz="2400" b="1" dirty="0" smtClean="0">
                <a:solidFill>
                  <a:srgbClr val="9900CC"/>
                </a:solidFill>
              </a:rPr>
            </a:br>
            <a:r>
              <a:rPr lang="ru-RU" sz="2400" b="1" dirty="0" smtClean="0">
                <a:solidFill>
                  <a:srgbClr val="9900CC"/>
                </a:solidFill>
              </a:rPr>
              <a:t>                    психологический </a:t>
            </a:r>
            <a:br>
              <a:rPr lang="ru-RU" sz="2400" b="1" dirty="0" smtClean="0">
                <a:solidFill>
                  <a:srgbClr val="9900CC"/>
                </a:solidFill>
              </a:rPr>
            </a:br>
            <a:r>
              <a:rPr lang="ru-RU" sz="2400" b="1" dirty="0" smtClean="0">
                <a:solidFill>
                  <a:srgbClr val="9900CC"/>
                </a:solidFill>
              </a:rPr>
              <a:t>	Имеются физкультурный и музыкальные залы,</a:t>
            </a:r>
            <a:br>
              <a:rPr lang="ru-RU" sz="2400" b="1" dirty="0" smtClean="0">
                <a:solidFill>
                  <a:srgbClr val="9900CC"/>
                </a:solidFill>
              </a:rPr>
            </a:br>
            <a:r>
              <a:rPr lang="ru-RU" sz="2400" b="1" dirty="0" smtClean="0">
                <a:solidFill>
                  <a:srgbClr val="9900CC"/>
                </a:solidFill>
              </a:rPr>
              <a:t>все группы оборудованы отдельными спальными</a:t>
            </a:r>
          </a:p>
        </p:txBody>
      </p:sp>
      <p:pic>
        <p:nvPicPr>
          <p:cNvPr id="5123" name="Picture 31" descr="P1010071"/>
          <p:cNvPicPr>
            <a:picLocks noChangeAspect="1" noChangeArrowheads="1"/>
          </p:cNvPicPr>
          <p:nvPr/>
        </p:nvPicPr>
        <p:blipFill>
          <a:blip r:embed="rId2" cstate="email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15" y="4221087"/>
            <a:ext cx="3290253" cy="234957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2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180589"/>
            <a:ext cx="4177233" cy="2390074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2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4" y="744029"/>
            <a:ext cx="3545980" cy="2397634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6636">
    <p:circl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4" descr="ramka-5.gif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4925" y="0"/>
            <a:ext cx="9178925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Рисунок 3" descr="ссссссс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238" y="596900"/>
            <a:ext cx="40735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86000" y="1858963"/>
            <a:ext cx="4572000" cy="48942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kern="0" dirty="0">
                <a:solidFill>
                  <a:schemeClr val="bg1"/>
                </a:solidFill>
                <a:cs typeface="+mn-cs"/>
              </a:rPr>
              <a:t>Вот и </a:t>
            </a:r>
            <a:r>
              <a:rPr lang="en-US" sz="2400" i="1" kern="0" dirty="0">
                <a:solidFill>
                  <a:schemeClr val="bg1"/>
                </a:solidFill>
                <a:cs typeface="+mn-cs"/>
              </a:rPr>
              <a:t> </a:t>
            </a:r>
            <a:r>
              <a:rPr lang="ru-RU" sz="2400" i="1" kern="0" dirty="0">
                <a:solidFill>
                  <a:schemeClr val="bg1"/>
                </a:solidFill>
                <a:cs typeface="+mn-cs"/>
              </a:rPr>
              <a:t>посмотрели Вы презентацию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kern="0" dirty="0">
                <a:solidFill>
                  <a:schemeClr val="bg1"/>
                </a:solidFill>
                <a:cs typeface="+mn-cs"/>
              </a:rPr>
              <a:t>Скажем Спасибо жюри и зрителям.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kern="0" dirty="0">
                <a:solidFill>
                  <a:schemeClr val="bg1"/>
                </a:solidFill>
                <a:cs typeface="+mn-cs"/>
              </a:rPr>
              <a:t>Спортсменам –новых побед.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kern="0" dirty="0">
                <a:solidFill>
                  <a:schemeClr val="bg1"/>
                </a:solidFill>
                <a:cs typeface="+mn-cs"/>
              </a:rPr>
              <a:t>А всем - наш спортивный привет.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kern="0" dirty="0">
                <a:solidFill>
                  <a:schemeClr val="bg1"/>
                </a:solidFill>
                <a:cs typeface="+mn-cs"/>
              </a:rPr>
              <a:t>Детскому саду здоровых детей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kern="0" dirty="0">
                <a:solidFill>
                  <a:schemeClr val="bg1"/>
                </a:solidFill>
                <a:cs typeface="+mn-cs"/>
              </a:rPr>
              <a:t>Спортом занимайтесь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kern="0" dirty="0">
                <a:solidFill>
                  <a:schemeClr val="bg1"/>
                </a:solidFill>
                <a:cs typeface="+mn-cs"/>
              </a:rPr>
              <a:t>                 Почаще улыбайтесь!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kern="0" dirty="0">
                <a:solidFill>
                  <a:schemeClr val="bg1"/>
                </a:solidFill>
                <a:cs typeface="+mn-cs"/>
              </a:rPr>
              <a:t>               </a:t>
            </a:r>
            <a:endParaRPr lang="ru-RU" sz="2400" i="1" kern="0" dirty="0">
              <a:solidFill>
                <a:schemeClr val="bg1"/>
              </a:solidFill>
            </a:endParaRPr>
          </a:p>
        </p:txBody>
      </p:sp>
      <p:pic>
        <p:nvPicPr>
          <p:cNvPr id="34821" name="Рисунок 5" descr="4585ca1b4be737f0b9c6123e9595ac18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1285875"/>
            <a:ext cx="16668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Рисунок 7" descr="148d70e1e232b46ce7257448910f4458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104900"/>
            <a:ext cx="12858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Рисунок 6" descr="851d00f2e2e10386114937cf46e36497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3929063"/>
            <a:ext cx="9715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Рисунок 8" descr="c877da3f117028156d4fda8874aef617.gi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3929063"/>
            <a:ext cx="238125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0000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824"/>
            <a:ext cx="3851920" cy="3132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5" descr="C:\Users\Анжела\Pictures\2012-11-23 001\P100032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250198"/>
            <a:ext cx="3714358" cy="32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6" descr="C:\Users\Анжела\Pictures\2012-11-23 001\P100034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1" y="404664"/>
            <a:ext cx="4451346" cy="2879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7" descr="C:\Users\Анжела\Pictures\2012-11-19 001\P100025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50198"/>
            <a:ext cx="4104208" cy="293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7604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036496" cy="6741368"/>
          </a:xfrm>
          <a:extLst/>
        </p:spPr>
        <p:txBody>
          <a:bodyPr/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4800" i="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«Здоровье в порядке, спасибо зарядке».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9219" name="Picture 3" descr="C:\Users\Анжела\Pictures\2012-11-26 001\P100035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6663">
            <a:off x="401638" y="1508125"/>
            <a:ext cx="3362325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C:\Users\Анжела\Pictures\2012-11-26 001\P100034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7382">
            <a:off x="4827562" y="3633163"/>
            <a:ext cx="3759357" cy="2743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56792"/>
            <a:ext cx="2743200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2" descr="C:\Users\Анжела\Pictures\2012-11-26 001\P100035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8018">
            <a:off x="1486366" y="3759130"/>
            <a:ext cx="4002954" cy="2850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908720"/>
            <a:ext cx="14319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7525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649287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0000FF"/>
                </a:solidFill>
              </a:rPr>
              <a:t>Физкультурное занятие</a:t>
            </a:r>
            <a:r>
              <a:rPr lang="ru-RU" sz="4000" i="0" smtClean="0">
                <a:solidFill>
                  <a:schemeClr val="tx1"/>
                </a:solidFill>
              </a:rPr>
              <a:t/>
            </a:r>
            <a:br>
              <a:rPr lang="ru-RU" sz="4000" i="0" smtClean="0">
                <a:solidFill>
                  <a:schemeClr val="tx1"/>
                </a:solidFill>
              </a:rPr>
            </a:br>
            <a:endParaRPr lang="ru-RU" sz="2400" b="1" smtClean="0">
              <a:solidFill>
                <a:srgbClr val="9900CC"/>
              </a:solidFill>
            </a:endParaRPr>
          </a:p>
        </p:txBody>
      </p:sp>
      <p:pic>
        <p:nvPicPr>
          <p:cNvPr id="10243" name="Picture 6" descr="C:\Users\Анжела\Pictures\2012-11-26 001\P100035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4476">
            <a:off x="22225" y="3794125"/>
            <a:ext cx="339407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7" descr="C:\Users\Анжела\Pictures\2013-01-09 001\P100047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4337">
            <a:off x="5394325" y="4181475"/>
            <a:ext cx="3311525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9" descr="C:\Users\Анжела\Pictures\2013-01-09 001\P100048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86838">
            <a:off x="73025" y="781050"/>
            <a:ext cx="3348038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867400" y="476250"/>
            <a:ext cx="3168650" cy="25542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i="1" dirty="0">
                <a:solidFill>
                  <a:srgbClr val="0070C0"/>
                </a:solidFill>
                <a:latin typeface="+mj-lt"/>
              </a:rPr>
              <a:t>Сегодня проигравших нет.</a:t>
            </a:r>
          </a:p>
          <a:p>
            <a:pPr>
              <a:defRPr/>
            </a:pPr>
            <a:r>
              <a:rPr lang="ru-RU" sz="2000" b="1" i="1" dirty="0">
                <a:solidFill>
                  <a:srgbClr val="0070C0"/>
                </a:solidFill>
                <a:latin typeface="+mj-lt"/>
              </a:rPr>
              <a:t>Есть просто лучшие из лучших.</a:t>
            </a:r>
          </a:p>
          <a:p>
            <a:pPr>
              <a:defRPr/>
            </a:pPr>
            <a:r>
              <a:rPr lang="ru-RU" sz="2000" b="1" i="1" dirty="0">
                <a:solidFill>
                  <a:srgbClr val="0070C0"/>
                </a:solidFill>
                <a:latin typeface="+mj-lt"/>
              </a:rPr>
              <a:t>Пусть в каждом сердце дружбы свет</a:t>
            </a:r>
          </a:p>
          <a:p>
            <a:pPr>
              <a:defRPr/>
            </a:pPr>
            <a:r>
              <a:rPr lang="ru-RU" sz="2000" b="1" i="1" dirty="0">
                <a:solidFill>
                  <a:srgbClr val="0070C0"/>
                </a:solidFill>
                <a:latin typeface="+mj-lt"/>
              </a:rPr>
              <a:t>Зажжет поступков добрых лучик</a:t>
            </a:r>
            <a:r>
              <a:rPr lang="ru-RU" sz="2000" i="1" dirty="0">
                <a:latin typeface="+mj-lt"/>
              </a:rPr>
              <a:t>.</a:t>
            </a:r>
          </a:p>
        </p:txBody>
      </p:sp>
      <p:pic>
        <p:nvPicPr>
          <p:cNvPr id="10248" name="Picture 8" descr="C:\Users\Анжела\Pictures\2013-01-09 001\P100048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1994872"/>
            <a:ext cx="3636441" cy="329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924944"/>
            <a:ext cx="1403648" cy="1345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7798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685800" y="188913"/>
            <a:ext cx="7772400" cy="1079500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Физкультурные досуги с родителями</a:t>
            </a:r>
          </a:p>
        </p:txBody>
      </p:sp>
      <p:pic>
        <p:nvPicPr>
          <p:cNvPr id="11267" name="Picture 2" descr="F:\физо с родителями\фото 25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30069">
            <a:off x="331788" y="1362075"/>
            <a:ext cx="3051175" cy="22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F:\физо с родителями\фото 24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538" y="4481513"/>
            <a:ext cx="3065462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F:\физо с родителями\фото 24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4356100"/>
            <a:ext cx="3275012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F:\физо с родителями\фото 24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6964">
            <a:off x="5883275" y="1347788"/>
            <a:ext cx="3032125" cy="227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Прямоугольник 2"/>
          <p:cNvSpPr>
            <a:spLocks noChangeArrowheads="1"/>
          </p:cNvSpPr>
          <p:nvPr/>
        </p:nvSpPr>
        <p:spPr bwMode="auto">
          <a:xfrm>
            <a:off x="3262313" y="3717925"/>
            <a:ext cx="3065462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>
                <a:solidFill>
                  <a:srgbClr val="990099"/>
                </a:solidFill>
                <a:latin typeface="Arial Black" pitchFamily="34" charset="0"/>
              </a:rPr>
              <a:t>Мама, папа сад и я</a:t>
            </a:r>
          </a:p>
          <a:p>
            <a:r>
              <a:rPr lang="ru-RU">
                <a:solidFill>
                  <a:srgbClr val="990099"/>
                </a:solidFill>
                <a:latin typeface="Arial Black" pitchFamily="34" charset="0"/>
              </a:rPr>
              <a:t>Вместе дружная семья. Наш девиз- здоровье, смех,</a:t>
            </a:r>
          </a:p>
          <a:p>
            <a:r>
              <a:rPr lang="ru-RU">
                <a:solidFill>
                  <a:srgbClr val="990099"/>
                </a:solidFill>
                <a:latin typeface="Arial Black" pitchFamily="34" charset="0"/>
              </a:rPr>
              <a:t>Принесут нам всем успех!</a:t>
            </a:r>
          </a:p>
        </p:txBody>
      </p:sp>
      <p:pic>
        <p:nvPicPr>
          <p:cNvPr id="11272" name="Picture 3" descr="F:\физо с родителями\фото 249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50" y="1365250"/>
            <a:ext cx="3138488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7633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19175" y="115888"/>
            <a:ext cx="6931025" cy="1152525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0000FF"/>
                </a:solidFill>
              </a:rPr>
              <a:t>Самостоятельная деятельность детей</a:t>
            </a:r>
          </a:p>
        </p:txBody>
      </p:sp>
      <p:pic>
        <p:nvPicPr>
          <p:cNvPr id="12291" name="Picture 5" descr="C:\Users\Анжела\Pictures\2013-01-09 001\P100048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6141">
            <a:off x="4146550" y="1668463"/>
            <a:ext cx="4608513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6" descr="C:\Users\Анжела\Pictures\2013-01-09 001\P100048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3719">
            <a:off x="395288" y="3933825"/>
            <a:ext cx="3773487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7" descr="C:\Users\Анжела\Pictures\2013-01-09 001\P100048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1641475"/>
            <a:ext cx="3641725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9" descr="C:\Users\Анжела\Pictures\2013-01-09 001\P1000490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1067">
            <a:off x="4427984" y="4437112"/>
            <a:ext cx="3747715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Рисунок 6" descr="devochka1.gi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407988"/>
            <a:ext cx="928687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Рисунок 12" descr="zimaa-183.gi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063" y="4624388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Рисунок 12" descr="zimaa-183.gi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6035675"/>
            <a:ext cx="714376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Рисунок 12" descr="zimaa-183.gi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927100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Рисунок 12" descr="zimaa-183.gi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760413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Рисунок 12" descr="zimaa-183.gi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75" y="954088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Рисунок 12" descr="zimaa-183.gi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38" y="927100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Рисунок 12" descr="zimaa-183.gi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087563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Рисунок 12" descr="zimaa-183.gi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75" y="760413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4" name="Рисунок 15" descr="0_199a2_c0d9d67f_orig.jpg.gif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675" y="60325"/>
            <a:ext cx="1166813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645" y="4293096"/>
            <a:ext cx="1098355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7542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685800" y="115888"/>
            <a:ext cx="7772400" cy="1152525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Катаемся на пони на свежем воздухе</a:t>
            </a:r>
          </a:p>
        </p:txBody>
      </p:sp>
      <p:pic>
        <p:nvPicPr>
          <p:cNvPr id="13315" name="Picture 3" descr="F:\пони\SAM_19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3992563" cy="342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F:\пони\SAM_190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1268413"/>
            <a:ext cx="3960812" cy="371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2" descr="F:\пони\SAM_190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573463"/>
            <a:ext cx="3527425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Рисунок 10" descr="7b2e6d0877deb917dd1500861058fd13.gif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5122863"/>
            <a:ext cx="1143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Рисунок 18" descr="d2ede2bdd9d9c2bc1cd509192e465f1c.gi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050" y="-231775"/>
            <a:ext cx="12509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Рисунок 16" descr="0_1999a_74bc06d_orig.jpg.gi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11906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Рисунок 12" descr="zimaa-183.gi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760413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Рисунок 12" descr="zimaa-183.gi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5068888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Рисунок 12" descr="zimaa-183.gi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338" y="5435600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Рисунок 12" descr="zimaa-183.gi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5078413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Рисунок 12" descr="zimaa-183.gi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963" y="5408613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Рисунок 12" descr="zimaa-183.gi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655638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Рисунок 12" descr="zimaa-183.gi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138" y="708025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Рисунок 12" descr="zimaa-183.gi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300" y="704850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7254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1507</TotalTime>
  <Words>246</Words>
  <Application>Microsoft Office PowerPoint</Application>
  <PresentationFormat>Экран (4:3)</PresentationFormat>
  <Paragraphs>74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Оформление по умолчанию</vt:lpstr>
      <vt:lpstr>Муниципальное Автономное Дошкольное  Образовательное Учреждение  «Детский сад № 340»</vt:lpstr>
      <vt:lpstr>Презентация PowerPoint</vt:lpstr>
      <vt:lpstr>Презентация PowerPoint</vt:lpstr>
      <vt:lpstr>Презентация PowerPoint</vt:lpstr>
      <vt:lpstr>Презентация PowerPoint</vt:lpstr>
      <vt:lpstr>Физкультурное занятие </vt:lpstr>
      <vt:lpstr>Физкультурные досуги с родителями</vt:lpstr>
      <vt:lpstr>Самостоятельная деятельность детей</vt:lpstr>
      <vt:lpstr>Катаемся на пони на свежем воздухе</vt:lpstr>
      <vt:lpstr>Здоровое питание-основа воспитания</vt:lpstr>
      <vt:lpstr> Подвижные и спортивные игры  </vt:lpstr>
      <vt:lpstr>Релаксация используется спокойная классическая музыка (Чайковский, Рахманинов), звуки природы</vt:lpstr>
      <vt:lpstr>Гимнастика после сна </vt:lpstr>
      <vt:lpstr>Закаливание</vt:lpstr>
      <vt:lpstr>Хуже наказания Жить без умывания. Все ребячьи лица Обожают мыться!</vt:lpstr>
      <vt:lpstr>В кабинете врача</vt:lpstr>
      <vt:lpstr> Гимнастика пальчиковая рекомендуется всем детям, особенно с речевыми проблемами. Проводиться в любой удобный отрезок времени.</vt:lpstr>
      <vt:lpstr>Гимнастика дыхательная проводится в проветриваемом помещении, педагог даёт детям инструкции об обязательной гигиене полости носа</vt:lpstr>
      <vt:lpstr> Гимнастика для глаз рекомендуется использовать наглядный материал (ориентиры), показ педагога. </vt:lpstr>
      <vt:lpstr>Гимнастика для язычка</vt:lpstr>
      <vt:lpstr>Занятия из серии «Здоровье» </vt:lpstr>
      <vt:lpstr>Точечный самомассаж  показана детям с частыми простудными заболеваниями и для профилактики ОРЗ.</vt:lpstr>
      <vt:lpstr>Сказкотерапия  используется для психо-терапевтической и развивающей работы. Сказку может рассказывать взрослый, либо это может быть групповое рассказывание.</vt:lpstr>
      <vt:lpstr>Физкультурный уголок в     группе  </vt:lpstr>
      <vt:lpstr>Технологии музыкального воздействия используется в качестве вспомогательного средства, как часть других технологий, для снятия напряжения, повышения эмоционального настроя. </vt:lpstr>
      <vt:lpstr>Олимпийские резервы </vt:lpstr>
      <vt:lpstr>Зарядка для ума</vt:lpstr>
      <vt:lpstr>Технологии эстетической направленности реализуется на занятиях художественно-эстетического цикла</vt:lpstr>
      <vt:lpstr> Мы стремимся к полной реализации, в жизни каждого ребенка, трех моментов:  </vt:lpstr>
      <vt:lpstr>Презентация PowerPoint</vt:lpstr>
    </vt:vector>
  </TitlesOfParts>
  <Company>boy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Title Here…</dc:title>
  <dc:creator>side</dc:creator>
  <cp:lastModifiedBy>Анжела</cp:lastModifiedBy>
  <cp:revision>107</cp:revision>
  <dcterms:created xsi:type="dcterms:W3CDTF">2008-05-28T10:20:44Z</dcterms:created>
  <dcterms:modified xsi:type="dcterms:W3CDTF">2013-02-17T14:04:41Z</dcterms:modified>
</cp:coreProperties>
</file>