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79" r:id="rId2"/>
    <p:sldId id="256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97" r:id="rId14"/>
    <p:sldId id="280" r:id="rId15"/>
    <p:sldId id="268" r:id="rId16"/>
    <p:sldId id="269" r:id="rId17"/>
    <p:sldId id="270" r:id="rId18"/>
    <p:sldId id="271" r:id="rId19"/>
    <p:sldId id="272" r:id="rId20"/>
    <p:sldId id="273" r:id="rId21"/>
    <p:sldId id="27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0BF625-E357-423D-A153-E35368D35E19}" type="datetimeFigureOut">
              <a:rPr lang="ru-RU" smtClean="0"/>
              <a:pPr/>
              <a:t>11.04.2013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C275C7-5415-44BB-966D-347CB96EF7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626092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C275C7-5415-44BB-966D-347CB96EF707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514880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C275C7-5415-44BB-966D-347CB96EF707}" type="slidenum">
              <a:rPr lang="ru-RU" smtClean="0"/>
              <a:pPr/>
              <a:t>20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114249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C275C7-5415-44BB-966D-347CB96EF707}" type="slidenum">
              <a:rPr lang="ru-RU" smtClean="0"/>
              <a:pPr/>
              <a:t>21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709313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DF69-29FA-4F10-B377-57019F93841F}" type="datetimeFigureOut">
              <a:rPr lang="ru-RU" smtClean="0"/>
              <a:pPr/>
              <a:t>11.04.2013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C175-8D41-4337-A921-379D9027133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DF69-29FA-4F10-B377-57019F93841F}" type="datetimeFigureOut">
              <a:rPr lang="ru-RU" smtClean="0"/>
              <a:pPr/>
              <a:t>11.04.2013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C175-8D41-4337-A921-379D902713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DF69-29FA-4F10-B377-57019F93841F}" type="datetimeFigureOut">
              <a:rPr lang="ru-RU" smtClean="0"/>
              <a:pPr/>
              <a:t>11.04.2013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C175-8D41-4337-A921-379D902713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DF69-29FA-4F10-B377-57019F93841F}" type="datetimeFigureOut">
              <a:rPr lang="ru-RU" smtClean="0"/>
              <a:pPr/>
              <a:t>11.04.2013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C175-8D41-4337-A921-379D902713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DF69-29FA-4F10-B377-57019F93841F}" type="datetimeFigureOut">
              <a:rPr lang="ru-RU" smtClean="0"/>
              <a:pPr/>
              <a:t>11.04.2013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7A3C175-8D41-4337-A921-379D902713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DF69-29FA-4F10-B377-57019F93841F}" type="datetimeFigureOut">
              <a:rPr lang="ru-RU" smtClean="0"/>
              <a:pPr/>
              <a:t>11.04.2013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C175-8D41-4337-A921-379D902713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DF69-29FA-4F10-B377-57019F93841F}" type="datetimeFigureOut">
              <a:rPr lang="ru-RU" smtClean="0"/>
              <a:pPr/>
              <a:t>11.04.2013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C175-8D41-4337-A921-379D902713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DF69-29FA-4F10-B377-57019F93841F}" type="datetimeFigureOut">
              <a:rPr lang="ru-RU" smtClean="0"/>
              <a:pPr/>
              <a:t>11.04.2013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C175-8D41-4337-A921-379D902713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DF69-29FA-4F10-B377-57019F93841F}" type="datetimeFigureOut">
              <a:rPr lang="ru-RU" smtClean="0"/>
              <a:pPr/>
              <a:t>11.04.2013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C175-8D41-4337-A921-379D902713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DF69-29FA-4F10-B377-57019F93841F}" type="datetimeFigureOut">
              <a:rPr lang="ru-RU" smtClean="0"/>
              <a:pPr/>
              <a:t>11.04.2013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C175-8D41-4337-A921-379D902713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5FDF69-29FA-4F10-B377-57019F93841F}" type="datetimeFigureOut">
              <a:rPr lang="ru-RU" smtClean="0"/>
              <a:pPr/>
              <a:t>11.04.2013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C175-8D41-4337-A921-379D902713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05FDF69-29FA-4F10-B377-57019F93841F}" type="datetimeFigureOut">
              <a:rPr lang="ru-RU" smtClean="0"/>
              <a:pPr/>
              <a:t>11.04.2013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7A3C175-8D41-4337-A921-379D9027133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92696"/>
            <a:ext cx="7772400" cy="324036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accent4"/>
                </a:solidFill>
              </a:rPr>
              <a:t/>
            </a:r>
            <a:br>
              <a:rPr lang="ru-RU" b="1" dirty="0" smtClean="0">
                <a:solidFill>
                  <a:schemeClr val="accent4"/>
                </a:solidFill>
              </a:rPr>
            </a:br>
            <a:r>
              <a:rPr lang="ru-RU" b="1" dirty="0" smtClean="0">
                <a:solidFill>
                  <a:schemeClr val="accent4"/>
                </a:solidFill>
              </a:rPr>
              <a:t/>
            </a:r>
            <a:br>
              <a:rPr lang="ru-RU" b="1" dirty="0" smtClean="0">
                <a:solidFill>
                  <a:schemeClr val="accent4"/>
                </a:solidFill>
              </a:rPr>
            </a:br>
            <a:r>
              <a:rPr lang="ru-RU" dirty="0">
                <a:solidFill>
                  <a:schemeClr val="accent4"/>
                </a:solidFill>
              </a:rPr>
              <a:t/>
            </a:r>
            <a:br>
              <a:rPr lang="ru-RU" dirty="0">
                <a:solidFill>
                  <a:schemeClr val="accent4"/>
                </a:solidFill>
              </a:rPr>
            </a:br>
            <a:r>
              <a:rPr lang="ru-RU" dirty="0" smtClean="0">
                <a:solidFill>
                  <a:schemeClr val="accent4"/>
                </a:solidFill>
              </a:rPr>
              <a:t/>
            </a:r>
            <a:br>
              <a:rPr lang="ru-RU" dirty="0" smtClean="0">
                <a:solidFill>
                  <a:schemeClr val="accent4"/>
                </a:solidFill>
              </a:rPr>
            </a:br>
            <a:r>
              <a:rPr lang="ru-RU" dirty="0">
                <a:solidFill>
                  <a:schemeClr val="accent4"/>
                </a:solidFill>
              </a:rPr>
              <a:t/>
            </a:r>
            <a:br>
              <a:rPr lang="ru-RU" dirty="0">
                <a:solidFill>
                  <a:schemeClr val="accent4"/>
                </a:solidFill>
              </a:rPr>
            </a:br>
            <a:r>
              <a:rPr lang="ru-RU" dirty="0" smtClean="0">
                <a:solidFill>
                  <a:schemeClr val="accent4"/>
                </a:solidFill>
              </a:rPr>
              <a:t/>
            </a:r>
            <a:br>
              <a:rPr lang="ru-RU" dirty="0" smtClean="0">
                <a:solidFill>
                  <a:schemeClr val="accent4"/>
                </a:solidFill>
              </a:rPr>
            </a:br>
            <a:r>
              <a:rPr lang="ru-RU" dirty="0">
                <a:solidFill>
                  <a:schemeClr val="accent4"/>
                </a:solidFill>
              </a:rPr>
              <a:t/>
            </a:r>
            <a:br>
              <a:rPr lang="ru-RU" dirty="0">
                <a:solidFill>
                  <a:schemeClr val="accent4"/>
                </a:solidFill>
              </a:rPr>
            </a:br>
            <a:r>
              <a:rPr lang="ru-RU" dirty="0" smtClean="0">
                <a:solidFill>
                  <a:schemeClr val="accent4"/>
                </a:solidFill>
              </a:rPr>
              <a:t/>
            </a:r>
            <a:br>
              <a:rPr lang="ru-RU" dirty="0" smtClean="0">
                <a:solidFill>
                  <a:schemeClr val="accent4"/>
                </a:solidFill>
              </a:rPr>
            </a:br>
            <a:r>
              <a:rPr lang="ru-RU" dirty="0">
                <a:solidFill>
                  <a:schemeClr val="accent4"/>
                </a:solidFill>
              </a:rPr>
              <a:t/>
            </a:r>
            <a:br>
              <a:rPr lang="ru-RU" dirty="0">
                <a:solidFill>
                  <a:schemeClr val="accent4"/>
                </a:solidFill>
              </a:rPr>
            </a:br>
            <a:r>
              <a:rPr lang="ru-RU" dirty="0" smtClean="0">
                <a:solidFill>
                  <a:schemeClr val="accent4"/>
                </a:solidFill>
              </a:rPr>
              <a:t/>
            </a:r>
            <a:br>
              <a:rPr lang="ru-RU" dirty="0" smtClean="0">
                <a:solidFill>
                  <a:schemeClr val="accent4"/>
                </a:solidFill>
              </a:rPr>
            </a:br>
            <a:r>
              <a:rPr lang="ru-RU" b="1" dirty="0" smtClean="0">
                <a:solidFill>
                  <a:schemeClr val="accent4"/>
                </a:solidFill>
              </a:rPr>
              <a:t>Поиск </a:t>
            </a:r>
            <a:r>
              <a:rPr lang="ru-RU" b="1" dirty="0">
                <a:solidFill>
                  <a:schemeClr val="accent4"/>
                </a:solidFill>
              </a:rPr>
              <a:t>эффективных путей взаимодействия педагогов и родителей в решении коррекционных задач.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4005064"/>
            <a:ext cx="8280920" cy="2376264"/>
          </a:xfrm>
        </p:spPr>
        <p:txBody>
          <a:bodyPr>
            <a:normAutofit lnSpcReduction="10000"/>
          </a:bodyPr>
          <a:lstStyle/>
          <a:p>
            <a:r>
              <a:rPr lang="ru-RU" b="1" dirty="0">
                <a:solidFill>
                  <a:schemeClr val="tx1"/>
                </a:solidFill>
              </a:rPr>
              <a:t>Токарева Эллина Николаевна, учитель – логопед МБДОУ №28 «Буратино» </a:t>
            </a:r>
          </a:p>
          <a:p>
            <a:r>
              <a:rPr lang="ru-RU" b="1" dirty="0">
                <a:solidFill>
                  <a:schemeClr val="tx1"/>
                </a:solidFill>
              </a:rPr>
              <a:t>Зайцева Тамара Александровна, воспитатель МБДОУ №28 «Буратино»  </a:t>
            </a:r>
          </a:p>
          <a:p>
            <a:r>
              <a:rPr lang="ru-RU" b="1" dirty="0">
                <a:solidFill>
                  <a:schemeClr val="tx1"/>
                </a:solidFill>
              </a:rPr>
              <a:t>г. Альметьевск.</a:t>
            </a: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32022040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/>
              <a:t>«</a:t>
            </a:r>
            <a:r>
              <a:rPr lang="ru-RU" b="1" i="1" dirty="0" smtClean="0"/>
              <a:t>Альбомы </a:t>
            </a:r>
            <a:r>
              <a:rPr lang="ru-RU" b="1" i="1" dirty="0"/>
              <a:t>для состав­ления домашних рассказов».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484784"/>
            <a:ext cx="8229600" cy="4525963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sz="3400" b="1" dirty="0"/>
              <a:t>Желательно не реже 1 раза в месяц давать детям темы для состав­ления домашних рассказов. Родителям предлагается при­мерный план беседы с ребенком по данной теме. После составления рассказа ребен­ком родитель записывает его в Альбом, помогает ему сде­лать рисунок или приклеить картинку, фотографию. Затем рассказ несколько раз пере­сказывается ребенком разным членам семьи. Все рассказы из Альбомов прочитываются и обсуждаются в группе, устра­ивается выставка Альбомов.</a:t>
            </a:r>
          </a:p>
          <a:p>
            <a:pPr algn="just">
              <a:buFont typeface="Wingdings" pitchFamily="2" charset="2"/>
              <a:buChar char="ü"/>
            </a:pPr>
            <a:r>
              <a:rPr lang="ru-RU" sz="3400" b="1" dirty="0" smtClean="0"/>
              <a:t> </a:t>
            </a:r>
            <a:r>
              <a:rPr lang="ru-RU" sz="3400" b="1" dirty="0"/>
              <a:t>Зимушка-зима.</a:t>
            </a:r>
          </a:p>
          <a:p>
            <a:pPr algn="just">
              <a:buFont typeface="Wingdings" pitchFamily="2" charset="2"/>
              <a:buChar char="ü"/>
            </a:pPr>
            <a:r>
              <a:rPr lang="ru-RU" sz="3400" b="1" dirty="0" smtClean="0"/>
              <a:t> </a:t>
            </a:r>
            <a:r>
              <a:rPr lang="ru-RU" sz="3400" b="1" dirty="0"/>
              <a:t>Мой детский сад.</a:t>
            </a:r>
          </a:p>
          <a:p>
            <a:pPr algn="just">
              <a:buFont typeface="Wingdings" pitchFamily="2" charset="2"/>
              <a:buChar char="ü"/>
            </a:pPr>
            <a:r>
              <a:rPr lang="ru-RU" sz="3400" b="1" dirty="0" smtClean="0"/>
              <a:t> </a:t>
            </a:r>
            <a:r>
              <a:rPr lang="ru-RU" sz="3400" b="1" dirty="0"/>
              <a:t>Моя любимая мамочка.</a:t>
            </a:r>
          </a:p>
          <a:p>
            <a:pPr algn="just">
              <a:buFont typeface="Wingdings" pitchFamily="2" charset="2"/>
              <a:buChar char="ü"/>
            </a:pPr>
            <a:r>
              <a:rPr lang="ru-RU" sz="3400" b="1" dirty="0" smtClean="0"/>
              <a:t> </a:t>
            </a:r>
            <a:r>
              <a:rPr lang="ru-RU" sz="3400" b="1" dirty="0"/>
              <a:t>Город, в котором я живу.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8273508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Конкурс «Лучшая </a:t>
            </a:r>
            <a:r>
              <a:rPr lang="ru-RU" b="1" i="1" dirty="0"/>
              <a:t>новогодняя сказка».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556792"/>
            <a:ext cx="8229600" cy="4525963"/>
          </a:xfrm>
        </p:spPr>
        <p:txBody>
          <a:bodyPr>
            <a:normAutofit fontScale="85000" lnSpcReduction="20000"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b="1" dirty="0" smtClean="0"/>
              <a:t>Придумывание различ­ных рассказов, сказок, </a:t>
            </a:r>
            <a:r>
              <a:rPr lang="ru-RU" b="1" dirty="0" err="1" smtClean="0"/>
              <a:t>поте­шек</a:t>
            </a:r>
            <a:r>
              <a:rPr lang="ru-RU" b="1" dirty="0" smtClean="0"/>
              <a:t>, стишков дает возмож­ность развивать творческое во­ображение и связную речь — необходимое условие в коррек­ции речевого нарушения.</a:t>
            </a:r>
          </a:p>
          <a:p>
            <a:pPr algn="just">
              <a:buFont typeface="Wingdings" pitchFamily="2" charset="2"/>
              <a:buChar char="ü"/>
            </a:pPr>
            <a:endParaRPr lang="ru-RU" b="1" dirty="0"/>
          </a:p>
          <a:p>
            <a:pPr algn="just">
              <a:buFont typeface="Wingdings" pitchFamily="2" charset="2"/>
              <a:buChar char="ü"/>
            </a:pPr>
            <a:r>
              <a:rPr lang="ru-RU" b="1" dirty="0" smtClean="0"/>
              <a:t>Сказка </a:t>
            </a:r>
            <a:r>
              <a:rPr lang="ru-RU" b="1" dirty="0"/>
              <a:t>выполняет не только развлекательную фун­кцию, но и способствует рас­ширению </a:t>
            </a:r>
            <a:r>
              <a:rPr lang="ru-RU" b="1" dirty="0" smtClean="0"/>
              <a:t>словарного </a:t>
            </a:r>
            <a:r>
              <a:rPr lang="ru-RU" b="1" dirty="0"/>
              <a:t>запаса и развитию грамматического строя речи</a:t>
            </a:r>
            <a:r>
              <a:rPr lang="ru-RU" b="1" dirty="0" smtClean="0"/>
              <a:t>.</a:t>
            </a:r>
          </a:p>
          <a:p>
            <a:pPr algn="just">
              <a:buFont typeface="Wingdings" pitchFamily="2" charset="2"/>
              <a:buChar char="ü"/>
            </a:pPr>
            <a:endParaRPr lang="ru-RU" b="1" dirty="0"/>
          </a:p>
          <a:p>
            <a:pPr algn="just">
              <a:buFont typeface="Wingdings" pitchFamily="2" charset="2"/>
              <a:buChar char="ü"/>
            </a:pPr>
            <a:r>
              <a:rPr lang="ru-RU" b="1" dirty="0" smtClean="0"/>
              <a:t> Участие </a:t>
            </a:r>
            <a:r>
              <a:rPr lang="ru-RU" b="1" dirty="0"/>
              <a:t>в подобных кон­курсах формирует у детей интерес к процессу обучения, что очень важно для преодо­ления речевого нарушения</a:t>
            </a:r>
            <a:r>
              <a:rPr lang="ru-RU" b="1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2617313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692696"/>
            <a:ext cx="8229600" cy="5505475"/>
          </a:xfrm>
        </p:spPr>
        <p:txBody>
          <a:bodyPr>
            <a:normAutofit fontScale="62500" lnSpcReduction="20000"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sz="3400" b="1" dirty="0" smtClean="0"/>
              <a:t>Чувствуя поддержку и понимание близких, малыш тем самым приобретает уверен­ность в себе, что необходимо в любом возрасте, особенно для детей с речевой патологией.</a:t>
            </a:r>
          </a:p>
          <a:p>
            <a:pPr algn="just">
              <a:buFont typeface="Wingdings" pitchFamily="2" charset="2"/>
              <a:buChar char="ü"/>
            </a:pPr>
            <a:endParaRPr lang="ru-RU" sz="3400" b="1" dirty="0" smtClean="0"/>
          </a:p>
          <a:p>
            <a:pPr algn="just">
              <a:buFont typeface="Wingdings" pitchFamily="2" charset="2"/>
              <a:buChar char="ü"/>
            </a:pPr>
            <a:r>
              <a:rPr lang="ru-RU" sz="3400" b="1" dirty="0" smtClean="0"/>
              <a:t> Принимая участие в раз­личных конкурсах, взрослые стимулируют творческую ак­тивность ребенка, целеустрем­ленность, желание быть пер­вым, помогают быть успешны­ми и не бояться трудностей. Дети, которые принимают участие в различных конкур­сах с малых лет, с большим желанием и интересом стремятся участвовать в олимпиа­дах, викторинах в более стар­шем возрасте.</a:t>
            </a:r>
          </a:p>
          <a:p>
            <a:pPr algn="just">
              <a:buFont typeface="Wingdings" pitchFamily="2" charset="2"/>
              <a:buChar char="ü"/>
            </a:pPr>
            <a:endParaRPr lang="ru-RU" sz="3400" b="1" dirty="0" smtClean="0"/>
          </a:p>
          <a:p>
            <a:pPr algn="just">
              <a:buFont typeface="Wingdings" pitchFamily="2" charset="2"/>
              <a:buChar char="ü"/>
            </a:pPr>
            <a:r>
              <a:rPr lang="ru-RU" sz="3400" b="1" dirty="0"/>
              <a:t>С</a:t>
            </a:r>
            <a:r>
              <a:rPr lang="ru-RU" sz="3400" b="1" dirty="0" smtClean="0"/>
              <a:t>казка, сочиненная со­вместными усилиями, помога­ет поддерживать эмоциональ­ный контакт между мамой и ребенком, выполняет развива­ющую, воспитательную, обу­чающую функции.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253722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688672"/>
          </a:xfrm>
        </p:spPr>
        <p:txBody>
          <a:bodyPr>
            <a:normAutofit fontScale="92500"/>
          </a:bodyPr>
          <a:lstStyle/>
          <a:p>
            <a:pPr algn="just"/>
            <a:r>
              <a:rPr lang="ru-RU" sz="4000" b="1" dirty="0" smtClean="0"/>
              <a:t>Наши родители – главные помощники в изготовлении игр и пособий.</a:t>
            </a:r>
          </a:p>
          <a:p>
            <a:pPr algn="just"/>
            <a:r>
              <a:rPr lang="ru-RU" sz="4000" b="1" dirty="0" smtClean="0"/>
              <a:t>После семинара – практикума «Значение игр и пособий в развитии ребенка» наша игровая база особенно пополнилась играми и пособиями, сделанными руками родителей.</a:t>
            </a:r>
            <a:endParaRPr lang="ru-RU" sz="4000" b="1" dirty="0"/>
          </a:p>
        </p:txBody>
      </p:sp>
    </p:spTree>
    <p:extLst>
      <p:ext uri="{BB962C8B-B14F-4D97-AF65-F5344CB8AC3E}">
        <p14:creationId xmlns:p14="http://schemas.microsoft.com/office/powerpoint/2010/main" xmlns="" val="380558401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>
            <a:normAutofit/>
          </a:bodyPr>
          <a:lstStyle/>
          <a:p>
            <a:r>
              <a:rPr lang="ru-RU" b="1" i="1" dirty="0" smtClean="0"/>
              <a:t>Взаимодействие</a:t>
            </a: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78539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/>
              <a:t> </a:t>
            </a:r>
          </a:p>
          <a:p>
            <a:pPr algn="just">
              <a:buFont typeface="Wingdings" pitchFamily="2" charset="2"/>
              <a:buChar char="Ø"/>
            </a:pPr>
            <a:r>
              <a:rPr lang="ru-RU" b="1" dirty="0"/>
              <a:t>Р</a:t>
            </a:r>
            <a:r>
              <a:rPr lang="ru-RU" b="1" dirty="0" smtClean="0"/>
              <a:t>аспределение </a:t>
            </a:r>
            <a:r>
              <a:rPr lang="ru-RU" b="1" dirty="0"/>
              <a:t>задач между участниками процесса для достижения единой </a:t>
            </a:r>
            <a:r>
              <a:rPr lang="ru-RU" b="1" dirty="0" smtClean="0"/>
              <a:t>цели</a:t>
            </a:r>
          </a:p>
          <a:p>
            <a:pPr algn="just">
              <a:buFont typeface="Wingdings" pitchFamily="2" charset="2"/>
              <a:buChar char="Ø"/>
            </a:pPr>
            <a:r>
              <a:rPr lang="ru-RU" b="1" dirty="0"/>
              <a:t>О</a:t>
            </a:r>
            <a:r>
              <a:rPr lang="ru-RU" b="1" dirty="0" smtClean="0"/>
              <a:t>бязательно </a:t>
            </a:r>
            <a:r>
              <a:rPr lang="ru-RU" b="1" dirty="0"/>
              <a:t>ненавязчивый, опосредованный контроль или обратная </a:t>
            </a:r>
            <a:r>
              <a:rPr lang="ru-RU" b="1" dirty="0" smtClean="0"/>
              <a:t>связь.</a:t>
            </a:r>
          </a:p>
          <a:p>
            <a:pPr algn="just">
              <a:buFont typeface="Wingdings" pitchFamily="2" charset="2"/>
              <a:buChar char="Ø"/>
            </a:pPr>
            <a:endParaRPr lang="ru-RU" b="1" dirty="0" smtClean="0"/>
          </a:p>
          <a:p>
            <a:pPr marL="0" indent="0" algn="just">
              <a:buNone/>
            </a:pPr>
            <a:r>
              <a:rPr lang="ru-RU" b="1" dirty="0" smtClean="0"/>
              <a:t>С этой целью нами </a:t>
            </a:r>
            <a:r>
              <a:rPr lang="ru-RU" b="1" dirty="0"/>
              <a:t>были разработаны игровые пособия для развития одного из важнейших направлений логопедической </a:t>
            </a:r>
            <a:r>
              <a:rPr lang="ru-RU" b="1" dirty="0" smtClean="0"/>
              <a:t>работы – развития  фонематического восприятия.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4787411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>
            <a:normAutofit fontScale="90000"/>
          </a:bodyPr>
          <a:lstStyle/>
          <a:p>
            <a:r>
              <a:rPr lang="ru-RU" b="1" i="1" dirty="0" smtClean="0"/>
              <a:t>Таблицы перфокарты по звуковому анализу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536504"/>
          </a:xfrm>
        </p:spPr>
        <p:txBody>
          <a:bodyPr>
            <a:normAutofit/>
          </a:bodyPr>
          <a:lstStyle/>
          <a:p>
            <a:pPr algn="just"/>
            <a:r>
              <a:rPr lang="ru-RU" b="1" dirty="0" smtClean="0"/>
              <a:t>В зависимости от уровня развития конкретного ребенка можно создать индивидуальную таблицу.</a:t>
            </a:r>
          </a:p>
          <a:p>
            <a:pPr marL="0" indent="0" algn="just">
              <a:buNone/>
            </a:pPr>
            <a:endParaRPr lang="ru-RU" b="1" dirty="0" smtClean="0"/>
          </a:p>
          <a:p>
            <a:pPr algn="just"/>
            <a:r>
              <a:rPr lang="ru-RU" b="1" dirty="0" smtClean="0"/>
              <a:t>Эти таблицы можно использовать как на занятиях, так и при выполнении домашних заданий, позволяя закрепить полученные на занятиях знания по фонетическому анализу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657656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Таблица – перфокарта состоит из трех частей:</a:t>
            </a: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ru-RU" sz="5400" dirty="0" smtClean="0"/>
              <a:t>Задание</a:t>
            </a:r>
          </a:p>
          <a:p>
            <a:pPr>
              <a:buFont typeface="Wingdings" pitchFamily="2" charset="2"/>
              <a:buChar char="§"/>
            </a:pPr>
            <a:r>
              <a:rPr lang="ru-RU" sz="5400" dirty="0" smtClean="0"/>
              <a:t>Картинка</a:t>
            </a:r>
          </a:p>
          <a:p>
            <a:pPr>
              <a:buFont typeface="Wingdings" pitchFamily="2" charset="2"/>
              <a:buChar char="§"/>
            </a:pPr>
            <a:r>
              <a:rPr lang="ru-RU" sz="5400" dirty="0" smtClean="0"/>
              <a:t>Окошечко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542451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Задание к первому блоку.</a:t>
            </a: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ru-RU" b="1" dirty="0" smtClean="0"/>
              <a:t>Произнеси слово четко, медленно, по слогам, «отхлопывая» каждый слог – делим слово на слоги.</a:t>
            </a:r>
          </a:p>
          <a:p>
            <a:pPr>
              <a:buFont typeface="Wingdings" pitchFamily="2" charset="2"/>
              <a:buChar char="q"/>
            </a:pPr>
            <a:r>
              <a:rPr lang="ru-RU" b="1" dirty="0" smtClean="0"/>
              <a:t>Нарисуй на листочке – окошечке прямоугольник, раздели его на столько частей, сколько в слове слогов.</a:t>
            </a:r>
          </a:p>
          <a:p>
            <a:pPr>
              <a:buFont typeface="Wingdings" pitchFamily="2" charset="2"/>
              <a:buChar char="q"/>
            </a:pPr>
            <a:r>
              <a:rPr lang="ru-RU" b="1" dirty="0" smtClean="0"/>
              <a:t>Закрась желтым цветом тот слог, который произносится с особой силой – ударный слог.</a:t>
            </a:r>
          </a:p>
          <a:p>
            <a:pPr>
              <a:buFont typeface="Wingdings" pitchFamily="2" charset="2"/>
              <a:buChar char="q"/>
            </a:pPr>
            <a:r>
              <a:rPr lang="ru-RU" b="1" dirty="0" smtClean="0"/>
              <a:t>Проверь!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544136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Задание ко второму блоку.</a:t>
            </a: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ru-RU" b="1" dirty="0" smtClean="0"/>
              <a:t>Произнеси слово четко.</a:t>
            </a:r>
          </a:p>
          <a:p>
            <a:pPr>
              <a:buFont typeface="Wingdings" pitchFamily="2" charset="2"/>
              <a:buChar char="q"/>
            </a:pPr>
            <a:r>
              <a:rPr lang="ru-RU" b="1" dirty="0" smtClean="0"/>
              <a:t>Определи первый звук в слове, нарисуй для этого звука кружок.</a:t>
            </a:r>
          </a:p>
          <a:p>
            <a:pPr>
              <a:buFont typeface="Wingdings" pitchFamily="2" charset="2"/>
              <a:buChar char="q"/>
            </a:pPr>
            <a:r>
              <a:rPr lang="ru-RU" b="1" dirty="0" smtClean="0"/>
              <a:t>Раскрась этот кружок красным цветом, если он соответствует гласному звуку, синим – если он соответствует твердому согласному звуку, зеленым – если он соответствует мягкому согласному звуку.</a:t>
            </a:r>
          </a:p>
          <a:p>
            <a:pPr>
              <a:buFont typeface="Wingdings" pitchFamily="2" charset="2"/>
              <a:buChar char="q"/>
            </a:pPr>
            <a:r>
              <a:rPr lang="ru-RU" b="1" dirty="0" smtClean="0"/>
              <a:t>Определи второй звук в слове и т. д. для всех звуков в слове.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207266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Задание к третьему блоку.</a:t>
            </a: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ru-RU" b="1" dirty="0" smtClean="0"/>
              <a:t>Послушай какой звук слышится в этом слове – мягкий </a:t>
            </a:r>
            <a:r>
              <a:rPr lang="en-US" b="1" dirty="0" smtClean="0"/>
              <a:t>[</a:t>
            </a:r>
            <a:r>
              <a:rPr lang="ru-RU" b="1" dirty="0" err="1" smtClean="0"/>
              <a:t>сь</a:t>
            </a:r>
            <a:r>
              <a:rPr lang="en-US" b="1" dirty="0" smtClean="0"/>
              <a:t>]</a:t>
            </a:r>
            <a:r>
              <a:rPr lang="ru-RU" b="1" dirty="0" smtClean="0"/>
              <a:t> или твердый </a:t>
            </a:r>
            <a:r>
              <a:rPr lang="en-US" b="1" dirty="0" smtClean="0"/>
              <a:t>[</a:t>
            </a:r>
            <a:r>
              <a:rPr lang="ru-RU" b="1" dirty="0" smtClean="0"/>
              <a:t>с</a:t>
            </a:r>
            <a:r>
              <a:rPr lang="en-US" b="1" dirty="0" smtClean="0"/>
              <a:t>]</a:t>
            </a:r>
            <a:r>
              <a:rPr lang="ru-RU" b="1" dirty="0" smtClean="0"/>
              <a:t>?</a:t>
            </a:r>
          </a:p>
          <a:p>
            <a:pPr>
              <a:buFont typeface="Wingdings" pitchFamily="2" charset="2"/>
              <a:buChar char="q"/>
            </a:pPr>
            <a:r>
              <a:rPr lang="ru-RU" b="1" dirty="0" smtClean="0"/>
              <a:t>Послушай, где звучит этот звук – в начале слова, в конце слова или в середине слова?</a:t>
            </a:r>
          </a:p>
          <a:p>
            <a:pPr>
              <a:buFont typeface="Wingdings" pitchFamily="2" charset="2"/>
              <a:buChar char="q"/>
            </a:pPr>
            <a:r>
              <a:rPr lang="ru-RU" b="1" dirty="0" smtClean="0"/>
              <a:t>Нарисуй кружок в начале линии, если этот звук слышится в начале слова, в конце линии, если этот звук находится в конце слова, на середине линии, если этот звук находится в середине слова.</a:t>
            </a:r>
          </a:p>
          <a:p>
            <a:pPr>
              <a:buFont typeface="Wingdings" pitchFamily="2" charset="2"/>
              <a:buChar char="q"/>
            </a:pPr>
            <a:r>
              <a:rPr lang="ru-RU" b="1" dirty="0" smtClean="0"/>
              <a:t>Раскрась этот кружок зеленым цветом, если он соответствует мягкому звуку, синим – если он соответствует твердому звуку. </a:t>
            </a:r>
          </a:p>
          <a:p>
            <a:pPr>
              <a:buFont typeface="Wingdings" pitchFamily="2" charset="2"/>
              <a:buChar char="q"/>
            </a:pPr>
            <a:r>
              <a:rPr lang="ru-RU" b="1" dirty="0" smtClean="0"/>
              <a:t>Произнеси слово четко.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0896831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"/>
            <a:ext cx="7918648" cy="260647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11560" y="260648"/>
            <a:ext cx="8064896" cy="6192688"/>
          </a:xfrm>
        </p:spPr>
        <p:txBody>
          <a:bodyPr>
            <a:normAutofit fontScale="70000" lnSpcReduction="20000"/>
          </a:bodyPr>
          <a:lstStyle/>
          <a:p>
            <a:endParaRPr lang="ru-RU" dirty="0" smtClean="0"/>
          </a:p>
          <a:p>
            <a:pPr marL="457200" indent="-457200" algn="just">
              <a:buFont typeface="Wingdings" pitchFamily="2" charset="2"/>
              <a:buChar char="ü"/>
            </a:pPr>
            <a:r>
              <a:rPr lang="ru-RU" b="1" dirty="0" smtClean="0">
                <a:solidFill>
                  <a:schemeClr val="tx1"/>
                </a:solidFill>
              </a:rPr>
              <a:t>Проблема </a:t>
            </a:r>
            <a:r>
              <a:rPr lang="ru-RU" b="1" dirty="0">
                <a:solidFill>
                  <a:schemeClr val="tx1"/>
                </a:solidFill>
              </a:rPr>
              <a:t>содружества дет­ского сада и семьи не нова, сегодня она носит творческий характер благодаря дифферен­цированному подходу</a:t>
            </a:r>
            <a:r>
              <a:rPr lang="ru-RU" b="1" dirty="0" smtClean="0">
                <a:solidFill>
                  <a:schemeClr val="tx1"/>
                </a:solidFill>
              </a:rPr>
              <a:t>.</a:t>
            </a:r>
          </a:p>
          <a:p>
            <a:pPr marL="457200" indent="-457200" algn="just">
              <a:buFont typeface="Wingdings" pitchFamily="2" charset="2"/>
              <a:buChar char="ü"/>
            </a:pPr>
            <a:endParaRPr lang="ru-RU" b="1" dirty="0">
              <a:solidFill>
                <a:schemeClr val="tx1"/>
              </a:solidFill>
            </a:endParaRPr>
          </a:p>
          <a:p>
            <a:pPr marL="457200" indent="-457200" algn="just">
              <a:buFont typeface="Wingdings" pitchFamily="2" charset="2"/>
              <a:buChar char="ü"/>
            </a:pPr>
            <a:r>
              <a:rPr lang="ru-RU" b="1" dirty="0">
                <a:solidFill>
                  <a:schemeClr val="tx1"/>
                </a:solidFill>
              </a:rPr>
              <a:t>Наилучшие результаты пол­ноценного речевого развития дошкольников отмечаются там, где логопеды, воспитатели и родители дей­ствуют согласованно. Выдающиеся педагоги про­шлого считали главными воспи­тателями ребенка в дошкольном детстве родителей, предоставляя в их распоряжение специаль­ные пособия и дидактические материалы (Н.Ф. Виноградова, </a:t>
            </a:r>
            <a:r>
              <a:rPr lang="ru-RU" b="1" dirty="0" smtClean="0">
                <a:solidFill>
                  <a:schemeClr val="tx1"/>
                </a:solidFill>
              </a:rPr>
              <a:t>Л.</a:t>
            </a:r>
            <a:r>
              <a:rPr lang="en-US" b="1" dirty="0" smtClean="0">
                <a:solidFill>
                  <a:schemeClr val="tx1"/>
                </a:solidFill>
              </a:rPr>
              <a:t>C</a:t>
            </a:r>
            <a:r>
              <a:rPr lang="ru-RU" b="1" dirty="0">
                <a:solidFill>
                  <a:schemeClr val="tx1"/>
                </a:solidFill>
              </a:rPr>
              <a:t>. Выготский, Н.Г. Година, Я.А. Коменский, В.А. Сухомлинский, К.Д. Ушинский</a:t>
            </a:r>
            <a:r>
              <a:rPr lang="ru-RU" b="1" dirty="0" smtClean="0">
                <a:solidFill>
                  <a:schemeClr val="tx1"/>
                </a:solidFill>
              </a:rPr>
              <a:t>).</a:t>
            </a:r>
          </a:p>
          <a:p>
            <a:pPr marL="457200" indent="-457200" algn="just">
              <a:buFont typeface="Wingdings" pitchFamily="2" charset="2"/>
              <a:buChar char="ü"/>
            </a:pPr>
            <a:endParaRPr lang="ru-RU" b="1" dirty="0">
              <a:solidFill>
                <a:schemeClr val="tx1"/>
              </a:solidFill>
            </a:endParaRPr>
          </a:p>
          <a:p>
            <a:pPr marL="457200" indent="-457200" algn="just">
              <a:buFont typeface="Wingdings" pitchFamily="2" charset="2"/>
              <a:buChar char="ü"/>
            </a:pPr>
            <a:r>
              <a:rPr lang="ru-RU" b="1" dirty="0">
                <a:solidFill>
                  <a:schemeClr val="tx1"/>
                </a:solidFill>
              </a:rPr>
              <a:t>Вовлечение родителей в ор­биту педагогической деятель­ности, их заинтересованное участие в коррекционно-педагогическом процессе важно не потому, что этого хочет учи­тель-логопед, а потому, что это необходимо для развития их собственного ребенка. Сейчас нет строгой регламентации работы с родителями, каждый учи­тель-логопед может самостоя­тельно выбирать проблемы, интересующие родителей, и ос­вещать их в удобной для них форме. В нашем саду осуществляются коллективные, индивидуальные и наглядные формы работы.</a:t>
            </a:r>
          </a:p>
          <a:p>
            <a:pPr marL="457200" indent="-457200" algn="just">
              <a:buFont typeface="Wingdings" pitchFamily="2" charset="2"/>
              <a:buChar char="ü"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xmlns="" val="7109193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/>
            </a:r>
            <a:br>
              <a:rPr lang="ru-RU" b="1" i="1" dirty="0" smtClean="0"/>
            </a:br>
            <a:r>
              <a:rPr lang="ru-RU" b="1" i="1" dirty="0" smtClean="0"/>
              <a:t>«</a:t>
            </a:r>
            <a:r>
              <a:rPr lang="ru-RU" b="1" i="1" dirty="0"/>
              <a:t>Поймай звук».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b="1" dirty="0"/>
              <a:t>На расчерченных по вертикали на три части карточках, состоящих из нескольких строк, сделанных из липкой ленты, ребенок наклеивает цветной кружок, определяя место звука в слове, характер звука в каждом слове в определенной позиции. </a:t>
            </a:r>
            <a:endParaRPr lang="ru-RU" b="1" dirty="0" smtClean="0"/>
          </a:p>
          <a:p>
            <a:pPr marL="0" indent="0" algn="just">
              <a:buNone/>
            </a:pPr>
            <a:r>
              <a:rPr lang="ru-RU" b="1" dirty="0" smtClean="0"/>
              <a:t>Кружочки </a:t>
            </a:r>
            <a:r>
              <a:rPr lang="ru-RU" b="1" dirty="0"/>
              <a:t>прочно и быстро крепятся к полоскам, хорошо держатся, легко убираются. Дети выполняют задание по фонетике дома и приносят его в д/с на проверку.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704532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0" indent="0" algn="just">
              <a:buNone/>
            </a:pPr>
            <a:endParaRPr lang="ru-RU" b="1" dirty="0" smtClean="0"/>
          </a:p>
          <a:p>
            <a:pPr marL="0" indent="0" algn="just">
              <a:buNone/>
            </a:pPr>
            <a:endParaRPr lang="ru-RU" b="1" dirty="0"/>
          </a:p>
          <a:p>
            <a:pPr marL="0" indent="0" algn="just">
              <a:buNone/>
            </a:pPr>
            <a:r>
              <a:rPr lang="ru-RU" b="1" dirty="0" smtClean="0"/>
              <a:t>Опыт </a:t>
            </a:r>
            <a:r>
              <a:rPr lang="ru-RU" b="1" dirty="0"/>
              <a:t>работы в детском саду показывает, что только информированные и заинтересованные родители могут стать активными субъек­тами коррекционного процес­са, помощниками учителя-ло­гопеда в полноценном форми­ровании речи дошкольников. </a:t>
            </a:r>
            <a:endParaRPr lang="ru-RU" b="1" dirty="0" smtClean="0"/>
          </a:p>
          <a:p>
            <a:pPr marL="0" indent="0" algn="just">
              <a:buNone/>
            </a:pPr>
            <a:r>
              <a:rPr lang="ru-RU" b="1" dirty="0" smtClean="0"/>
              <a:t>А </a:t>
            </a:r>
            <a:r>
              <a:rPr lang="ru-RU" b="1" dirty="0"/>
              <a:t>научить их быть такими – наша цель и обязанность.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081924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Формы работы с родителями.</a:t>
            </a: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ru-RU" b="1" i="1" dirty="0"/>
              <a:t>Коллективная</a:t>
            </a:r>
            <a:r>
              <a:rPr lang="ru-RU" dirty="0"/>
              <a:t> – родительские собрания, консультации, семинары, речевые праздники, фронтальные открытые показы НОД, выставки, пособий.</a:t>
            </a:r>
          </a:p>
          <a:p>
            <a:pPr algn="just"/>
            <a:r>
              <a:rPr lang="ru-RU" b="1" i="1" dirty="0"/>
              <a:t>Индивидуальные</a:t>
            </a:r>
            <a:r>
              <a:rPr lang="ru-RU" i="1" dirty="0"/>
              <a:t> – </a:t>
            </a:r>
            <a:r>
              <a:rPr lang="ru-RU" dirty="0"/>
              <a:t>индивидуальные беседы, индивидуальные практикумы, просмотр индивидуальных занятий, анкеты, записки – рекомендации, тетрадь для домашних занятий, библиотечка.</a:t>
            </a:r>
          </a:p>
          <a:p>
            <a:pPr algn="just"/>
            <a:r>
              <a:rPr lang="ru-RU" b="1" i="1" dirty="0"/>
              <a:t>Наглядные</a:t>
            </a:r>
            <a:r>
              <a:rPr lang="ru-RU" dirty="0"/>
              <a:t> – речевой уголок, доска объявлений, экран звукопроизношения, информационный лист.</a:t>
            </a:r>
          </a:p>
        </p:txBody>
      </p:sp>
    </p:spTree>
    <p:extLst>
      <p:ext uri="{BB962C8B-B14F-4D97-AF65-F5344CB8AC3E}">
        <p14:creationId xmlns:p14="http://schemas.microsoft.com/office/powerpoint/2010/main" xmlns="" val="14479494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Задачи работы с семьями воспитанников.</a:t>
            </a: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dirty="0"/>
              <a:t>— установление партнерских отношений для создания оптимальных условий раз­вития ребенка;</a:t>
            </a:r>
          </a:p>
          <a:p>
            <a:pPr algn="just">
              <a:buFont typeface="Wingdings" pitchFamily="2" charset="2"/>
              <a:buChar char="ü"/>
            </a:pPr>
            <a:r>
              <a:rPr lang="ru-RU" dirty="0"/>
              <a:t>— изучение условий семейно­го воспитания, межлично­стных отношений;</a:t>
            </a:r>
          </a:p>
          <a:p>
            <a:pPr algn="just">
              <a:buFont typeface="Wingdings" pitchFamily="2" charset="2"/>
              <a:buChar char="ü"/>
            </a:pPr>
            <a:r>
              <a:rPr lang="ru-RU" dirty="0"/>
              <a:t>— формирование у родителей адекватного отношения к своему ребенку, его возмож­ностям и потребностям;</a:t>
            </a:r>
          </a:p>
          <a:p>
            <a:pPr algn="just">
              <a:buFont typeface="Wingdings" pitchFamily="2" charset="2"/>
              <a:buChar char="ü"/>
            </a:pPr>
            <a:r>
              <a:rPr lang="ru-RU" dirty="0"/>
              <a:t>— повышение психолого-педа­гогической компетентности родителей в вопросах воспи­тания и развития ребенка;</a:t>
            </a:r>
          </a:p>
          <a:p>
            <a:pPr algn="just">
              <a:buFont typeface="Wingdings" pitchFamily="2" charset="2"/>
              <a:buChar char="ü"/>
            </a:pPr>
            <a:r>
              <a:rPr lang="ru-RU" dirty="0"/>
              <a:t>— формирование у родителей активной позиции в вопро­сах развития и воспитания ребенка. </a:t>
            </a:r>
          </a:p>
        </p:txBody>
      </p:sp>
    </p:spTree>
    <p:extLst>
      <p:ext uri="{BB962C8B-B14F-4D97-AF65-F5344CB8AC3E}">
        <p14:creationId xmlns:p14="http://schemas.microsoft.com/office/powerpoint/2010/main" xmlns="" val="34910224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2020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70000" lnSpcReduction="20000"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b="1" dirty="0"/>
              <a:t>Работу с родителями целе­сообразно проводить в двух формах: письменной и устной. </a:t>
            </a:r>
            <a:r>
              <a:rPr lang="ru-RU" b="1" dirty="0" smtClean="0"/>
              <a:t>Обращение </a:t>
            </a:r>
            <a:r>
              <a:rPr lang="ru-RU" b="1" dirty="0"/>
              <a:t>в устной форме требует много времени и ро­дители не в состоянии удер­жать в памяти всю информа­цию, которую они получают от педагогов. Для того чтобы они смогли осмыслить полу­ченные рекомендации и сле­довать им, необходимо внача­ле убедить их в этом, предло­жить определенный алгоритм действий и вооружить памят­кой, которая позволит выпол­нить эти действия последова­тельно и точно</a:t>
            </a:r>
            <a:r>
              <a:rPr lang="ru-RU" b="1" dirty="0" smtClean="0"/>
              <a:t>.</a:t>
            </a:r>
          </a:p>
          <a:p>
            <a:pPr algn="just">
              <a:buFont typeface="Wingdings" pitchFamily="2" charset="2"/>
              <a:buChar char="ü"/>
            </a:pPr>
            <a:endParaRPr lang="ru-RU" b="1" dirty="0"/>
          </a:p>
          <a:p>
            <a:pPr algn="just">
              <a:buFont typeface="Wingdings" pitchFamily="2" charset="2"/>
              <a:buChar char="ü"/>
            </a:pPr>
            <a:r>
              <a:rPr lang="ru-RU" b="1" dirty="0"/>
              <a:t>Поэтому итогом почти каждого занятия служит информацион­ный буклет (памятка) с рекомендациями по данной теме. Благодаря та­кому общению между родите­лями и педагогами складывают­ся доверительные тесные отно­шения, родители более грамотно подходят к выбору игр, книг для детей, стремятся выполнять рекомендации педагогов, спо­собствуя не только закреплению навыков, приобретенных деть­ми на занятиях, но и формиро­ванию у них положительного настроя на учебную деятель­ность.</a:t>
            </a:r>
          </a:p>
          <a:p>
            <a:pPr>
              <a:buFont typeface="Wingdings" pitchFamily="2" charset="2"/>
              <a:buChar char="ü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3859536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 smtClean="0"/>
              <a:t>Цель работы с родителями :</a:t>
            </a: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lnSpc>
                <a:spcPct val="150000"/>
              </a:lnSpc>
              <a:buNone/>
            </a:pPr>
            <a:r>
              <a:rPr lang="ru-RU" b="1" i="1" u="sng" dirty="0" smtClean="0"/>
              <a:t>стимулирование </a:t>
            </a:r>
            <a:r>
              <a:rPr lang="ru-RU" b="1" i="1" u="sng" dirty="0"/>
              <a:t>взаимодействия детей и родителей,</a:t>
            </a:r>
            <a:r>
              <a:rPr lang="ru-RU" b="1" dirty="0"/>
              <a:t> совместное преодоление речевых нарушений, заинтересованность в конечном результате и успехе ребенка.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867280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/>
              <a:t>«Рисуем и расска­зываем сказку вместе».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b="1" dirty="0"/>
              <a:t>Родите­ли помогали детям нарисовать опорные картинки по содержанию сказок на заданную тему, соединить их в небольшую книжечку, рассказать сказку вместе и самостоятельно,   выучить от­рывки из сказки (напр. по теме  «Дикие животные наших лесов» - сказки «Рукавичка», «Зимовье зверей», «Заяц и Лиса»). В начале учебного года в «Ро­дительском уголке» вывешива­ется список рекомендуемой для чтения старшим дошколь­никам литературы. Беседуя с ребенком о содер­жании прочитанной книги, родителям рекомендуется задавать та­кие вопросы, на которые ре­бенок сможет дать разверну­тые, полные ответы. Их нужно записывать в конце книжечки. Вместе с ребенком нужно про­анализировать поступки лите­ратурных героев. В конце краткого рассказа о прочитан­ной книге сделать рисунок. Творчество в оформлении работ приветствуется.</a:t>
            </a:r>
          </a:p>
        </p:txBody>
      </p:sp>
    </p:spTree>
    <p:extLst>
      <p:ext uri="{BB962C8B-B14F-4D97-AF65-F5344CB8AC3E}">
        <p14:creationId xmlns:p14="http://schemas.microsoft.com/office/powerpoint/2010/main" xmlns="" val="1778504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/>
          </a:bodyPr>
          <a:lstStyle/>
          <a:p>
            <a:pPr algn="just"/>
            <a:r>
              <a:rPr lang="ru-RU" b="1" dirty="0" smtClean="0"/>
              <a:t>Такая форма работы приучает ребенка лю­бить книги и быть вдумчивы­ми читателями; побуждает же­лание быстрее самому на­учиться читать, эмоционально сближает родителей с детьми.</a:t>
            </a:r>
          </a:p>
          <a:p>
            <a:pPr algn="just"/>
            <a:r>
              <a:rPr lang="ru-RU" b="1" dirty="0" smtClean="0"/>
              <a:t> Стимулирует рече­вую </a:t>
            </a:r>
            <a:r>
              <a:rPr lang="ru-RU" b="1" dirty="0"/>
              <a:t>и познавательную </a:t>
            </a:r>
            <a:r>
              <a:rPr lang="ru-RU" b="1" dirty="0" smtClean="0"/>
              <a:t>актив­ность воспитанников.</a:t>
            </a:r>
          </a:p>
          <a:p>
            <a:pPr algn="just"/>
            <a:r>
              <a:rPr lang="ru-RU" b="1" dirty="0"/>
              <a:t>Чувствуя поддержку и понимание близких, малыш тем самым приобретает уверен­ность в себе, что необходимо в любом возрасте, особенно для детей с речевой патологией</a:t>
            </a:r>
            <a:r>
              <a:rPr lang="ru-RU" b="1" dirty="0" smtClean="0"/>
              <a:t>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23936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/>
              <a:t>«Сказка на окне»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b="1" dirty="0"/>
              <a:t>еще одна форма знакомства со сказками. Но в данном случае контуры сказочных героев и сюжетов вырезаются из белой бумаги и крепятся на окне. Такую сказку хорошо рассматривать и рассказывать, используя особенности короткого зимнего дня. Ведь именно на фоне темного окна белые фигурки смотрятся особенно нарядно и завораживающе. И такая своя сказка есть у каждого нашего воспитанника дома, и все они обязательно «побывали»  в гостях в нашей группе.</a:t>
            </a:r>
          </a:p>
        </p:txBody>
      </p:sp>
    </p:spTree>
    <p:extLst>
      <p:ext uri="{BB962C8B-B14F-4D97-AF65-F5344CB8AC3E}">
        <p14:creationId xmlns:p14="http://schemas.microsoft.com/office/powerpoint/2010/main" xmlns="" val="10917430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235</TotalTime>
  <Words>1500</Words>
  <Application>Microsoft Office PowerPoint</Application>
  <PresentationFormat>Экран (4:3)</PresentationFormat>
  <Paragraphs>92</Paragraphs>
  <Slides>21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Апекс</vt:lpstr>
      <vt:lpstr>          Поиск эффективных путей взаимодействия педагогов и родителей в решении коррекционных задач. </vt:lpstr>
      <vt:lpstr>Слайд 2</vt:lpstr>
      <vt:lpstr>Формы работы с родителями.</vt:lpstr>
      <vt:lpstr>Задачи работы с семьями воспитанников.</vt:lpstr>
      <vt:lpstr>Слайд 5</vt:lpstr>
      <vt:lpstr>Цель работы с родителями :</vt:lpstr>
      <vt:lpstr>«Рисуем и расска­зываем сказку вместе».</vt:lpstr>
      <vt:lpstr>Слайд 8</vt:lpstr>
      <vt:lpstr>«Сказка на окне»</vt:lpstr>
      <vt:lpstr>«Альбомы для состав­ления домашних рассказов».</vt:lpstr>
      <vt:lpstr>Конкурс «Лучшая новогодняя сказка».</vt:lpstr>
      <vt:lpstr>Слайд 12</vt:lpstr>
      <vt:lpstr>Слайд 13</vt:lpstr>
      <vt:lpstr>Взаимодействие</vt:lpstr>
      <vt:lpstr>Таблицы перфокарты по звуковому анализу</vt:lpstr>
      <vt:lpstr>Таблица – перфокарта состоит из трех частей:</vt:lpstr>
      <vt:lpstr>Задание к первому блоку.</vt:lpstr>
      <vt:lpstr>Задание ко второму блоку.</vt:lpstr>
      <vt:lpstr>Задание к третьему блоку.</vt:lpstr>
      <vt:lpstr> «Поймай звук». </vt:lpstr>
      <vt:lpstr>Слайд 21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M@M@</cp:lastModifiedBy>
  <cp:revision>93</cp:revision>
  <dcterms:created xsi:type="dcterms:W3CDTF">2013-02-12T13:13:38Z</dcterms:created>
  <dcterms:modified xsi:type="dcterms:W3CDTF">2013-04-11T13:57:05Z</dcterms:modified>
</cp:coreProperties>
</file>