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4" r:id="rId6"/>
    <p:sldId id="268" r:id="rId7"/>
    <p:sldId id="272" r:id="rId8"/>
    <p:sldId id="274" r:id="rId9"/>
    <p:sldId id="276" r:id="rId10"/>
    <p:sldId id="278" r:id="rId11"/>
    <p:sldId id="279" r:id="rId12"/>
    <p:sldId id="281" r:id="rId13"/>
    <p:sldId id="282" r:id="rId14"/>
    <p:sldId id="283" r:id="rId15"/>
    <p:sldId id="284" r:id="rId16"/>
    <p:sldId id="287" r:id="rId17"/>
    <p:sldId id="289" r:id="rId18"/>
    <p:sldId id="290" r:id="rId19"/>
    <p:sldId id="293" r:id="rId20"/>
    <p:sldId id="296" r:id="rId21"/>
    <p:sldId id="297" r:id="rId22"/>
    <p:sldId id="300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6C1A226-BA8A-41E6-9334-E95890EE9AA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  <p14:section name="Раздел без заголовка" id="{F092F7D6-90A8-44DA-B49E-7AF21463092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4" autoAdjust="0"/>
    <p:restoredTop sz="94660"/>
  </p:normalViewPr>
  <p:slideViewPr>
    <p:cSldViewPr>
      <p:cViewPr varScale="1">
        <p:scale>
          <a:sx n="38" d="100"/>
          <a:sy n="38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5%D0%B1%D0%B5%D0%BB%D1%8C" TargetMode="External"/><Relationship Id="rId13" Type="http://schemas.openxmlformats.org/officeDocument/2006/relationships/hyperlink" Target="http://ru.wikipedia.org/w/index.php?title=%D0%9C%D0%B0%D1%81%D1%81%D0%B8%D0%B2%D0%BD%D0%BE%D1%81%D1%82%D1%8C&amp;action=edit&amp;redlink=1" TargetMode="External"/><Relationship Id="rId18" Type="http://schemas.openxmlformats.org/officeDocument/2006/relationships/hyperlink" Target="http://ru.wikipedia.org/wiki/%D0%A0%D1%8B%D0%B1%D1%8B" TargetMode="External"/><Relationship Id="rId3" Type="http://schemas.openxmlformats.org/officeDocument/2006/relationships/hyperlink" Target="http://ru.wikipedia.org/wiki/%D0%9D%D0%B0%D1%80%D0%BE%D0%B4%D0%BD%D1%8B%D0%B9_%D0%BF%D1%80%D0%BE%D0%BC%D1%8B%D1%81%D0%B5%D0%BB" TargetMode="External"/><Relationship Id="rId7" Type="http://schemas.openxmlformats.org/officeDocument/2006/relationships/hyperlink" Target="http://ru.wikipedia.org/wiki/%D0%9F%D0%BE%D1%81%D1%83%D0%B4%D0%B0" TargetMode="External"/><Relationship Id="rId12" Type="http://schemas.openxmlformats.org/officeDocument/2006/relationships/hyperlink" Target="http://ru.wikipedia.org/w/index.php?title=%D0%94%D0%B5%D1%80%D0%B5%D0%B2%D1%8F%D0%BD%D0%BD%D0%B0%D1%8F_%D0%BF%D0%BE%D1%81%D1%83%D0%B4%D0%B0&amp;action=edit&amp;redlink=1" TargetMode="External"/><Relationship Id="rId17" Type="http://schemas.openxmlformats.org/officeDocument/2006/relationships/hyperlink" Target="http://ru.wikipedia.org/wiki/%D0%9F%D1%82%D0%B8%D1%86%D1%8B" TargetMode="External"/><Relationship Id="rId2" Type="http://schemas.openxmlformats.org/officeDocument/2006/relationships/hyperlink" Target="http://ru.wikipedia.org/wiki/%D0%A0%D0%BE%D1%81%D1%81%D0%B8%D1%8F" TargetMode="External"/><Relationship Id="rId16" Type="http://schemas.openxmlformats.org/officeDocument/2006/relationships/hyperlink" Target="http://ru.wikipedia.org/wiki/%D0%97%D0%B5%D0%BC%D0%BB%D1%8F%D0%BD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4%D0%B5%D0%BA%D0%BE%D1%80%D0%B0%D1%82%D0%B8%D0%B2%D0%BD%D0%B0%D1%8F_%D1%80%D0%BE%D1%81%D0%BF%D0%B8%D1%81%D1%8C&amp;action=edit&amp;redlink=1" TargetMode="External"/><Relationship Id="rId11" Type="http://schemas.openxmlformats.org/officeDocument/2006/relationships/hyperlink" Target="http://ru.wikipedia.org/wiki/%D0%9F%D0%BE%D1%80%D0%BE%D1%88%D0%BE%D0%BA" TargetMode="External"/><Relationship Id="rId5" Type="http://schemas.openxmlformats.org/officeDocument/2006/relationships/hyperlink" Target="http://ru.wikipedia.org/wiki/%D0%9D%D0%B8%D0%B6%D0%BD%D0%B8%D0%B9_%D0%9D%D0%BE%D0%B2%D0%B3%D0%BE%D1%80%D0%BE%D0%B4" TargetMode="External"/><Relationship Id="rId15" Type="http://schemas.openxmlformats.org/officeDocument/2006/relationships/hyperlink" Target="http://ru.wikipedia.org/wiki/%D0%A0%D1%8F%D0%B1%D0%B8%D0%BD%D0%B0" TargetMode="External"/><Relationship Id="rId10" Type="http://schemas.openxmlformats.org/officeDocument/2006/relationships/hyperlink" Target="http://ru.wikipedia.org/wiki/%D0%9E%D0%BB%D0%BE%D0%B2%D0%BE" TargetMode="External"/><Relationship Id="rId19" Type="http://schemas.openxmlformats.org/officeDocument/2006/relationships/image" Target="../media/image3.jpeg"/><Relationship Id="rId4" Type="http://schemas.openxmlformats.org/officeDocument/2006/relationships/hyperlink" Target="http://ru.wikipedia.org/wiki/XVII_%D0%B2%D0%B5%D0%BA" TargetMode="External"/><Relationship Id="rId9" Type="http://schemas.openxmlformats.org/officeDocument/2006/relationships/hyperlink" Target="http://ru.wikipedia.org/wiki/%D0%97%D0%BE%D0%BB%D0%BE%D1%82%D0%BE" TargetMode="External"/><Relationship Id="rId14" Type="http://schemas.openxmlformats.org/officeDocument/2006/relationships/hyperlink" Target="http://ru.wikipedia.org/wiki/%D0%AF%D0%B3%D0%BE%D0%B4%D0%B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0%D0%BC%D0%B5%D0%BD%D1%81%D0%BA%D0%B8%D0%B9_%D1%80%D0%B0%D0%B9%D0%BE%D0%BD_%D0%9C%D0%BE%D1%81%D0%BA%D0%BE%D0%B2%D1%81%D0%BA%D0%BE%D0%B9_%D0%BE%D0%B1%D0%BB%D0%B0%D1%81%D1%82%D0%B8" TargetMode="External"/><Relationship Id="rId13" Type="http://schemas.openxmlformats.org/officeDocument/2006/relationships/hyperlink" Target="http://ru.wikipedia.org/wiki/%D0%93%D0%B8%D0%B4%D1%80%D0%BE%D0%BD%D0%B8%D0%BC" TargetMode="External"/><Relationship Id="rId18" Type="http://schemas.openxmlformats.org/officeDocument/2006/relationships/hyperlink" Target="http://ru.wikipedia.org/wiki/%D0%9A%D1%83%D1%80%D1%88%D1%81%D0%BA%D0%B8%D0%B9_%D1%8F%D0%B7%D1%8B%D0%BA" TargetMode="External"/><Relationship Id="rId3" Type="http://schemas.openxmlformats.org/officeDocument/2006/relationships/hyperlink" Target="http://ru.wikipedia.org/wiki/%D0%A0%D0%B0%D0%B9%D0%BE%D0%BD" TargetMode="External"/><Relationship Id="rId7" Type="http://schemas.openxmlformats.org/officeDocument/2006/relationships/hyperlink" Target="http://ru.wikipedia.org/wiki/%D0%9A%D0%B0%D0%B7%D0%B0%D0%BD%D1%8C" TargetMode="External"/><Relationship Id="rId12" Type="http://schemas.openxmlformats.org/officeDocument/2006/relationships/hyperlink" Target="http://ru.wikipedia.org/wiki/%D0%A3%D0%B5%D0%B7%D0%B4%D1%8B_%D0%A0%D0%BE%D1%81%D1%81%D0%B8%D0%B8" TargetMode="External"/><Relationship Id="rId17" Type="http://schemas.openxmlformats.org/officeDocument/2006/relationships/hyperlink" Target="http://ru.wikipedia.org/wiki/%D0%9B%D0%B0%D1%82%D1%8B%D1%88%D1%81%D0%BA%D0%B8%D0%B9_%D1%8F%D0%B7%D1%8B%D0%BA" TargetMode="External"/><Relationship Id="rId2" Type="http://schemas.openxmlformats.org/officeDocument/2006/relationships/hyperlink" Target="http://ru.wikipedia.org/wiki/%D0%9A%D0%B5%D1%80%D0%B0%D0%BC%D0%B8%D0%BA%D0%B0" TargetMode="External"/><Relationship Id="rId16" Type="http://schemas.openxmlformats.org/officeDocument/2006/relationships/hyperlink" Target="http://ru.wikipedia.org/wiki/%D0%9B%D0%B8%D1%82%D0%BE%D0%B2%D1%81%D0%BA%D0%B8%D0%B9_%D1%8F%D0%B7%D1%8B%D0%BA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1%83%D1%80%D0%BE%D0%BC" TargetMode="External"/><Relationship Id="rId11" Type="http://schemas.openxmlformats.org/officeDocument/2006/relationships/hyperlink" Target="http://ru.wikipedia.org/wiki/%D0%91%D1%80%D0%BE%D0%BD%D0%BD%D0%B8%D1%86%D0%BA%D0%B8%D0%B9_%D1%83%D0%B5%D0%B7%D0%B4" TargetMode="External"/><Relationship Id="rId5" Type="http://schemas.openxmlformats.org/officeDocument/2006/relationships/hyperlink" Target="http://ru.wikipedia.org/wiki/%D0%9C%D0%BE%D1%81%D0%BA%D0%B2%D0%B0" TargetMode="External"/><Relationship Id="rId15" Type="http://schemas.openxmlformats.org/officeDocument/2006/relationships/hyperlink" Target="http://ru.wikipedia.org/wiki/%D0%9F%D1%80%D1%83%D1%81%D1%81%D0%BA%D0%B8%D0%B9_%D1%8F%D0%B7%D1%8B%D0%BA" TargetMode="External"/><Relationship Id="rId10" Type="http://schemas.openxmlformats.org/officeDocument/2006/relationships/hyperlink" Target="http://ru.wikipedia.org/wiki/%D0%91%D0%BE%D0%B3%D0%BE%D1%80%D0%BE%D0%B4%D1%81%D0%BA%D0%B8%D0%B9_%D1%83%D0%B5%D0%B7%D0%B4" TargetMode="External"/><Relationship Id="rId19" Type="http://schemas.openxmlformats.org/officeDocument/2006/relationships/hyperlink" Target="http://ru.wikipedia.org/wiki/%C3%E6%E5%EB%FC" TargetMode="External"/><Relationship Id="rId4" Type="http://schemas.openxmlformats.org/officeDocument/2006/relationships/hyperlink" Target="http://ru.wikipedia.org/wiki/%D0%94%D0%B5%D1%80%D0%B5%D0%B2%D0%BD%D1%8F" TargetMode="External"/><Relationship Id="rId9" Type="http://schemas.openxmlformats.org/officeDocument/2006/relationships/hyperlink" Target="http://ru.wikipedia.org/wiki/%D0%92%D0%B5%D0%BB%D0%B8%D0%BA%D0%B0%D1%8F_%D0%9E%D0%BA%D1%82%D1%8F%D0%B1%D1%80%D1%8C%D1%81%D0%BA%D0%B0%D1%8F_%D1%81%D0%BE%D1%86%D0%B8%D0%B0%D0%BB%D0%B8%D1%81%D1%82%D0%B8%D1%87%D0%B5%D1%81%D0%BA%D0%B0%D1%8F_%D1%80%D0%B5%D0%B2%D0%BE%D0%BB%D1%8E%D1%86%D0%B8%D1%8F" TargetMode="External"/><Relationship Id="rId14" Type="http://schemas.openxmlformats.org/officeDocument/2006/relationships/hyperlink" Target="http://ru.wikipedia.org/wiki/%D0%94%D1%80%D0%B5%D0%B2%D0%BD%D0%B5%D0%BF%D1%80%D1%83%D1%81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ru.wikipedia.org/wiki/%D0%94%D1%8B%D0%BC%D0%BA%D0%BE%D0%B2%D0%BE_(%D0%9A%D0%B8%D1%80%D0%BE%D0%B2)" TargetMode="External"/><Relationship Id="rId7" Type="http://schemas.openxmlformats.org/officeDocument/2006/relationships/hyperlink" Target="http://ru.wikipedia.org/wiki/%D0%9C%D0%B5%D0%B7%D1%80%D0%B8%D0%BD%D0%B0,_%D0%90%D0%BD%D0%BD%D0%B0_%D0%90%D1%84%D0%B0%D0%BD%D0%B0%D1%81%D1%8C%D0%B5%D0%B2%D0%BD%D0%B0" TargetMode="External"/><Relationship Id="rId2" Type="http://schemas.openxmlformats.org/officeDocument/2006/relationships/hyperlink" Target="http://ru.wikipedia.org/wiki/%D0%A5%D1%83%D0%B4%D0%BE%D0%B6%D0%B5%D1%81%D1%82%D0%B2%D0%B5%D0%BD%D0%BD%D1%8B%D0%B9_%D0%BF%D1%80%D0%BE%D0%BC%D1%8B%D1%81%D0%B5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1%8F%D1%82%D1%81%D0%BA%D0%B0%D1%8F_%D1%81%D0%B2%D0%B8%D1%81%D1%82%D1%83%D0%BD%D1%8C%D1%8F" TargetMode="External"/><Relationship Id="rId5" Type="http://schemas.openxmlformats.org/officeDocument/2006/relationships/hyperlink" Target="http://ru.wikipedia.org/wiki/%D0%9A%D0%B8%D1%80%D0%BE%D0%B2%D1%81%D0%BA%D0%B0%D1%8F_%D0%BE%D0%B1%D0%BB%D0%B0%D1%81%D1%82%D1%8C" TargetMode="External"/><Relationship Id="rId4" Type="http://schemas.openxmlformats.org/officeDocument/2006/relationships/hyperlink" Target="http://ru.wikipedia.org/wiki/%D0%9A%D0%B8%D1%80%D0%BE%D0%B2_(%D0%9A%D0%B8%D1%80%D0%BE%D0%B2%D1%81%D0%BA%D0%B0%D1%8F_%D0%BE%D0%B1%D0%BB%D0%B0%D1%81%D1%82%D1%8C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ru.wikipedia.org/wiki/XIX_%D0%B2%D0%B5%D0%BA" TargetMode="External"/><Relationship Id="rId7" Type="http://schemas.openxmlformats.org/officeDocument/2006/relationships/hyperlink" Target="http://ru.wikipedia.org/wiki/%D0%A1%D1%83%D0%B2%D0%B5%D0%BD%D0%B8%D1%80" TargetMode="External"/><Relationship Id="rId2" Type="http://schemas.openxmlformats.org/officeDocument/2006/relationships/hyperlink" Target="http://ru.wikipedia.org/wiki/%D0%9F%D1%80%D0%BE%D0%BC%D1%8B%D1%81%D0%B5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36" TargetMode="External"/><Relationship Id="rId5" Type="http://schemas.openxmlformats.org/officeDocument/2006/relationships/hyperlink" Target="http://ru.wikipedia.org/wiki/%D0%96%D0%B8%D0%B2%D0%BE%D0%BF%D0%B8%D1%81%D1%8C" TargetMode="External"/><Relationship Id="rId4" Type="http://schemas.openxmlformats.org/officeDocument/2006/relationships/hyperlink" Target="http://ru.wikipedia.org/wiki/%D0%93%D0%BE%D1%80%D0%BE%D0%B4%D0%B5%D1%8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117180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 Р Е З Е Н Т А Ц И 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6381328"/>
            <a:ext cx="7117180" cy="4766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«ДЕКОРАТИВНО-ПРИКЛАДНОЕ ИСКУССТВО»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Администратор\Desktop\64353467_1285170495_3685226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09244"/>
            <a:ext cx="4248472" cy="344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1311620716_1311347711_700c3167d3f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109245"/>
            <a:ext cx="3889697" cy="34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64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8722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 ЭТАП: РАССМАТРИВАНИЕ ДРУГИХ РУССКО-НАРОДНЫХ РОСПИСЕЙ НА ОДЕЖДЕ КУКОЛ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003" y="6372418"/>
            <a:ext cx="4072947" cy="48558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УРАЛО-СИБИРСКАЯ РОСПИСЬ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3555" name="Picture 3" descr="C:\Users\Администратор\Desktop\Фото\DSC033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3843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0714" y="6165304"/>
            <a:ext cx="356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ПЕРМОГОРСКАЯ РОСПИСЬ</a:t>
            </a:r>
          </a:p>
        </p:txBody>
      </p:sp>
      <p:pic>
        <p:nvPicPr>
          <p:cNvPr id="23556" name="Picture 4" descr="C:\Users\Администратор\Desktop\Фото\DSC033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1"/>
            <a:ext cx="3384376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71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 ЭТАП: НАША ТВОРЧЕСКАЯ МАСТЕРСКАЯ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394" y="6300410"/>
            <a:ext cx="7125112" cy="5575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УЧИМСЯ БЫТЬ ХУДОЖНИКАМИ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C:\Users\Администратор\Desktop\Фото\DSC031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9800"/>
            <a:ext cx="4104456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Администратор\Desktop\Фото\DSC032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209800"/>
            <a:ext cx="4378771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3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ВЫСТАВКА РАБОТ В ТЕХНИКЕ «ХОХЛОМА»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Users\Администратор\Desktop\Фото\100_9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3238"/>
            <a:ext cx="8280920" cy="48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3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ВЫСТАВКА РАБОТ В ТЕХНИКЕ «ГЖЕЛЬ»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C:\Users\Администратор\Desktop\Фото\DSC094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24936" cy="45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9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95006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 ЭТАП: «НАШЕ ТВОРЧЕСТВО»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6453419"/>
            <a:ext cx="4176464" cy="41357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РИСОВАНИЕ ПО ЗАМЫСЛУ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дминистратор\Desktop\Фото\DSC031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105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49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то\DSC03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95" y="0"/>
            <a:ext cx="9166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95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8667"/>
            <a:ext cx="7125113" cy="217619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7 ЭТАП: В СВОБОДНОЕ ВРЕМЯ ИГРАЕМ В ДИДАКТИЧЕСКУЮ ИГРУ «ЧУДЕСНЫЕ УЗОРЫ»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Администратор\Desktop\Фото\DSC03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53" y="2132856"/>
            <a:ext cx="903649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3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667"/>
            <a:ext cx="7125113" cy="9244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ОСЕННИЙ ПРАЗДНИК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37312"/>
            <a:ext cx="7125112" cy="59736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«ВЕСЁЛАЯ ЯРМАРКА НА РУСИ»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Администратор\Desktop\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47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8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37312"/>
            <a:ext cx="7125112" cy="6082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РОСПИСЬ БАРЫШЕНЬ В ТЕХНИКЕ «ДЫМКА»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Администратор\Desktop\DSC03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408" y="0"/>
            <a:ext cx="9168408" cy="623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5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6228402"/>
            <a:ext cx="7125112" cy="62959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ХОЗЯЙКА ЯРМАРКИ ВСТРЕЧАЕТ ГОСТЕЙ И ЗНАКОМИТ ДЕТЕЙ С ИЗДЕЛИЯМИ НАРОДНЫХ ПРОМЫСЛОВ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Администратор\Desktop\Фото\DSC033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18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1368152"/>
          </a:xfrm>
        </p:spPr>
        <p:txBody>
          <a:bodyPr/>
          <a:lstStyle/>
          <a:p>
            <a:r>
              <a:rPr lang="ru-RU" b="1" dirty="0" smtClean="0">
                <a:solidFill>
                  <a:srgbClr val="FF9933"/>
                </a:solidFill>
              </a:rPr>
              <a:t>ИСТОРИЯ ВОЗНИКНОВЕНИЯ РУССКО-НАРОДНЫХ ПРОМЫСЛОВ</a:t>
            </a:r>
            <a:endParaRPr lang="ru-RU" b="1" dirty="0">
              <a:solidFill>
                <a:srgbClr val="FF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012" y="6392494"/>
            <a:ext cx="3779912" cy="4510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ХОХЛОМСКАЯ РОСПИСЬ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5966"/>
            <a:ext cx="4788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7030A0"/>
                </a:solidFill>
              </a:rPr>
              <a:t>Хохлома́</a:t>
            </a:r>
            <a:r>
              <a:rPr lang="ru-RU" sz="1400" dirty="0">
                <a:solidFill>
                  <a:srgbClr val="7030A0"/>
                </a:solidFill>
              </a:rPr>
              <a:t> — старинный </a:t>
            </a:r>
            <a:r>
              <a:rPr lang="ru-RU" sz="1400" dirty="0">
                <a:solidFill>
                  <a:srgbClr val="7030A0"/>
                </a:solidFill>
                <a:hlinkClick r:id="rId2" tooltip="Россия"/>
              </a:rPr>
              <a:t>русский</a:t>
            </a:r>
            <a:r>
              <a:rPr lang="ru-RU" sz="1400" dirty="0">
                <a:solidFill>
                  <a:srgbClr val="7030A0"/>
                </a:solidFill>
              </a:rPr>
              <a:t> </a:t>
            </a:r>
            <a:r>
              <a:rPr lang="ru-RU" sz="1400" dirty="0">
                <a:solidFill>
                  <a:srgbClr val="7030A0"/>
                </a:solidFill>
                <a:hlinkClick r:id="rId3" tooltip="Народный промысел"/>
              </a:rPr>
              <a:t>народный промысел</a:t>
            </a:r>
            <a:r>
              <a:rPr lang="ru-RU" sz="1400" dirty="0">
                <a:solidFill>
                  <a:srgbClr val="7030A0"/>
                </a:solidFill>
              </a:rPr>
              <a:t>, родившийся в </a:t>
            </a:r>
            <a:r>
              <a:rPr lang="ru-RU" sz="1400" dirty="0">
                <a:solidFill>
                  <a:srgbClr val="7030A0"/>
                </a:solidFill>
                <a:hlinkClick r:id="rId4" tooltip="XVII век"/>
              </a:rPr>
              <a:t>XVII веке</a:t>
            </a:r>
            <a:r>
              <a:rPr lang="ru-RU" sz="1400" dirty="0">
                <a:solidFill>
                  <a:srgbClr val="7030A0"/>
                </a:solidFill>
              </a:rPr>
              <a:t> в округе </a:t>
            </a:r>
            <a:r>
              <a:rPr lang="ru-RU" sz="1400" dirty="0">
                <a:solidFill>
                  <a:srgbClr val="7030A0"/>
                </a:solidFill>
                <a:hlinkClick r:id="rId5" tooltip="Нижний Новгород"/>
              </a:rPr>
              <a:t>Нижнего Новгорода</a:t>
            </a:r>
            <a:r>
              <a:rPr lang="ru-RU" sz="1400" dirty="0">
                <a:solidFill>
                  <a:srgbClr val="7030A0"/>
                </a:solidFill>
              </a:rPr>
              <a:t>.</a:t>
            </a:r>
          </a:p>
          <a:p>
            <a:r>
              <a:rPr lang="ru-RU" sz="1400" dirty="0">
                <a:solidFill>
                  <a:srgbClr val="7030A0"/>
                </a:solidFill>
              </a:rPr>
              <a:t>Хохлома представляет собой </a:t>
            </a:r>
            <a:r>
              <a:rPr lang="ru-RU" sz="1400" dirty="0">
                <a:solidFill>
                  <a:srgbClr val="7030A0"/>
                </a:solidFill>
                <a:hlinkClick r:id="rId6" tooltip="Декоративная роспись (страница отсутствует)"/>
              </a:rPr>
              <a:t>декоративную роспись</a:t>
            </a:r>
            <a:r>
              <a:rPr lang="ru-RU" sz="1400" dirty="0">
                <a:solidFill>
                  <a:srgbClr val="7030A0"/>
                </a:solidFill>
              </a:rPr>
              <a:t> деревянной </a:t>
            </a:r>
            <a:r>
              <a:rPr lang="ru-RU" sz="1400" dirty="0">
                <a:solidFill>
                  <a:srgbClr val="7030A0"/>
                </a:solidFill>
                <a:hlinkClick r:id="rId7" tooltip="Посуда"/>
              </a:rPr>
              <a:t>посуды</a:t>
            </a:r>
            <a:r>
              <a:rPr lang="ru-RU" sz="1400" dirty="0">
                <a:solidFill>
                  <a:srgbClr val="7030A0"/>
                </a:solidFill>
              </a:rPr>
              <a:t> и </a:t>
            </a:r>
            <a:r>
              <a:rPr lang="ru-RU" sz="1400" dirty="0">
                <a:solidFill>
                  <a:srgbClr val="7030A0"/>
                </a:solidFill>
                <a:hlinkClick r:id="rId8" tooltip="Мебель"/>
              </a:rPr>
              <a:t>мебели</a:t>
            </a:r>
            <a:r>
              <a:rPr lang="ru-RU" sz="1400" dirty="0">
                <a:solidFill>
                  <a:srgbClr val="7030A0"/>
                </a:solidFill>
              </a:rPr>
              <a:t>, выполненную чёрным и красным цветом по золотистому фону. На дерево при выполнении росписи наносится не </a:t>
            </a:r>
            <a:r>
              <a:rPr lang="ru-RU" sz="1400" dirty="0">
                <a:solidFill>
                  <a:srgbClr val="7030A0"/>
                </a:solidFill>
                <a:hlinkClick r:id="rId9" tooltip="Золото"/>
              </a:rPr>
              <a:t>золотой</a:t>
            </a:r>
            <a:r>
              <a:rPr lang="ru-RU" sz="1400" dirty="0">
                <a:solidFill>
                  <a:srgbClr val="7030A0"/>
                </a:solidFill>
              </a:rPr>
              <a:t>, а серебристый </a:t>
            </a:r>
            <a:r>
              <a:rPr lang="ru-RU" sz="1400" dirty="0">
                <a:solidFill>
                  <a:srgbClr val="7030A0"/>
                </a:solidFill>
                <a:hlinkClick r:id="rId10" tooltip="Олово"/>
              </a:rPr>
              <a:t>оловянный</a:t>
            </a:r>
            <a:r>
              <a:rPr lang="ru-RU" sz="1400" dirty="0">
                <a:solidFill>
                  <a:srgbClr val="7030A0"/>
                </a:solidFill>
              </a:rPr>
              <a:t> </a:t>
            </a:r>
            <a:r>
              <a:rPr lang="ru-RU" sz="1400" dirty="0">
                <a:solidFill>
                  <a:srgbClr val="7030A0"/>
                </a:solidFill>
                <a:hlinkClick r:id="rId11" tooltip="Порошок"/>
              </a:rPr>
              <a:t>порошок</a:t>
            </a:r>
            <a:r>
              <a:rPr lang="ru-RU" sz="1400" dirty="0">
                <a:solidFill>
                  <a:srgbClr val="7030A0"/>
                </a:solidFill>
              </a:rPr>
              <a:t>. После этого изделие покрывается специальным составом и три-четыре раза обрабатывается в печи, чем достигается медово-золотистый цвет, придающий лёгкой </a:t>
            </a:r>
            <a:r>
              <a:rPr lang="ru-RU" sz="1400" dirty="0">
                <a:solidFill>
                  <a:srgbClr val="7030A0"/>
                </a:solidFill>
                <a:hlinkClick r:id="rId12" tooltip="Деревянная посуда (страница отсутствует)"/>
              </a:rPr>
              <a:t>деревянной посуде</a:t>
            </a:r>
            <a:r>
              <a:rPr lang="ru-RU" sz="1400" dirty="0">
                <a:solidFill>
                  <a:srgbClr val="7030A0"/>
                </a:solidFill>
              </a:rPr>
              <a:t> эффект </a:t>
            </a:r>
            <a:r>
              <a:rPr lang="ru-RU" sz="1400" dirty="0">
                <a:solidFill>
                  <a:srgbClr val="7030A0"/>
                </a:solidFill>
                <a:hlinkClick r:id="rId13" tooltip="Массивность (страница отсутствует)"/>
              </a:rPr>
              <a:t>массивности</a:t>
            </a:r>
            <a:r>
              <a:rPr lang="ru-RU" sz="1400" dirty="0">
                <a:solidFill>
                  <a:srgbClr val="7030A0"/>
                </a:solidFill>
              </a:rPr>
              <a:t>.</a:t>
            </a:r>
          </a:p>
          <a:p>
            <a:r>
              <a:rPr lang="ru-RU" sz="1400" dirty="0">
                <a:solidFill>
                  <a:srgbClr val="7030A0"/>
                </a:solidFill>
              </a:rPr>
              <a:t>Традиционные элементы Хохломы — красные сочные </a:t>
            </a:r>
            <a:r>
              <a:rPr lang="ru-RU" sz="1400" dirty="0">
                <a:solidFill>
                  <a:srgbClr val="7030A0"/>
                </a:solidFill>
                <a:hlinkClick r:id="rId14" tooltip="Ягода"/>
              </a:rPr>
              <a:t>ягоды</a:t>
            </a:r>
            <a:r>
              <a:rPr lang="ru-RU" sz="1400" dirty="0">
                <a:solidFill>
                  <a:srgbClr val="7030A0"/>
                </a:solidFill>
              </a:rPr>
              <a:t> </a:t>
            </a:r>
            <a:r>
              <a:rPr lang="ru-RU" sz="1400" dirty="0">
                <a:solidFill>
                  <a:srgbClr val="7030A0"/>
                </a:solidFill>
                <a:hlinkClick r:id="rId15" tooltip="Рябина"/>
              </a:rPr>
              <a:t>рябины</a:t>
            </a:r>
            <a:r>
              <a:rPr lang="ru-RU" sz="1400" dirty="0">
                <a:solidFill>
                  <a:srgbClr val="7030A0"/>
                </a:solidFill>
              </a:rPr>
              <a:t> и </a:t>
            </a:r>
            <a:r>
              <a:rPr lang="ru-RU" sz="1400" dirty="0">
                <a:solidFill>
                  <a:srgbClr val="7030A0"/>
                </a:solidFill>
                <a:hlinkClick r:id="rId16" tooltip="Земляника"/>
              </a:rPr>
              <a:t>земляники</a:t>
            </a:r>
            <a:r>
              <a:rPr lang="ru-RU" sz="1400" dirty="0">
                <a:solidFill>
                  <a:srgbClr val="7030A0"/>
                </a:solidFill>
              </a:rPr>
              <a:t>, цветы и ветки. Нередко встречаются </a:t>
            </a:r>
            <a:r>
              <a:rPr lang="ru-RU" sz="1400" dirty="0">
                <a:solidFill>
                  <a:srgbClr val="7030A0"/>
                </a:solidFill>
                <a:hlinkClick r:id="rId17" tooltip="Птицы"/>
              </a:rPr>
              <a:t>птицы</a:t>
            </a:r>
            <a:r>
              <a:rPr lang="ru-RU" sz="1400" dirty="0">
                <a:solidFill>
                  <a:srgbClr val="7030A0"/>
                </a:solidFill>
              </a:rPr>
              <a:t>, </a:t>
            </a:r>
            <a:r>
              <a:rPr lang="ru-RU" sz="1400" dirty="0">
                <a:solidFill>
                  <a:srgbClr val="7030A0"/>
                </a:solidFill>
                <a:hlinkClick r:id="rId18" tooltip="Рыбы"/>
              </a:rPr>
              <a:t>рыбы</a:t>
            </a:r>
            <a:r>
              <a:rPr lang="ru-RU" sz="1400" dirty="0">
                <a:solidFill>
                  <a:srgbClr val="7030A0"/>
                </a:solidFill>
              </a:rPr>
              <a:t> и звери.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4" name="Picture 2" descr="C:\Users\Администратор\Desktop\369102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45703"/>
            <a:ext cx="36260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9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5"/>
            <a:ext cx="9118037" cy="50405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МУЗЫКАЛЬНАЯ ИГРА НА ЛОЖКАХ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6444426"/>
            <a:ext cx="4066613" cy="41357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«УРАЛЬСКИЕ ЛОЖКАРИ»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Администратор\Desktop\Фото\DSC03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89" y="620688"/>
            <a:ext cx="9173886" cy="56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6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МУЗЫКАЛЬНАЯ КОМПОЗИЦИЯ НА НАРОДНЫХ ИНСТРУМЕНТАХ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Администратор\Desktop\Фото\DSC033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6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Фото\DSC033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209" y="0"/>
            <a:ext cx="9173209" cy="68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00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КОНЕЦ ПРЕЗЕНТАЦИИ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300410"/>
            <a:ext cx="7125112" cy="55759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АВТОР: ЦЫБУШКИНА Н.В.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СОАВТОР: ГАДЖИВЕРДИЕВА Р.Х.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483" name="Picture 3" descr="C:\Users\Администратор\Desktop\Фото\DSC03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33670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8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6385603"/>
            <a:ext cx="4498659" cy="4855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ГЖЕЛЬСКАЯ РОСПИСЬ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4536504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Гжель — один из традиционных российских центров производства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Керамика"/>
              </a:rPr>
              <a:t>керамики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Более широкое значение названия «Гжель», являющееся правильным с исторической и культурной точки зрения, — это обширный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Район"/>
              </a:rPr>
              <a:t>район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состоящий из 27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Деревня"/>
              </a:rPr>
              <a:t>деревень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объединённых в «Гжельский куст». «Гжельский куст» расположен примерно в шестидесяти километрах от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Москва"/>
              </a:rPr>
              <a:t>Москвы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по железнодорожной линии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Москва"/>
              </a:rPr>
              <a:t>Москва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Муром"/>
              </a:rPr>
              <a:t>Муром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Казань"/>
              </a:rPr>
              <a:t>Казань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Сейчас «Гжельский куст» входит в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Раменский район Московской области"/>
              </a:rPr>
              <a:t>Раменский район Московской области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До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9" tooltip="Великая Октябрьская социалистическая революция"/>
              </a:rPr>
              <a:t>революции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этот район относился к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10" tooltip="Богородский уезд"/>
              </a:rPr>
              <a:t>Богородскому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1050" u="sng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11" tooltip="Бронницкий уезд"/>
              </a:rPr>
              <a:t>Бронницкому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05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12" tooltip="Уезды России"/>
              </a:rPr>
              <a:t>уездам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Название Гжель имеет балтийское происхождение, вследствие чего наиболее близкие ему топонимические параллели находятся на западе, в области балтийской 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13" tooltip="Гидроним"/>
              </a:rPr>
              <a:t>гидронимии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Так, в левобережье верхнего Приднепровья находим реку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Агжелка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она же Гжелка,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Гжолка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Гжелька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в Смоленской области близко к рассматриваемому названию река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Гжать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(правый приток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Вазузы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а название её притока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Кзелка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сопоставимо с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Кжеля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наиболее ранней формой названия села Гжель (чередование ж-з в названиях Верхнего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Поднепровья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встречается часто). Допускается образование гидронима Гжель из балтийского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gud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(i)-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(сравни 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14" tooltip="Древнепрусский язык"/>
              </a:rPr>
              <a:t>др.-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14" tooltip="Древнепрусский язык"/>
              </a:rPr>
              <a:t>прусск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14" tooltip="Древнепрусский язык"/>
              </a:rPr>
              <a:t>.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'кустарник'). Эта основа широко представлена в балтийской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гидронимии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 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15" tooltip="Прусский язык"/>
              </a:rPr>
              <a:t>прусск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15" tooltip="Прусский язык"/>
              </a:rPr>
              <a:t>.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05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Gudeniten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16" tooltip="Литовский язык"/>
              </a:rPr>
              <a:t>лит.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lt-LT" sz="105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Gudelupis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17" tooltip="Латышский язык"/>
              </a:rPr>
              <a:t>латыш.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lv-LV" sz="105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Guddel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18" tooltip="Куршский язык"/>
              </a:rPr>
              <a:t>курш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  <a:hlinkClick r:id="rId18" tooltip="Куршский язык"/>
              </a:rPr>
              <a:t>.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05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Gudde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и ряд других</a:t>
            </a:r>
            <a:r>
              <a:rPr lang="ru-RU" sz="1050" baseline="30000" dirty="0">
                <a:solidFill>
                  <a:schemeClr val="tx1">
                    <a:lumMod val="95000"/>
                    <a:lumOff val="5000"/>
                  </a:schemeClr>
                </a:solidFill>
                <a:hlinkClick r:id="rId19"/>
              </a:rPr>
              <a:t>[1][2]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Поскольку Гжель является старинным центром производства фарфоровой, фаянсовой и глиняной посуды, ещё в прошлом веке появились попытки связать непонятное название местности с её специализацией:</a:t>
            </a:r>
          </a:p>
          <a:p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Посуду жгут, обжигают, отсюда всё производство названо </a:t>
            </a:r>
            <a:r>
              <a:rPr lang="ru-RU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жгелью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словом, обратившимся в гжель в силу свойства простолюдина переставлять согласные. Позднее, когда промысел получил особо важное значение и привлёк к себе большую часть местных рабочих рук, название производства было перенесено и на самый занятый им район.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pic>
        <p:nvPicPr>
          <p:cNvPr id="6146" name="Picture 2" descr="C:\Users\Администратор\Desktop\484-1971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88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59" y="6300410"/>
            <a:ext cx="7125112" cy="5575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ДЫМКОВСКАЯ РОСПИСЬ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20687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err="1"/>
              <a:t>Ды́мковская</a:t>
            </a:r>
            <a:r>
              <a:rPr lang="ru-RU" sz="1200" b="1" dirty="0"/>
              <a:t> игрушка</a:t>
            </a:r>
            <a:r>
              <a:rPr lang="ru-RU" sz="1200" dirty="0"/>
              <a:t>, </a:t>
            </a:r>
            <a:r>
              <a:rPr lang="ru-RU" sz="1200" i="1" dirty="0" err="1"/>
              <a:t>вя́тская</a:t>
            </a:r>
            <a:r>
              <a:rPr lang="ru-RU" sz="1200" i="1" dirty="0"/>
              <a:t> игрушка</a:t>
            </a:r>
            <a:r>
              <a:rPr lang="ru-RU" sz="1200" dirty="0"/>
              <a:t>, </a:t>
            </a:r>
            <a:r>
              <a:rPr lang="ru-RU" sz="1200" i="1" dirty="0" err="1"/>
              <a:t>ки́ровская</a:t>
            </a:r>
            <a:r>
              <a:rPr lang="ru-RU" sz="1200" i="1" dirty="0"/>
              <a:t> игрушка</a:t>
            </a:r>
            <a:r>
              <a:rPr lang="ru-RU" sz="1200" dirty="0"/>
              <a:t> — один из русских народных глиняных </a:t>
            </a:r>
            <a:r>
              <a:rPr lang="ru-RU" sz="1200" dirty="0">
                <a:hlinkClick r:id="rId2" tooltip="Художественный промысел"/>
              </a:rPr>
              <a:t>художественных промыслов</a:t>
            </a:r>
            <a:r>
              <a:rPr lang="ru-RU" sz="1200" dirty="0"/>
              <a:t>. Возник в заречной слободе </a:t>
            </a:r>
            <a:r>
              <a:rPr lang="ru-RU" sz="1200" dirty="0">
                <a:hlinkClick r:id="rId3" tooltip="Дымково (Киров)"/>
              </a:rPr>
              <a:t>Дымково</a:t>
            </a:r>
            <a:r>
              <a:rPr lang="ru-RU" sz="1200" dirty="0"/>
              <a:t> близ г. Вятка (ныне на территории г. </a:t>
            </a:r>
            <a:r>
              <a:rPr lang="ru-RU" sz="1200" dirty="0">
                <a:hlinkClick r:id="rId4" tooltip="Киров (Кировская область)"/>
              </a:rPr>
              <a:t>Кирова</a:t>
            </a:r>
            <a:r>
              <a:rPr lang="ru-RU" sz="1200" dirty="0"/>
              <a:t>).</a:t>
            </a:r>
          </a:p>
          <a:p>
            <a:r>
              <a:rPr lang="ru-RU" sz="1200" dirty="0"/>
              <a:t>Аналог дымковской игрушки отсутствует. Яркая, нарядная дымковская игрушка стала своеобразным символом </a:t>
            </a:r>
            <a:r>
              <a:rPr lang="ru-RU" sz="1200" dirty="0">
                <a:hlinkClick r:id="rId5" tooltip="Кировская область"/>
              </a:rPr>
              <a:t>Вятской земли</a:t>
            </a:r>
            <a:r>
              <a:rPr lang="ru-RU" sz="1200" dirty="0"/>
              <a:t>.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Дымковская игрушка — один из самых старинных промыслов России, существует на Вятской земле более четырёхсот лет. Возникновение игрушки связывают с весенним праздником </a:t>
            </a:r>
            <a:r>
              <a:rPr lang="ru-RU" sz="1200" dirty="0">
                <a:hlinkClick r:id="rId6" tooltip="Вятская свистунья"/>
              </a:rPr>
              <a:t>Свистунья</a:t>
            </a:r>
            <a:r>
              <a:rPr lang="ru-RU" sz="1200" dirty="0"/>
              <a:t>, к которому женское население слободы Дымково лепило глиняные свистульки в виде коней, баранов, козлов, уточек. Позднее, когда праздник потерял своё значение, промысел не только сохранился, но и получил дальнейшее развитие.</a:t>
            </a:r>
          </a:p>
          <a:p>
            <a:r>
              <a:rPr lang="ru-RU" sz="1200" dirty="0"/>
              <a:t>Возрождение промысла произошло в советское время в 30-е года XX века и связано с именем А. И. </a:t>
            </a:r>
            <a:r>
              <a:rPr lang="ru-RU" sz="1200" dirty="0" err="1"/>
              <a:t>Деньшина</a:t>
            </a:r>
            <a:r>
              <a:rPr lang="ru-RU" sz="1200" dirty="0"/>
              <a:t>, который сумел уговорить потомственных мастериц </a:t>
            </a:r>
            <a:r>
              <a:rPr lang="ru-RU" sz="1200" dirty="0">
                <a:hlinkClick r:id="rId7" tooltip="Мезрина, Анна Афанасьевна"/>
              </a:rPr>
              <a:t>А. </a:t>
            </a:r>
            <a:r>
              <a:rPr lang="ru-RU" sz="1200" dirty="0" err="1">
                <a:hlinkClick r:id="rId7" tooltip="Мезрина, Анна Афанасьевна"/>
              </a:rPr>
              <a:t>Мезрину</a:t>
            </a:r>
            <a:r>
              <a:rPr lang="ru-RU" sz="1200" dirty="0"/>
              <a:t>, Е. Пенкину, Е. Кошкину не бросать ремесло и организовать артель "Вятская игрушка".</a:t>
            </a:r>
          </a:p>
          <a:p>
            <a:r>
              <a:rPr lang="ru-RU" sz="1200" dirty="0"/>
              <a:t>Позднее расширился круг тем за счёт внесения в игрушку новых бытовых и сказочных сюжетов. Было разработано большое количество орнаментов и цветовых сочетаний.</a:t>
            </a:r>
          </a:p>
        </p:txBody>
      </p:sp>
      <p:pic>
        <p:nvPicPr>
          <p:cNvPr id="8194" name="Picture 2" descr="C:\Users\Администратор\Desktop\a0badde6c7e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016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6394"/>
            <a:ext cx="7125112" cy="7016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ГОРОДЕЦКАЯ РОСПИСЬ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0351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Городецкая роспись</a:t>
            </a:r>
            <a:r>
              <a:rPr lang="ru-RU" dirty="0"/>
              <a:t> — русский народный художественный </a:t>
            </a:r>
            <a:r>
              <a:rPr lang="ru-RU" u="sng" dirty="0">
                <a:hlinkClick r:id="rId2" tooltip="Промысел"/>
              </a:rPr>
              <a:t>промысел</a:t>
            </a:r>
            <a:r>
              <a:rPr lang="ru-RU" dirty="0"/>
              <a:t>. Существует с середины </a:t>
            </a:r>
            <a:r>
              <a:rPr lang="ru-RU" u="sng" dirty="0">
                <a:hlinkClick r:id="rId3" tooltip="XIX век"/>
              </a:rPr>
              <a:t>XIX века</a:t>
            </a:r>
            <a:r>
              <a:rPr lang="ru-RU" dirty="0"/>
              <a:t> в районе города </a:t>
            </a:r>
            <a:r>
              <a:rPr lang="ru-RU" u="sng" dirty="0">
                <a:hlinkClick r:id="rId4" tooltip="Городец"/>
              </a:rPr>
              <a:t>Городец</a:t>
            </a:r>
            <a:r>
              <a:rPr lang="ru-RU" dirty="0"/>
              <a:t>. Яркая, лаконичная городецкая </a:t>
            </a:r>
            <a:r>
              <a:rPr lang="ru-RU" u="sng" dirty="0">
                <a:hlinkClick r:id="rId5" tooltip="Живопись"/>
              </a:rPr>
              <a:t>роспись</a:t>
            </a:r>
            <a:r>
              <a:rPr lang="ru-RU" dirty="0"/>
              <a:t> (жанровые сцены, фигурки коней, петухов, цветочные узоры), выполненная свободным мазком с белой и черной графической обводкой, украшала прялки, мебель, ставни, двери. В </a:t>
            </a:r>
            <a:r>
              <a:rPr lang="ru-RU" u="sng" dirty="0">
                <a:hlinkClick r:id="rId6" tooltip="1936"/>
              </a:rPr>
              <a:t>1936</a:t>
            </a:r>
            <a:r>
              <a:rPr lang="ru-RU" dirty="0"/>
              <a:t> основана артель (с 1960 фабрика «Городецкая роспись»), </a:t>
            </a:r>
            <a:r>
              <a:rPr lang="ru-RU" dirty="0" err="1"/>
              <a:t>изготовляющая</a:t>
            </a:r>
            <a:r>
              <a:rPr lang="ru-RU" u="sng" dirty="0" err="1">
                <a:hlinkClick r:id="rId7" tooltip="Сувенир"/>
              </a:rPr>
              <a:t>сувениры</a:t>
            </a:r>
            <a:r>
              <a:rPr lang="ru-RU" dirty="0"/>
              <a:t>; мастера — Д. И. Крюков, А. Е. Коновалов, И. А. Мазин.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42" name="Picture 2" descr="C:\Users\Администратор\Desktop\0_651da_11776b4b_XL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3843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31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0"/>
            <a:ext cx="712511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 ЭТАП: НАША ВЫСТАВКА «НАРОДНЫЕ ПРОМЫСЛЫ»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39" name="Picture 3" descr="C:\Users\Администратор\Desktop\Фото\DSC032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87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84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Фото\DSC032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87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 ЭТАП:БЕСЕДА С ДЕТЬМИ: «РОСПИСЬ ИЗДЕЛИЙ»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Users\Администратор\Desktop\Фото\DSC031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10500" cy="48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524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3681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 ЭТАП: РАССМАТРИВАНИЕ ИЛЛЮСТРАЦИЙ О ТЕХНИКЕ НАРОДНЫХ ПРОМЫСЛОВ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Администратор\Desktop\Фото\DSC031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3123"/>
            <a:ext cx="9144000" cy="501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96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262</TotalTime>
  <Words>173</Words>
  <Application>Microsoft Office PowerPoint</Application>
  <PresentationFormat>Экран (4:3)</PresentationFormat>
  <Paragraphs>50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П Р Е З Е Н Т А Ц И Я</vt:lpstr>
      <vt:lpstr>ИСТОРИЯ ВОЗНИКНОВЕНИЯ РУССКО-НАРОДНЫХ ПРОМЫСЛОВ</vt:lpstr>
      <vt:lpstr>Слайд 3</vt:lpstr>
      <vt:lpstr>Слайд 4</vt:lpstr>
      <vt:lpstr>Слайд 5</vt:lpstr>
      <vt:lpstr>1 ЭТАП: НАША ВЫСТАВКА «НАРОДНЫЕ ПРОМЫСЛЫ»</vt:lpstr>
      <vt:lpstr>Слайд 7</vt:lpstr>
      <vt:lpstr>2 ЭТАП:БЕСЕДА С ДЕТЬМИ: «РОСПИСЬ ИЗДЕЛИЙ»</vt:lpstr>
      <vt:lpstr>3 ЭТАП: РАССМАТРИВАНИЕ ИЛЛЮСТРАЦИЙ О ТЕХНИКЕ НАРОДНЫХ ПРОМЫСЛОВ</vt:lpstr>
      <vt:lpstr>4 ЭТАП: РАССМАТРИВАНИЕ ДРУГИХ РУССКО-НАРОДНЫХ РОСПИСЕЙ НА ОДЕЖДЕ КУКОЛ</vt:lpstr>
      <vt:lpstr>5 ЭТАП: НАША ТВОРЧЕСКАЯ МАСТЕРСКАЯ</vt:lpstr>
      <vt:lpstr>ВЫСТАВКА РАБОТ В ТЕХНИКЕ «ХОХЛОМА»</vt:lpstr>
      <vt:lpstr>ВЫСТАВКА РАБОТ В ТЕХНИКЕ «ГЖЕЛЬ»</vt:lpstr>
      <vt:lpstr>6 ЭТАП: «НАШЕ ТВОРЧЕСТВО»</vt:lpstr>
      <vt:lpstr>Слайд 15</vt:lpstr>
      <vt:lpstr>7 ЭТАП: В СВОБОДНОЕ ВРЕМЯ ИГРАЕМ В ДИДАКТИЧЕСКУЮ ИГРУ «ЧУДЕСНЫЕ УЗОРЫ»</vt:lpstr>
      <vt:lpstr>ОСЕННИЙ ПРАЗДНИК</vt:lpstr>
      <vt:lpstr>Слайд 18</vt:lpstr>
      <vt:lpstr>Слайд 19</vt:lpstr>
      <vt:lpstr>МУЗЫКАЛЬНАЯ ИГРА НА ЛОЖКАХ</vt:lpstr>
      <vt:lpstr>МУЗЫКАЛЬНАЯ КОМПОЗИЦИЯ НА НАРОДНЫХ ИНСТРУМЕНТАХ</vt:lpstr>
      <vt:lpstr>Слайд 22</vt:lpstr>
      <vt:lpstr>КОНЕЦ ПРЕЗЕНТАЦИИ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tosh</cp:lastModifiedBy>
  <cp:revision>27</cp:revision>
  <dcterms:created xsi:type="dcterms:W3CDTF">2012-10-27T12:27:21Z</dcterms:created>
  <dcterms:modified xsi:type="dcterms:W3CDTF">2013-01-26T13:12:23Z</dcterms:modified>
</cp:coreProperties>
</file>