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5"/>
  </p:notesMasterIdLst>
  <p:sldIdLst>
    <p:sldId id="295" r:id="rId2"/>
    <p:sldId id="294" r:id="rId3"/>
    <p:sldId id="292" r:id="rId4"/>
    <p:sldId id="293" r:id="rId5"/>
    <p:sldId id="298" r:id="rId6"/>
    <p:sldId id="299" r:id="rId7"/>
    <p:sldId id="300" r:id="rId8"/>
    <p:sldId id="301" r:id="rId9"/>
    <p:sldId id="302" r:id="rId10"/>
    <p:sldId id="303" r:id="rId11"/>
    <p:sldId id="304" r:id="rId12"/>
    <p:sldId id="306" r:id="rId13"/>
    <p:sldId id="305"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34542" autoAdjust="0"/>
    <p:restoredTop sz="86372" autoAdjust="0"/>
  </p:normalViewPr>
  <p:slideViewPr>
    <p:cSldViewPr>
      <p:cViewPr varScale="1">
        <p:scale>
          <a:sx n="66" d="100"/>
          <a:sy n="66" d="100"/>
        </p:scale>
        <p:origin x="-1014" y="-114"/>
      </p:cViewPr>
      <p:guideLst>
        <p:guide orient="horz" pos="2160"/>
        <p:guide pos="2880"/>
      </p:guideLst>
    </p:cSldViewPr>
  </p:slideViewPr>
  <p:outlineViewPr>
    <p:cViewPr>
      <p:scale>
        <a:sx n="33" d="100"/>
        <a:sy n="33" d="100"/>
      </p:scale>
      <p:origin x="228"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A716A5-02F6-4780-BB86-B8D8F045CA1D}" type="datetimeFigureOut">
              <a:rPr lang="ru-RU" smtClean="0"/>
              <a:pPr/>
              <a:t>30.03.2013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6E49AA-D476-4283-9E56-71F6CE58D8F1}"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16E49AA-D476-4283-9E56-71F6CE58D8F1}" type="slidenum">
              <a:rPr lang="ru-RU" smtClean="0"/>
              <a:pPr/>
              <a:t>3</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30.03.2013</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725C68B6-61C2-468F-89AB-4B9F7531AA68}"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30.03.2013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30.03.2013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30.03.2013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30.03.2013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30.03.2013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30.03.2013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30.03.2013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30.03.2013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30.03.2013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30.03.2013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B106E36-FD25-4E2D-B0AA-010F637433A0}" type="datetimeFigureOut">
              <a:rPr lang="ru-RU" smtClean="0"/>
              <a:pPr/>
              <a:t>30.03.2013</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srcRect/>
          <a:stretch>
            <a:fillRect/>
          </a:stretch>
        </p:blipFill>
        <p:spPr bwMode="auto">
          <a:xfrm>
            <a:off x="214282" y="0"/>
            <a:ext cx="9144000" cy="6858000"/>
          </a:xfrm>
          <a:prstGeom prst="rect">
            <a:avLst/>
          </a:prstGeom>
          <a:noFill/>
          <a:ln w="9525">
            <a:noFill/>
            <a:miter lim="800000"/>
            <a:headEnd/>
            <a:tailEnd/>
          </a:ln>
          <a:effectLst/>
        </p:spPr>
      </p:pic>
      <p:sp>
        <p:nvSpPr>
          <p:cNvPr id="3" name="Прямоугольник 2"/>
          <p:cNvSpPr/>
          <p:nvPr/>
        </p:nvSpPr>
        <p:spPr>
          <a:xfrm>
            <a:off x="1714480" y="1571612"/>
            <a:ext cx="5786478" cy="2585323"/>
          </a:xfrm>
          <a:prstGeom prst="rect">
            <a:avLst/>
          </a:prstGeom>
        </p:spPr>
        <p:txBody>
          <a:bodyPr wrap="square">
            <a:spAutoFit/>
          </a:bodyPr>
          <a:lstStyle/>
          <a:p>
            <a:r>
              <a:rPr lang="ru-RU" sz="5400" b="1" i="1" dirty="0" smtClean="0">
                <a:solidFill>
                  <a:srgbClr val="0070C0"/>
                </a:solidFill>
              </a:rPr>
              <a:t>Игры, которые можно провести дома с ребенком.</a:t>
            </a:r>
            <a:endParaRPr lang="ru-RU" sz="5400" b="1" i="1" dirty="0">
              <a:solidFill>
                <a:srgbClr val="0070C0"/>
              </a:solidFill>
            </a:endParaRPr>
          </a:p>
        </p:txBody>
      </p:sp>
      <p:sp>
        <p:nvSpPr>
          <p:cNvPr id="6" name="TextBox 5"/>
          <p:cNvSpPr txBox="1"/>
          <p:nvPr/>
        </p:nvSpPr>
        <p:spPr>
          <a:xfrm>
            <a:off x="6286512" y="5143512"/>
            <a:ext cx="184731" cy="369332"/>
          </a:xfrm>
          <a:prstGeom prst="rect">
            <a:avLst/>
          </a:prstGeom>
          <a:noFill/>
        </p:spPr>
        <p:txBody>
          <a:bodyPr wrap="none" rtlCol="0">
            <a:spAutoFit/>
          </a:bodyPr>
          <a:lstStyle/>
          <a:p>
            <a:endParaRPr lang="ru-RU" dirty="0"/>
          </a:p>
        </p:txBody>
      </p:sp>
      <p:sp>
        <p:nvSpPr>
          <p:cNvPr id="7" name="TextBox 6"/>
          <p:cNvSpPr txBox="1"/>
          <p:nvPr/>
        </p:nvSpPr>
        <p:spPr>
          <a:xfrm>
            <a:off x="2928926" y="4786322"/>
            <a:ext cx="184731" cy="369332"/>
          </a:xfrm>
          <a:prstGeom prst="rect">
            <a:avLst/>
          </a:prstGeom>
          <a:noFill/>
        </p:spPr>
        <p:txBody>
          <a:bodyPr wrap="none" rtlCol="0">
            <a:spAutoFit/>
          </a:bodyPr>
          <a:lstStyle/>
          <a:p>
            <a:endParaRPr lang="ru-RU" dirty="0"/>
          </a:p>
        </p:txBody>
      </p:sp>
      <p:sp>
        <p:nvSpPr>
          <p:cNvPr id="8" name="TextBox 7"/>
          <p:cNvSpPr txBox="1"/>
          <p:nvPr/>
        </p:nvSpPr>
        <p:spPr>
          <a:xfrm flipH="1" flipV="1">
            <a:off x="2256401" y="5512844"/>
            <a:ext cx="5816061" cy="369332"/>
          </a:xfrm>
          <a:prstGeom prst="rect">
            <a:avLst/>
          </a:prstGeom>
          <a:noFill/>
        </p:spPr>
        <p:txBody>
          <a:bodyPr wrap="square" rtlCol="0">
            <a:spAutoFit/>
          </a:bodyPr>
          <a:lstStyle/>
          <a:p>
            <a:r>
              <a:rPr lang="ru-RU" dirty="0" smtClean="0"/>
              <a:t>Подготовила </a:t>
            </a:r>
            <a:endParaRPr lang="ru-RU" dirty="0"/>
          </a:p>
        </p:txBody>
      </p:sp>
      <p:sp>
        <p:nvSpPr>
          <p:cNvPr id="9" name="TextBox 8"/>
          <p:cNvSpPr txBox="1"/>
          <p:nvPr/>
        </p:nvSpPr>
        <p:spPr>
          <a:xfrm>
            <a:off x="3214678" y="4500570"/>
            <a:ext cx="184731" cy="369332"/>
          </a:xfrm>
          <a:prstGeom prst="rect">
            <a:avLst/>
          </a:prstGeom>
          <a:noFill/>
        </p:spPr>
        <p:txBody>
          <a:bodyPr wrap="none" rtlCol="0">
            <a:spAutoFit/>
          </a:bodyPr>
          <a:lstStyle/>
          <a:p>
            <a:endParaRPr lang="ru-RU" dirty="0"/>
          </a:p>
        </p:txBody>
      </p:sp>
      <p:sp>
        <p:nvSpPr>
          <p:cNvPr id="10" name="TextBox 9"/>
          <p:cNvSpPr txBox="1"/>
          <p:nvPr/>
        </p:nvSpPr>
        <p:spPr>
          <a:xfrm flipH="1">
            <a:off x="2470715" y="4714884"/>
            <a:ext cx="1815533" cy="369332"/>
          </a:xfrm>
          <a:prstGeom prst="rect">
            <a:avLst/>
          </a:prstGeom>
          <a:noFill/>
        </p:spPr>
        <p:txBody>
          <a:bodyPr wrap="square" rtlCol="0">
            <a:spAutoFit/>
          </a:bodyPr>
          <a:lstStyle/>
          <a:p>
            <a:endParaRPr lang="ru-RU" dirty="0"/>
          </a:p>
        </p:txBody>
      </p:sp>
      <p:sp>
        <p:nvSpPr>
          <p:cNvPr id="11" name="TextBox 10"/>
          <p:cNvSpPr txBox="1"/>
          <p:nvPr/>
        </p:nvSpPr>
        <p:spPr>
          <a:xfrm>
            <a:off x="2214546" y="5214950"/>
            <a:ext cx="4786346" cy="646331"/>
          </a:xfrm>
          <a:prstGeom prst="rect">
            <a:avLst/>
          </a:prstGeom>
          <a:noFill/>
        </p:spPr>
        <p:txBody>
          <a:bodyPr wrap="square" rtlCol="0">
            <a:spAutoFit/>
          </a:bodyPr>
          <a:lstStyle/>
          <a:p>
            <a:r>
              <a:rPr lang="ru-RU" dirty="0" smtClean="0">
                <a:solidFill>
                  <a:schemeClr val="bg1">
                    <a:lumMod val="95000"/>
                    <a:lumOff val="5000"/>
                  </a:schemeClr>
                </a:solidFill>
              </a:rPr>
              <a:t>Воспитатель ГБДОУ 88 Приморского района  г.Санкт-Петербург Кабанова О.В.</a:t>
            </a:r>
            <a:endParaRPr lang="ru-RU" dirty="0">
              <a:solidFill>
                <a:schemeClr val="bg1">
                  <a:lumMod val="95000"/>
                  <a:lumOff val="5000"/>
                </a:schemeClr>
              </a:solidFill>
            </a:endParaRPr>
          </a:p>
        </p:txBody>
      </p:sp>
    </p:spTree>
  </p:cSld>
  <p:clrMapOvr>
    <a:masterClrMapping/>
  </p:clrMapOvr>
  <p:transition>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
        <p:nvSpPr>
          <p:cNvPr id="3" name="Прямоугольник 2"/>
          <p:cNvSpPr/>
          <p:nvPr/>
        </p:nvSpPr>
        <p:spPr>
          <a:xfrm>
            <a:off x="1643042" y="1214422"/>
            <a:ext cx="6072198" cy="3385542"/>
          </a:xfrm>
          <a:prstGeom prst="rect">
            <a:avLst/>
          </a:prstGeom>
        </p:spPr>
        <p:txBody>
          <a:bodyPr wrap="square">
            <a:spAutoFit/>
          </a:bodyPr>
          <a:lstStyle/>
          <a:p>
            <a:pPr lvl="0" fontAlgn="base">
              <a:spcBef>
                <a:spcPct val="0"/>
              </a:spcBef>
              <a:spcAft>
                <a:spcPct val="0"/>
              </a:spcAft>
            </a:pPr>
            <a:r>
              <a:rPr lang="ru-RU" sz="2800" b="1" i="1" dirty="0" smtClean="0">
                <a:solidFill>
                  <a:srgbClr val="0070C0"/>
                </a:solidFill>
                <a:latin typeface="Calibri" pitchFamily="34" charset="0"/>
                <a:ea typeface="Calibri" pitchFamily="34" charset="0"/>
                <a:cs typeface="Times New Roman" pitchFamily="18" charset="0"/>
              </a:rPr>
              <a:t>«Давай посчитаем!»</a:t>
            </a:r>
            <a:endParaRPr lang="ru-RU" sz="2800" b="1" i="1" dirty="0" smtClean="0">
              <a:solidFill>
                <a:srgbClr val="0070C0"/>
              </a:solidFill>
              <a:latin typeface="Arial" pitchFamily="34" charset="0"/>
              <a:cs typeface="Arial" pitchFamily="34" charset="0"/>
            </a:endParaRPr>
          </a:p>
          <a:p>
            <a:pPr lvl="0" eaLnBrk="0" fontAlgn="base" hangingPunct="0">
              <a:spcBef>
                <a:spcPct val="0"/>
              </a:spcBef>
              <a:spcAft>
                <a:spcPct val="0"/>
              </a:spcAft>
            </a:pPr>
            <a:r>
              <a:rPr lang="ru-RU" sz="2800" dirty="0" smtClean="0">
                <a:solidFill>
                  <a:schemeClr val="bg1">
                    <a:lumMod val="95000"/>
                    <a:lumOff val="5000"/>
                  </a:schemeClr>
                </a:solidFill>
                <a:latin typeface="Calibri" pitchFamily="34" charset="0"/>
                <a:ea typeface="Calibri" pitchFamily="34" charset="0"/>
                <a:cs typeface="Times New Roman" pitchFamily="18" charset="0"/>
              </a:rPr>
              <a:t>Играют вдвоем. Взрослый считает про себя. Ребенок через некоторое время говорит «стоп» и пытается угадать число, до которого, по его мнению, досчитал взрослый. Меняются ролями.</a:t>
            </a:r>
            <a:endParaRPr lang="ru-RU" sz="2800" dirty="0" smtClean="0">
              <a:solidFill>
                <a:schemeClr val="bg1">
                  <a:lumMod val="95000"/>
                  <a:lumOff val="5000"/>
                </a:schemeClr>
              </a:solidFill>
              <a:latin typeface="Arial" pitchFamily="34" charset="0"/>
              <a:cs typeface="Arial" pitchFamily="34" charset="0"/>
            </a:endParaRPr>
          </a:p>
          <a:p>
            <a:pPr lvl="0" eaLnBrk="0" fontAlgn="base" hangingPunct="0">
              <a:spcBef>
                <a:spcPct val="0"/>
              </a:spcBef>
              <a:spcAft>
                <a:spcPct val="0"/>
              </a:spcAft>
            </a:pPr>
            <a:endParaRPr lang="ru-RU" dirty="0" smtClean="0">
              <a:solidFill>
                <a:srgbClr val="C00000"/>
              </a:solidFill>
              <a:latin typeface="Arial" pitchFamily="34" charset="0"/>
              <a:cs typeface="Arial" pitchFamily="34" charset="0"/>
            </a:endParaRPr>
          </a:p>
        </p:txBody>
      </p:sp>
    </p:spTree>
  </p:cSld>
  <p:clrMapOvr>
    <a:masterClrMapping/>
  </p:clrMapOvr>
  <p:transition>
    <p:circl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
        <p:nvSpPr>
          <p:cNvPr id="4" name="Прямоугольник 3"/>
          <p:cNvSpPr/>
          <p:nvPr/>
        </p:nvSpPr>
        <p:spPr>
          <a:xfrm>
            <a:off x="1357290" y="1428736"/>
            <a:ext cx="6143668" cy="3108543"/>
          </a:xfrm>
          <a:prstGeom prst="rect">
            <a:avLst/>
          </a:prstGeom>
        </p:spPr>
        <p:txBody>
          <a:bodyPr wrap="square">
            <a:spAutoFit/>
          </a:bodyPr>
          <a:lstStyle/>
          <a:p>
            <a:r>
              <a:rPr lang="ru-RU" sz="2800" b="1" i="1" dirty="0" smtClean="0">
                <a:solidFill>
                  <a:srgbClr val="0070C0"/>
                </a:solidFill>
              </a:rPr>
              <a:t>Игра "Пройди по линии"</a:t>
            </a:r>
          </a:p>
          <a:p>
            <a:r>
              <a:rPr lang="ru-RU" sz="2800" dirty="0" smtClean="0">
                <a:solidFill>
                  <a:schemeClr val="bg1">
                    <a:lumMod val="95000"/>
                    <a:lumOff val="5000"/>
                  </a:schemeClr>
                </a:solidFill>
              </a:rPr>
              <a:t>На полу рисуется линия или кладется длинная верёвка. Участникам игры завязываются глаза. Их задача пройти по этой линии, ни разу не оступившись. Выигрывает тот, кто ровнее всех прошел.</a:t>
            </a:r>
            <a:endParaRPr lang="ru-RU" sz="2800" dirty="0">
              <a:solidFill>
                <a:schemeClr val="bg1">
                  <a:lumMod val="95000"/>
                  <a:lumOff val="5000"/>
                </a:schemeClr>
              </a:solidFill>
            </a:endParaRPr>
          </a:p>
        </p:txBody>
      </p:sp>
    </p:spTree>
  </p:cSld>
  <p:clrMapOvr>
    <a:masterClrMapping/>
  </p:clrMapOvr>
  <p:transition>
    <p:circl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
        <p:nvSpPr>
          <p:cNvPr id="3" name="Прямоугольник 2"/>
          <p:cNvSpPr/>
          <p:nvPr/>
        </p:nvSpPr>
        <p:spPr>
          <a:xfrm>
            <a:off x="1428728" y="1214422"/>
            <a:ext cx="6858048" cy="3539430"/>
          </a:xfrm>
          <a:prstGeom prst="rect">
            <a:avLst/>
          </a:prstGeom>
        </p:spPr>
        <p:txBody>
          <a:bodyPr wrap="square">
            <a:spAutoFit/>
          </a:bodyPr>
          <a:lstStyle/>
          <a:p>
            <a:pPr lvl="0" fontAlgn="base">
              <a:spcBef>
                <a:spcPct val="0"/>
              </a:spcBef>
              <a:spcAft>
                <a:spcPct val="0"/>
              </a:spcAft>
            </a:pPr>
            <a:r>
              <a:rPr lang="ru-RU" b="1" i="1" dirty="0" smtClean="0">
                <a:solidFill>
                  <a:srgbClr val="0070C0"/>
                </a:solidFill>
                <a:latin typeface="Calibri" pitchFamily="34" charset="0"/>
                <a:ea typeface="Calibri" pitchFamily="34" charset="0"/>
                <a:cs typeface="Times New Roman" pitchFamily="18" charset="0"/>
              </a:rPr>
              <a:t>«</a:t>
            </a:r>
            <a:r>
              <a:rPr lang="ru-RU" sz="2800" b="1" i="1" dirty="0" smtClean="0">
                <a:solidFill>
                  <a:srgbClr val="0070C0"/>
                </a:solidFill>
                <a:latin typeface="Calibri" pitchFamily="34" charset="0"/>
                <a:ea typeface="Calibri" pitchFamily="34" charset="0"/>
                <a:cs typeface="Times New Roman" pitchFamily="18" charset="0"/>
              </a:rPr>
              <a:t>Путешествие на дачу»</a:t>
            </a:r>
            <a:endParaRPr lang="ru-RU" sz="2800" b="1" i="1" dirty="0" smtClean="0">
              <a:solidFill>
                <a:srgbClr val="0070C0"/>
              </a:solidFill>
              <a:latin typeface="Arial" pitchFamily="34" charset="0"/>
              <a:cs typeface="Arial" pitchFamily="34" charset="0"/>
            </a:endParaRPr>
          </a:p>
          <a:p>
            <a:pPr lvl="0" eaLnBrk="0" fontAlgn="base" hangingPunct="0">
              <a:spcBef>
                <a:spcPct val="0"/>
              </a:spcBef>
              <a:spcAft>
                <a:spcPct val="0"/>
              </a:spcAft>
            </a:pPr>
            <a:r>
              <a:rPr lang="ru-RU" sz="2800" dirty="0" smtClean="0">
                <a:solidFill>
                  <a:schemeClr val="bg1">
                    <a:lumMod val="95000"/>
                    <a:lumOff val="5000"/>
                  </a:schemeClr>
                </a:solidFill>
                <a:latin typeface="Calibri" pitchFamily="34" charset="0"/>
                <a:ea typeface="Calibri" pitchFamily="34" charset="0"/>
                <a:cs typeface="Times New Roman" pitchFamily="18" charset="0"/>
              </a:rPr>
              <a:t>Скоротать время в дороге можно следующим образом. Один из родителей ведет машину, другой считает, например, обгоняющие их красные автомобили, а ребенок - такие же, идущие навстречу. Можно считать машины определенной марки, определенной величины.</a:t>
            </a:r>
            <a:endParaRPr lang="ru-RU" sz="2800" dirty="0" smtClean="0">
              <a:solidFill>
                <a:schemeClr val="bg1">
                  <a:lumMod val="95000"/>
                  <a:lumOff val="5000"/>
                </a:schemeClr>
              </a:solidFill>
              <a:latin typeface="Arial" pitchFamily="34" charset="0"/>
              <a:cs typeface="Arial" pitchFamily="34" charset="0"/>
            </a:endParaRPr>
          </a:p>
        </p:txBody>
      </p:sp>
    </p:spTree>
  </p:cSld>
  <p:clrMapOvr>
    <a:masterClrMapping/>
  </p:clrMapOvr>
  <p:transition>
    <p:circl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
        <p:nvSpPr>
          <p:cNvPr id="3" name="Прямоугольник 2"/>
          <p:cNvSpPr/>
          <p:nvPr/>
        </p:nvSpPr>
        <p:spPr>
          <a:xfrm>
            <a:off x="1357290" y="1357298"/>
            <a:ext cx="7286676" cy="3539430"/>
          </a:xfrm>
          <a:prstGeom prst="rect">
            <a:avLst/>
          </a:prstGeom>
        </p:spPr>
        <p:txBody>
          <a:bodyPr wrap="square">
            <a:spAutoFit/>
          </a:bodyPr>
          <a:lstStyle/>
          <a:p>
            <a:pPr lvl="0" fontAlgn="base">
              <a:spcBef>
                <a:spcPct val="0"/>
              </a:spcBef>
              <a:spcAft>
                <a:spcPct val="0"/>
              </a:spcAft>
            </a:pPr>
            <a:r>
              <a:rPr lang="ru-RU" sz="2800" b="1" i="1" dirty="0" smtClean="0">
                <a:solidFill>
                  <a:srgbClr val="0070C0"/>
                </a:solidFill>
                <a:latin typeface="Calibri" pitchFamily="34" charset="0"/>
                <a:ea typeface="Calibri" pitchFamily="34" charset="0"/>
                <a:cs typeface="Times New Roman" pitchFamily="18" charset="0"/>
              </a:rPr>
              <a:t>«Кто больше?»</a:t>
            </a:r>
            <a:endParaRPr lang="ru-RU" sz="2800" b="1" i="1" dirty="0" smtClean="0">
              <a:solidFill>
                <a:srgbClr val="0070C0"/>
              </a:solidFill>
              <a:latin typeface="Arial" pitchFamily="34" charset="0"/>
              <a:cs typeface="Arial" pitchFamily="34" charset="0"/>
            </a:endParaRPr>
          </a:p>
          <a:p>
            <a:pPr lvl="0" eaLnBrk="0" fontAlgn="base" hangingPunct="0">
              <a:spcBef>
                <a:spcPct val="0"/>
              </a:spcBef>
              <a:spcAft>
                <a:spcPct val="0"/>
              </a:spcAft>
            </a:pPr>
            <a:r>
              <a:rPr lang="ru-RU" sz="2800" dirty="0" smtClean="0">
                <a:solidFill>
                  <a:schemeClr val="bg1">
                    <a:lumMod val="95000"/>
                    <a:lumOff val="5000"/>
                  </a:schemeClr>
                </a:solidFill>
                <a:latin typeface="Calibri" pitchFamily="34" charset="0"/>
                <a:ea typeface="Calibri" pitchFamily="34" charset="0"/>
                <a:cs typeface="Times New Roman" pitchFamily="18" charset="0"/>
              </a:rPr>
              <a:t>Перед играющими на столе две кучки мелких пуговиц (</a:t>
            </a:r>
            <a:r>
              <a:rPr lang="ru-RU" sz="2800" dirty="0" err="1" smtClean="0">
                <a:solidFill>
                  <a:schemeClr val="bg1">
                    <a:lumMod val="95000"/>
                    <a:lumOff val="5000"/>
                  </a:schemeClr>
                </a:solidFill>
                <a:latin typeface="Calibri" pitchFamily="34" charset="0"/>
                <a:ea typeface="Calibri" pitchFamily="34" charset="0"/>
                <a:cs typeface="Times New Roman" pitchFamily="18" charset="0"/>
              </a:rPr>
              <a:t>фасолинок</a:t>
            </a:r>
            <a:r>
              <a:rPr lang="ru-RU" sz="2800" dirty="0" smtClean="0">
                <a:solidFill>
                  <a:schemeClr val="bg1">
                    <a:lumMod val="95000"/>
                    <a:lumOff val="5000"/>
                  </a:schemeClr>
                </a:solidFill>
                <a:latin typeface="Calibri" pitchFamily="34" charset="0"/>
                <a:ea typeface="Calibri" pitchFamily="34" charset="0"/>
                <a:cs typeface="Times New Roman" pitchFamily="18" charset="0"/>
              </a:rPr>
              <a:t>). По команде игроки в течение определенного времени откладывают из кучки пуговицы по одной. Потом считают, кто больше отложил. Можно усложнить игру: откладывать пуговицы левой рукой.</a:t>
            </a:r>
            <a:endParaRPr lang="ru-RU" sz="2800" dirty="0" smtClean="0">
              <a:solidFill>
                <a:schemeClr val="bg1">
                  <a:lumMod val="95000"/>
                  <a:lumOff val="5000"/>
                </a:schemeClr>
              </a:solidFill>
              <a:latin typeface="Arial" pitchFamily="34" charset="0"/>
              <a:cs typeface="Arial" pitchFamily="34" charset="0"/>
            </a:endParaRPr>
          </a:p>
        </p:txBody>
      </p:sp>
    </p:spTree>
  </p:cSld>
  <p:clrMapOvr>
    <a:masterClrMapping/>
  </p:clrMapOvr>
  <p:transition>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0" y="0"/>
            <a:ext cx="9439004" cy="6858000"/>
          </a:xfrm>
          <a:prstGeom prst="rect">
            <a:avLst/>
          </a:prstGeom>
          <a:noFill/>
          <a:ln w="9525">
            <a:noFill/>
            <a:miter lim="800000"/>
            <a:headEnd/>
            <a:tailEnd/>
          </a:ln>
          <a:effectLst/>
        </p:spPr>
      </p:pic>
      <p:sp>
        <p:nvSpPr>
          <p:cNvPr id="3" name="Прямоугольник 2"/>
          <p:cNvSpPr/>
          <p:nvPr/>
        </p:nvSpPr>
        <p:spPr>
          <a:xfrm>
            <a:off x="1142976" y="1000108"/>
            <a:ext cx="7072362" cy="3970318"/>
          </a:xfrm>
          <a:prstGeom prst="rect">
            <a:avLst/>
          </a:prstGeom>
        </p:spPr>
        <p:txBody>
          <a:bodyPr wrap="square">
            <a:spAutoFit/>
          </a:bodyPr>
          <a:lstStyle/>
          <a:p>
            <a:r>
              <a:rPr lang="ru-RU" sz="2800" dirty="0" smtClean="0">
                <a:solidFill>
                  <a:schemeClr val="bg1">
                    <a:lumMod val="95000"/>
                    <a:lumOff val="5000"/>
                  </a:schemeClr>
                </a:solidFill>
              </a:rPr>
              <a:t>Если на улице плохая погода и вы вынуждены целый день сидеть с ребенком дома, многие мамы не знают как с пользой провести этот день, не знают чем заполнить это благодатное для развития ребёнка время. Чаще всего родители пробуют откупится, позволяя ребенку без ограничений смотреть телевизор или играть в компьютер. А ведь так много можно успеть, причём с пользой.</a:t>
            </a:r>
            <a:endParaRPr lang="ru-RU" sz="2800" dirty="0">
              <a:solidFill>
                <a:schemeClr val="bg1">
                  <a:lumMod val="95000"/>
                  <a:lumOff val="5000"/>
                </a:schemeClr>
              </a:solidFill>
            </a:endParaRPr>
          </a:p>
        </p:txBody>
      </p:sp>
    </p:spTree>
  </p:cSld>
  <p:clrMapOvr>
    <a:masterClrMapping/>
  </p:clrMapOvr>
  <p:transition>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srcRect/>
          <a:stretch>
            <a:fillRect/>
          </a:stretch>
        </p:blipFill>
        <p:spPr bwMode="auto">
          <a:xfrm>
            <a:off x="-214346" y="-214338"/>
            <a:ext cx="9358346" cy="7429528"/>
          </a:xfrm>
          <a:prstGeom prst="rect">
            <a:avLst/>
          </a:prstGeom>
          <a:noFill/>
          <a:ln w="9525">
            <a:noFill/>
            <a:miter lim="800000"/>
            <a:headEnd/>
            <a:tailEnd/>
          </a:ln>
          <a:effectLst/>
        </p:spPr>
      </p:pic>
      <p:sp>
        <p:nvSpPr>
          <p:cNvPr id="3" name="Прямоугольник 2"/>
          <p:cNvSpPr/>
          <p:nvPr/>
        </p:nvSpPr>
        <p:spPr>
          <a:xfrm>
            <a:off x="1071538" y="500042"/>
            <a:ext cx="6858048" cy="4832092"/>
          </a:xfrm>
          <a:prstGeom prst="rect">
            <a:avLst/>
          </a:prstGeom>
        </p:spPr>
        <p:txBody>
          <a:bodyPr wrap="square">
            <a:spAutoFit/>
          </a:bodyPr>
          <a:lstStyle/>
          <a:p>
            <a:r>
              <a:rPr lang="ru-RU" sz="2800" b="1" i="1" dirty="0" smtClean="0">
                <a:solidFill>
                  <a:srgbClr val="0070C0"/>
                </a:solidFill>
              </a:rPr>
              <a:t>Игра "Запомни картинки" </a:t>
            </a:r>
          </a:p>
          <a:p>
            <a:r>
              <a:rPr lang="ru-RU" sz="2800" dirty="0" smtClean="0">
                <a:solidFill>
                  <a:schemeClr val="bg1"/>
                </a:solidFill>
              </a:rPr>
              <a:t> Предложите ребенку внимательно рассмотреть 10 картинок, на каждой из которых изображен знакомый предмет. Затем попросите малыша по очереди назвать предметы, которые он запомнил. Важно количество предметов, которые запомнил ребенок. Покажите ребенку картинки, которые он не назвал. Повторите попытку через 10 минут. Предложите вспомнить все картинки через час.</a:t>
            </a:r>
            <a:endParaRPr lang="ru-RU" sz="2800" dirty="0"/>
          </a:p>
        </p:txBody>
      </p:sp>
    </p:spTree>
  </p:cSld>
  <p:clrMapOvr>
    <a:masterClrMapping/>
  </p:clrMapOvr>
  <p:transition>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
        <p:nvSpPr>
          <p:cNvPr id="3" name="Прямоугольник 2"/>
          <p:cNvSpPr/>
          <p:nvPr/>
        </p:nvSpPr>
        <p:spPr>
          <a:xfrm>
            <a:off x="928662" y="928671"/>
            <a:ext cx="7215238" cy="4401205"/>
          </a:xfrm>
          <a:prstGeom prst="rect">
            <a:avLst/>
          </a:prstGeom>
        </p:spPr>
        <p:txBody>
          <a:bodyPr wrap="square">
            <a:spAutoFit/>
          </a:bodyPr>
          <a:lstStyle/>
          <a:p>
            <a:r>
              <a:rPr lang="ru-RU" sz="2800" b="1" i="1" dirty="0" smtClean="0">
                <a:solidFill>
                  <a:srgbClr val="0070C0"/>
                </a:solidFill>
              </a:rPr>
              <a:t>Игра "Передай мяч"</a:t>
            </a:r>
          </a:p>
          <a:p>
            <a:r>
              <a:rPr lang="ru-RU" sz="2800" dirty="0" smtClean="0">
                <a:solidFill>
                  <a:schemeClr val="bg1"/>
                </a:solidFill>
              </a:rPr>
              <a:t>Сидя на стульях или стоя в кругу, играющие дети должны как можно быстрее передать мяч, не уронив его, соседу. Можно в максимально быстром темпе бросать мяч друг другу или передавать его, повернувшись спиной в круг и убрав руки за спину. Усложнить игру можно, попросив детей играть с закрытыми глазами или используя в игре одновременно несколько мячей.</a:t>
            </a:r>
            <a:endParaRPr lang="ru-RU" sz="2800" dirty="0">
              <a:solidFill>
                <a:schemeClr val="bg1"/>
              </a:solidFill>
            </a:endParaRPr>
          </a:p>
        </p:txBody>
      </p:sp>
    </p:spTree>
  </p:cSld>
  <p:clrMapOvr>
    <a:masterClrMapping/>
  </p:clrMapOvr>
  <p:transition>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
        <p:nvSpPr>
          <p:cNvPr id="3" name="Прямоугольник 2"/>
          <p:cNvSpPr/>
          <p:nvPr/>
        </p:nvSpPr>
        <p:spPr>
          <a:xfrm>
            <a:off x="1071538" y="571480"/>
            <a:ext cx="7358114" cy="6267630"/>
          </a:xfrm>
          <a:prstGeom prst="rect">
            <a:avLst/>
          </a:prstGeom>
        </p:spPr>
        <p:txBody>
          <a:bodyPr wrap="square">
            <a:spAutoFit/>
          </a:bodyPr>
          <a:lstStyle/>
          <a:p>
            <a:r>
              <a:rPr lang="ru-RU" sz="2800" b="1" i="1" dirty="0" smtClean="0">
                <a:solidFill>
                  <a:srgbClr val="0070C0"/>
                </a:solidFill>
              </a:rPr>
              <a:t>Игра «Камень, ножницы, бумага»</a:t>
            </a:r>
          </a:p>
          <a:p>
            <a:r>
              <a:rPr lang="ru-RU" sz="2800" dirty="0" smtClean="0"/>
              <a:t> </a:t>
            </a:r>
            <a:r>
              <a:rPr lang="ru-RU" sz="2800" dirty="0" smtClean="0">
                <a:solidFill>
                  <a:schemeClr val="bg1"/>
                </a:solidFill>
              </a:rPr>
              <a:t>Двое встают один напротив другого, вытянув вперед по одной руке, сжав в кулак. Сказав: "Камень, ножницы, бумага", - каждый показывает рукой один из трёх возможных знаков. Распрямляет ладонь - это "бумага". Выставляет два пальца - это "ножницы". Оставляет руку в кулаке - это "камень". Выигрывает тот, чей знак окажется сильнее. "Бумага" слабее чем "ножницы" (потому что они ее режут), "камень" слабее чем "бумага" (потому та его накрывает), "ножницы" слабее чем "камень" (потому что он может их разбить).</a:t>
            </a:r>
            <a:endParaRPr lang="ru-RU" sz="2800" dirty="0">
              <a:solidFill>
                <a:schemeClr val="bg1"/>
              </a:solidFill>
            </a:endParaRPr>
          </a:p>
        </p:txBody>
      </p:sp>
    </p:spTree>
  </p:cSld>
  <p:clrMapOvr>
    <a:masterClrMapping/>
  </p:clrMapOvr>
  <p:transition>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
        <p:nvSpPr>
          <p:cNvPr id="3" name="Прямоугольник 2"/>
          <p:cNvSpPr/>
          <p:nvPr/>
        </p:nvSpPr>
        <p:spPr>
          <a:xfrm>
            <a:off x="1142976" y="1000108"/>
            <a:ext cx="7000924" cy="4544081"/>
          </a:xfrm>
          <a:prstGeom prst="rect">
            <a:avLst/>
          </a:prstGeom>
        </p:spPr>
        <p:txBody>
          <a:bodyPr wrap="square">
            <a:spAutoFit/>
          </a:bodyPr>
          <a:lstStyle/>
          <a:p>
            <a:pPr lvl="0" fontAlgn="base">
              <a:spcBef>
                <a:spcPct val="0"/>
              </a:spcBef>
              <a:spcAft>
                <a:spcPct val="0"/>
              </a:spcAft>
            </a:pPr>
            <a:r>
              <a:rPr lang="ru-RU" sz="2800" b="1" i="1" dirty="0" smtClean="0">
                <a:solidFill>
                  <a:srgbClr val="0070C0"/>
                </a:solidFill>
                <a:latin typeface="Calibri" pitchFamily="34" charset="0"/>
                <a:ea typeface="Calibri" pitchFamily="34" charset="0"/>
                <a:cs typeface="Times New Roman" pitchFamily="18" charset="0"/>
              </a:rPr>
              <a:t>«Чего не стало?»</a:t>
            </a:r>
            <a:endParaRPr lang="ru-RU" sz="2800" b="1" i="1" dirty="0" smtClean="0">
              <a:solidFill>
                <a:srgbClr val="0070C0"/>
              </a:solidFill>
              <a:latin typeface="Arial" pitchFamily="34" charset="0"/>
              <a:cs typeface="Arial" pitchFamily="34" charset="0"/>
            </a:endParaRPr>
          </a:p>
          <a:p>
            <a:pPr lvl="0" eaLnBrk="0" fontAlgn="base" hangingPunct="0">
              <a:spcBef>
                <a:spcPct val="0"/>
              </a:spcBef>
              <a:spcAft>
                <a:spcPct val="0"/>
              </a:spcAft>
            </a:pPr>
            <a:r>
              <a:rPr lang="ru-RU" sz="2800" dirty="0" smtClean="0">
                <a:solidFill>
                  <a:schemeClr val="bg1">
                    <a:lumMod val="95000"/>
                    <a:lumOff val="5000"/>
                  </a:schemeClr>
                </a:solidFill>
                <a:latin typeface="Calibri" pitchFamily="34" charset="0"/>
                <a:ea typeface="Calibri" pitchFamily="34" charset="0"/>
                <a:cs typeface="Times New Roman" pitchFamily="18" charset="0"/>
              </a:rPr>
              <a:t>Поставьте на стол десять игрушек в ряд. Предложите ребенку пересчитать их и запомнить расположение. Затем попросите его закрыть глаза. Уберите две любые игрушки. После чего ребенок открывает глаза и отвечает на вопросы:</a:t>
            </a:r>
            <a:endParaRPr lang="ru-RU" sz="2800" dirty="0" smtClean="0">
              <a:solidFill>
                <a:schemeClr val="bg1">
                  <a:lumMod val="95000"/>
                  <a:lumOff val="5000"/>
                </a:schemeClr>
              </a:solidFill>
              <a:latin typeface="Arial" pitchFamily="34" charset="0"/>
              <a:cs typeface="Arial" pitchFamily="34" charset="0"/>
            </a:endParaRPr>
          </a:p>
          <a:p>
            <a:pPr lvl="0" eaLnBrk="0" fontAlgn="base" hangingPunct="0">
              <a:spcBef>
                <a:spcPct val="0"/>
              </a:spcBef>
              <a:spcAft>
                <a:spcPct val="0"/>
              </a:spcAft>
            </a:pPr>
            <a:r>
              <a:rPr lang="ru-RU" sz="2800" dirty="0" smtClean="0">
                <a:solidFill>
                  <a:schemeClr val="bg1">
                    <a:lumMod val="95000"/>
                    <a:lumOff val="5000"/>
                  </a:schemeClr>
                </a:solidFill>
                <a:latin typeface="Calibri" pitchFamily="34" charset="0"/>
                <a:ea typeface="Calibri" pitchFamily="34" charset="0"/>
                <a:cs typeface="Times New Roman" pitchFamily="18" charset="0"/>
              </a:rPr>
              <a:t>- Игрушек стало больше или меньше?</a:t>
            </a:r>
            <a:endParaRPr lang="ru-RU" sz="2800" dirty="0" smtClean="0">
              <a:solidFill>
                <a:schemeClr val="bg1">
                  <a:lumMod val="95000"/>
                  <a:lumOff val="5000"/>
                </a:schemeClr>
              </a:solidFill>
              <a:latin typeface="Arial" pitchFamily="34" charset="0"/>
              <a:cs typeface="Arial" pitchFamily="34" charset="0"/>
            </a:endParaRPr>
          </a:p>
          <a:p>
            <a:pPr lvl="0" eaLnBrk="0" fontAlgn="base" hangingPunct="0">
              <a:spcBef>
                <a:spcPct val="0"/>
              </a:spcBef>
              <a:spcAft>
                <a:spcPct val="0"/>
              </a:spcAft>
            </a:pPr>
            <a:r>
              <a:rPr lang="ru-RU" sz="2800" dirty="0" smtClean="0">
                <a:solidFill>
                  <a:schemeClr val="bg1">
                    <a:lumMod val="95000"/>
                    <a:lumOff val="5000"/>
                  </a:schemeClr>
                </a:solidFill>
                <a:latin typeface="Calibri" pitchFamily="34" charset="0"/>
                <a:ea typeface="Calibri" pitchFamily="34" charset="0"/>
                <a:cs typeface="Times New Roman" pitchFamily="18" charset="0"/>
              </a:rPr>
              <a:t>- Какие игрушки исчезли?</a:t>
            </a:r>
            <a:endParaRPr lang="ru-RU" sz="2800" dirty="0" smtClean="0">
              <a:solidFill>
                <a:schemeClr val="bg1">
                  <a:lumMod val="95000"/>
                  <a:lumOff val="5000"/>
                </a:schemeClr>
              </a:solidFill>
              <a:latin typeface="Arial" pitchFamily="34" charset="0"/>
              <a:cs typeface="Arial" pitchFamily="34" charset="0"/>
            </a:endParaRPr>
          </a:p>
          <a:p>
            <a:pPr lvl="0" eaLnBrk="0" fontAlgn="base" hangingPunct="0">
              <a:spcBef>
                <a:spcPct val="0"/>
              </a:spcBef>
              <a:spcAft>
                <a:spcPct val="0"/>
              </a:spcAft>
            </a:pPr>
            <a:r>
              <a:rPr lang="ru-RU" sz="2800" dirty="0" smtClean="0">
                <a:solidFill>
                  <a:schemeClr val="bg1">
                    <a:lumMod val="95000"/>
                    <a:lumOff val="5000"/>
                  </a:schemeClr>
                </a:solidFill>
                <a:latin typeface="Calibri" pitchFamily="34" charset="0"/>
                <a:ea typeface="Calibri" pitchFamily="34" charset="0"/>
                <a:cs typeface="Times New Roman" pitchFamily="18" charset="0"/>
              </a:rPr>
              <a:t>- Какими они были по счету?</a:t>
            </a:r>
            <a:endParaRPr lang="ru-RU" sz="2800" dirty="0"/>
          </a:p>
        </p:txBody>
      </p:sp>
    </p:spTree>
  </p:cSld>
  <p:clrMapOvr>
    <a:masterClrMapping/>
  </p:clrMapOvr>
  <p:transition>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
        <p:nvSpPr>
          <p:cNvPr id="3" name="Прямоугольник 2"/>
          <p:cNvSpPr/>
          <p:nvPr/>
        </p:nvSpPr>
        <p:spPr>
          <a:xfrm>
            <a:off x="1357290" y="1214423"/>
            <a:ext cx="6500858" cy="3108543"/>
          </a:xfrm>
          <a:prstGeom prst="rect">
            <a:avLst/>
          </a:prstGeom>
        </p:spPr>
        <p:txBody>
          <a:bodyPr wrap="square">
            <a:spAutoFit/>
          </a:bodyPr>
          <a:lstStyle/>
          <a:p>
            <a:pPr lvl="0" fontAlgn="base">
              <a:spcBef>
                <a:spcPct val="0"/>
              </a:spcBef>
              <a:spcAft>
                <a:spcPct val="0"/>
              </a:spcAft>
            </a:pPr>
            <a:r>
              <a:rPr lang="ru-RU" sz="2800" b="1" i="1" dirty="0" smtClean="0">
                <a:solidFill>
                  <a:srgbClr val="0070C0"/>
                </a:solidFill>
                <a:latin typeface="Calibri" pitchFamily="34" charset="0"/>
                <a:ea typeface="Calibri" pitchFamily="34" charset="0"/>
                <a:cs typeface="Times New Roman" pitchFamily="18" charset="0"/>
              </a:rPr>
              <a:t>«Положи столько же»</a:t>
            </a:r>
            <a:endParaRPr lang="ru-RU" sz="2800" b="1" i="1" dirty="0" smtClean="0">
              <a:solidFill>
                <a:srgbClr val="0070C0"/>
              </a:solidFill>
              <a:latin typeface="Arial" pitchFamily="34" charset="0"/>
              <a:cs typeface="Arial" pitchFamily="34" charset="0"/>
            </a:endParaRPr>
          </a:p>
          <a:p>
            <a:pPr lvl="0" eaLnBrk="0" fontAlgn="base" hangingPunct="0">
              <a:spcBef>
                <a:spcPct val="0"/>
              </a:spcBef>
              <a:spcAft>
                <a:spcPct val="0"/>
              </a:spcAft>
            </a:pPr>
            <a:r>
              <a:rPr lang="ru-RU" sz="2800" dirty="0" smtClean="0">
                <a:solidFill>
                  <a:schemeClr val="bg1">
                    <a:lumMod val="95000"/>
                    <a:lumOff val="5000"/>
                  </a:schemeClr>
                </a:solidFill>
                <a:latin typeface="Calibri" pitchFamily="34" charset="0"/>
                <a:ea typeface="Calibri" pitchFamily="34" charset="0"/>
                <a:cs typeface="Times New Roman" pitchFamily="18" charset="0"/>
              </a:rPr>
              <a:t>В игру можно играть везде. Взрослый выкладывает в ряд камешки (каштаны). Ребенок должен положить столько же, не считая (один под другим). Усложните игру, предложите положить больше камешков или меньше тоже в ряд.</a:t>
            </a:r>
            <a:endParaRPr lang="ru-RU" sz="2800" dirty="0" smtClean="0">
              <a:solidFill>
                <a:schemeClr val="bg1">
                  <a:lumMod val="95000"/>
                  <a:lumOff val="5000"/>
                </a:schemeClr>
              </a:solidFill>
              <a:latin typeface="Arial" pitchFamily="34" charset="0"/>
              <a:cs typeface="Arial" pitchFamily="34" charset="0"/>
            </a:endParaRPr>
          </a:p>
        </p:txBody>
      </p:sp>
    </p:spTree>
  </p:cSld>
  <p:clrMapOvr>
    <a:masterClrMapping/>
  </p:clrMapOvr>
  <p:transition>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
        <p:nvSpPr>
          <p:cNvPr id="4" name="Прямоугольник 3"/>
          <p:cNvSpPr/>
          <p:nvPr/>
        </p:nvSpPr>
        <p:spPr>
          <a:xfrm>
            <a:off x="1071538" y="785794"/>
            <a:ext cx="7358114" cy="5262979"/>
          </a:xfrm>
          <a:prstGeom prst="rect">
            <a:avLst/>
          </a:prstGeom>
        </p:spPr>
        <p:txBody>
          <a:bodyPr wrap="square">
            <a:spAutoFit/>
          </a:bodyPr>
          <a:lstStyle/>
          <a:p>
            <a:r>
              <a:rPr lang="ru-RU" sz="2400" b="1" i="1" dirty="0" smtClean="0">
                <a:solidFill>
                  <a:srgbClr val="0070C0"/>
                </a:solidFill>
              </a:rPr>
              <a:t>«</a:t>
            </a:r>
            <a:r>
              <a:rPr lang="ru-RU" sz="2800" b="1" i="1" dirty="0" smtClean="0">
                <a:solidFill>
                  <a:srgbClr val="0070C0"/>
                </a:solidFill>
              </a:rPr>
              <a:t>Рассортируйте пуговицы»</a:t>
            </a:r>
            <a:endParaRPr lang="ru-RU" sz="2800" dirty="0" smtClean="0">
              <a:solidFill>
                <a:srgbClr val="0070C0"/>
              </a:solidFill>
            </a:endParaRPr>
          </a:p>
          <a:p>
            <a:r>
              <a:rPr lang="ru-RU" sz="2800" dirty="0" smtClean="0">
                <a:solidFill>
                  <a:schemeClr val="bg1">
                    <a:lumMod val="95000"/>
                    <a:lumOff val="5000"/>
                  </a:schemeClr>
                </a:solidFill>
              </a:rPr>
              <a:t>У вас наверняка найдется коробочка с пуговицами разной величины, формы, цвета. Предложите малышам рассортировать их, а потом сказать, сколько каких пуговиц, каких пуговиц больше, каких меньше.</a:t>
            </a:r>
          </a:p>
          <a:p>
            <a:endParaRPr lang="ru-RU" sz="2800" dirty="0" smtClean="0">
              <a:solidFill>
                <a:schemeClr val="bg1">
                  <a:lumMod val="95000"/>
                  <a:lumOff val="5000"/>
                </a:schemeClr>
              </a:solidFill>
            </a:endParaRPr>
          </a:p>
          <a:p>
            <a:r>
              <a:rPr lang="ru-RU" sz="2800" dirty="0" smtClean="0">
                <a:solidFill>
                  <a:schemeClr val="bg1">
                    <a:lumMod val="95000"/>
                    <a:lumOff val="5000"/>
                  </a:schemeClr>
                </a:solidFill>
              </a:rPr>
              <a:t>Старшим детям можно ограничить время, за которое нужно рассортировать те или иные предметы. Установить таймер или просто следить (может следить сам ребенок) за часами.</a:t>
            </a:r>
            <a:endParaRPr lang="ru-RU" sz="2800" dirty="0">
              <a:solidFill>
                <a:schemeClr val="bg1">
                  <a:lumMod val="95000"/>
                  <a:lumOff val="5000"/>
                </a:schemeClr>
              </a:solidFill>
            </a:endParaRPr>
          </a:p>
        </p:txBody>
      </p:sp>
    </p:spTree>
  </p:cSld>
  <p:clrMapOvr>
    <a:masterClrMapping/>
  </p:clrMapOvr>
  <p:transition>
    <p:circl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
        <p:nvSpPr>
          <p:cNvPr id="3" name="Прямоугольник 2"/>
          <p:cNvSpPr/>
          <p:nvPr/>
        </p:nvSpPr>
        <p:spPr>
          <a:xfrm>
            <a:off x="1214414" y="785794"/>
            <a:ext cx="7500990" cy="4401205"/>
          </a:xfrm>
          <a:prstGeom prst="rect">
            <a:avLst/>
          </a:prstGeom>
        </p:spPr>
        <p:txBody>
          <a:bodyPr wrap="square">
            <a:spAutoFit/>
          </a:bodyPr>
          <a:lstStyle/>
          <a:p>
            <a:pPr lvl="0" fontAlgn="base">
              <a:spcBef>
                <a:spcPct val="0"/>
              </a:spcBef>
              <a:spcAft>
                <a:spcPct val="0"/>
              </a:spcAft>
            </a:pPr>
            <a:r>
              <a:rPr lang="ru-RU" sz="2800" b="1" i="1" dirty="0" smtClean="0">
                <a:solidFill>
                  <a:srgbClr val="0070C0"/>
                </a:solidFill>
                <a:latin typeface="Calibri" pitchFamily="34" charset="0"/>
                <a:ea typeface="Calibri" pitchFamily="34" charset="0"/>
                <a:cs typeface="Times New Roman" pitchFamily="18" charset="0"/>
              </a:rPr>
              <a:t>«Чудесный мешочек»</a:t>
            </a:r>
            <a:endParaRPr lang="ru-RU" sz="2800" b="1" i="1" dirty="0" smtClean="0">
              <a:solidFill>
                <a:srgbClr val="0070C0"/>
              </a:solidFill>
              <a:latin typeface="Arial" pitchFamily="34" charset="0"/>
              <a:cs typeface="Arial" pitchFamily="34" charset="0"/>
            </a:endParaRPr>
          </a:p>
          <a:p>
            <a:pPr lvl="0" eaLnBrk="0" fontAlgn="base" hangingPunct="0">
              <a:spcBef>
                <a:spcPct val="0"/>
              </a:spcBef>
              <a:spcAft>
                <a:spcPct val="0"/>
              </a:spcAft>
            </a:pPr>
            <a:r>
              <a:rPr lang="ru-RU" sz="2800" dirty="0" smtClean="0">
                <a:solidFill>
                  <a:schemeClr val="bg1">
                    <a:lumMod val="95000"/>
                    <a:lumOff val="5000"/>
                  </a:schemeClr>
                </a:solidFill>
                <a:latin typeface="Calibri" pitchFamily="34" charset="0"/>
                <a:ea typeface="Calibri" pitchFamily="34" charset="0"/>
                <a:cs typeface="Times New Roman" pitchFamily="18" charset="0"/>
              </a:rPr>
              <a:t>На столе лежит мешочек со счетным материалом (мелкие игрушки или пуговицы, </a:t>
            </a:r>
            <a:r>
              <a:rPr lang="ru-RU" sz="2800" dirty="0" err="1" smtClean="0">
                <a:solidFill>
                  <a:schemeClr val="bg1">
                    <a:lumMod val="95000"/>
                    <a:lumOff val="5000"/>
                  </a:schemeClr>
                </a:solidFill>
                <a:latin typeface="Calibri" pitchFamily="34" charset="0"/>
                <a:ea typeface="Calibri" pitchFamily="34" charset="0"/>
                <a:cs typeface="Times New Roman" pitchFamily="18" charset="0"/>
              </a:rPr>
              <a:t>фасолинки</a:t>
            </a:r>
            <a:r>
              <a:rPr lang="ru-RU" sz="2800" dirty="0" smtClean="0">
                <a:solidFill>
                  <a:schemeClr val="bg1">
                    <a:lumMod val="95000"/>
                    <a:lumOff val="5000"/>
                  </a:schemeClr>
                </a:solidFill>
                <a:latin typeface="Calibri" pitchFamily="34" charset="0"/>
                <a:ea typeface="Calibri" pitchFamily="34" charset="0"/>
                <a:cs typeface="Times New Roman" pitchFamily="18" charset="0"/>
              </a:rPr>
              <a:t>, бусинки, каштаны) и цифры. Взрослый хлопает несколько раз в ладоши, просит ребенка отсчитать столько же игрушек, сколько тот услышит хлопков, и положить рядом соответствующую карточку с цифрой или нужным количеством кружочков. Потом можно поменяться ролями.</a:t>
            </a:r>
            <a:endParaRPr lang="ru-RU" sz="2800" dirty="0" smtClean="0">
              <a:solidFill>
                <a:schemeClr val="bg1">
                  <a:lumMod val="95000"/>
                  <a:lumOff val="5000"/>
                </a:schemeClr>
              </a:solidFill>
              <a:latin typeface="Arial" pitchFamily="34" charset="0"/>
              <a:cs typeface="Arial" pitchFamily="34" charset="0"/>
            </a:endParaRPr>
          </a:p>
        </p:txBody>
      </p:sp>
    </p:spTree>
  </p:cSld>
  <p:clrMapOvr>
    <a:masterClrMapping/>
  </p:clrMapOvr>
  <p:transition>
    <p:circl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256</TotalTime>
  <Words>743</Words>
  <PresentationFormat>Экран (4:3)</PresentationFormat>
  <Paragraphs>32</Paragraphs>
  <Slides>13</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Апекс</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Овощи на тарелке</dc:title>
  <dc:creator>Алексей</dc:creator>
  <cp:lastModifiedBy>Алексей</cp:lastModifiedBy>
  <cp:revision>46</cp:revision>
  <dcterms:created xsi:type="dcterms:W3CDTF">2013-01-25T08:43:45Z</dcterms:created>
  <dcterms:modified xsi:type="dcterms:W3CDTF">2013-03-30T13:25:32Z</dcterms:modified>
</cp:coreProperties>
</file>