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3"/>
  </p:notesMasterIdLst>
  <p:sldIdLst>
    <p:sldId id="256" r:id="rId2"/>
    <p:sldId id="257" r:id="rId3"/>
    <p:sldId id="268" r:id="rId4"/>
    <p:sldId id="259" r:id="rId5"/>
    <p:sldId id="269" r:id="rId6"/>
    <p:sldId id="264" r:id="rId7"/>
    <p:sldId id="270" r:id="rId8"/>
    <p:sldId id="271" r:id="rId9"/>
    <p:sldId id="263" r:id="rId10"/>
    <p:sldId id="27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7C855-B69E-4069-B8E8-9CE0ADF42224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5338A-7795-4FDC-B4D8-89004F48E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338A-7795-4FDC-B4D8-89004F48EAB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EED6EC-E086-4E72-A248-E85186A8DB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FC79FFD-411A-4FEC-8A39-92BE33BA69A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7" r:id="rId12"/>
    <p:sldLayoutId id="2147483738" r:id="rId13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620688"/>
            <a:ext cx="5040560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Семинар-практикум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для воспитателей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8208912" cy="2448272"/>
          </a:xfrm>
        </p:spPr>
        <p:txBody>
          <a:bodyPr>
            <a:normAutofit fontScale="25000" lnSpcReduction="20000"/>
          </a:bodyPr>
          <a:lstStyle/>
          <a:p>
            <a:endParaRPr lang="en-US" sz="12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2600" b="1" dirty="0" smtClean="0">
                <a:solidFill>
                  <a:srgbClr val="002060"/>
                </a:solidFill>
              </a:rPr>
              <a:t>«Игровые методы и приёмы </a:t>
            </a:r>
          </a:p>
          <a:p>
            <a:pPr algn="ctr"/>
            <a:r>
              <a:rPr lang="ru-RU" sz="12600" b="1" dirty="0" smtClean="0">
                <a:solidFill>
                  <a:srgbClr val="002060"/>
                </a:solidFill>
              </a:rPr>
              <a:t>в формировании лексико-грамматических категорий </a:t>
            </a:r>
          </a:p>
          <a:p>
            <a:pPr algn="ctr"/>
            <a:r>
              <a:rPr lang="ru-RU" sz="12600" b="1" dirty="0" smtClean="0">
                <a:solidFill>
                  <a:srgbClr val="002060"/>
                </a:solidFill>
              </a:rPr>
              <a:t>у дошкольников»</a:t>
            </a:r>
          </a:p>
          <a:p>
            <a:r>
              <a:rPr lang="ru-RU" sz="12600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12600" b="1" dirty="0" smtClean="0">
                <a:solidFill>
                  <a:srgbClr val="002060"/>
                </a:solidFill>
              </a:rPr>
              <a:t> </a:t>
            </a:r>
            <a:endParaRPr lang="ru-RU" sz="126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эмблем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2786082" cy="25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7446"/>
            <a:ext cx="878497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НДОУ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«Детский сад № 204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ОАО«РЖД»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DCIM\101MSDCF\DSC061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83945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DCIM\101MSDCF\DSC061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38884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1MSDCF\DSC061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56992"/>
            <a:ext cx="3744416" cy="238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DCIM\101MSDCF\DSC061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56992"/>
            <a:ext cx="3888432" cy="235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4000500"/>
            <a:ext cx="7489825" cy="25971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600" i="1" dirty="0" smtClean="0"/>
              <a:t> </a:t>
            </a:r>
            <a:endParaRPr lang="ru-RU" sz="2600" i="1" dirty="0"/>
          </a:p>
          <a:p>
            <a:pPr algn="ctr">
              <a:buFont typeface="Wingdings" pitchFamily="2" charset="2"/>
              <a:buNone/>
            </a:pPr>
            <a:endParaRPr lang="ru-RU" sz="2600" i="1" dirty="0" smtClean="0"/>
          </a:p>
          <a:p>
            <a:pPr algn="ctr">
              <a:buFont typeface="Wingdings" pitchFamily="2" charset="2"/>
              <a:buNone/>
            </a:pPr>
            <a:r>
              <a:rPr lang="ru-RU" sz="2600" i="1" dirty="0" smtClean="0"/>
              <a:t>Успехов </a:t>
            </a:r>
            <a:r>
              <a:rPr lang="ru-RU" sz="2600" i="1" dirty="0"/>
              <a:t>Вам, дорогие коллеги</a:t>
            </a:r>
            <a:r>
              <a:rPr lang="ru-RU" sz="2600" i="1" dirty="0" smtClean="0"/>
              <a:t>!</a:t>
            </a:r>
          </a:p>
          <a:p>
            <a:pPr algn="ctr">
              <a:buFont typeface="Wingdings" pitchFamily="2" charset="2"/>
              <a:buNone/>
            </a:pPr>
            <a:r>
              <a:rPr lang="ru-RU" sz="2600" i="1" dirty="0" smtClean="0"/>
              <a:t>Спасибо за внимание!</a:t>
            </a:r>
            <a:endParaRPr lang="ru-RU" sz="2600" i="1" dirty="0"/>
          </a:p>
        </p:txBody>
      </p:sp>
      <p:pic>
        <p:nvPicPr>
          <p:cNvPr id="4" name="Рисунок 3" descr="C:\Documents and Settings\ДС 204\Рабочий стол\СЕМИНАР\DCIM\101MSDCF\DSC061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590465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endParaRPr lang="ru-RU" b="1" i="1" dirty="0">
              <a:solidFill>
                <a:schemeClr val="accent2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ru-RU" sz="4400" b="1" i="1" dirty="0">
              <a:solidFill>
                <a:srgbClr val="ABF1F3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ru-RU" dirty="0">
              <a:solidFill>
                <a:srgbClr val="ABF1F3"/>
              </a:solidFill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131840" y="1844824"/>
            <a:ext cx="2592388" cy="52322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/>
              <a:t> </a:t>
            </a:r>
            <a:r>
              <a:rPr lang="ru-RU" sz="2400" dirty="0" smtClean="0"/>
              <a:t>словарь</a:t>
            </a:r>
            <a:endParaRPr lang="ru-RU" sz="2400" dirty="0"/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4286248" y="4071942"/>
            <a:ext cx="571504" cy="503237"/>
          </a:xfrm>
          <a:prstGeom prst="downArrow">
            <a:avLst>
              <a:gd name="adj1" fmla="val 50000"/>
              <a:gd name="adj2" fmla="val 43785"/>
            </a:avLst>
          </a:prstGeom>
          <a:solidFill>
            <a:srgbClr val="FF0000"/>
          </a:solidFill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395536" y="4581128"/>
            <a:ext cx="3168352" cy="46166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словообразование</a:t>
            </a:r>
            <a:endParaRPr lang="ru-RU" sz="2400" dirty="0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3635896" y="4581128"/>
            <a:ext cx="2808287" cy="46166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словоизменение</a:t>
            </a:r>
            <a:endParaRPr lang="ru-RU" sz="2400" dirty="0"/>
          </a:p>
        </p:txBody>
      </p:sp>
      <p:sp>
        <p:nvSpPr>
          <p:cNvPr id="64525" name="AutoShape 13"/>
          <p:cNvSpPr>
            <a:spLocks noChangeArrowheads="1"/>
          </p:cNvSpPr>
          <p:nvPr/>
        </p:nvSpPr>
        <p:spPr bwMode="auto">
          <a:xfrm>
            <a:off x="1571604" y="4071942"/>
            <a:ext cx="571504" cy="503238"/>
          </a:xfrm>
          <a:prstGeom prst="downArrow">
            <a:avLst>
              <a:gd name="adj1" fmla="val 50000"/>
              <a:gd name="adj2" fmla="val 43785"/>
            </a:avLst>
          </a:prstGeom>
          <a:solidFill>
            <a:srgbClr val="FF0000"/>
          </a:solidFill>
          <a:ln>
            <a:solidFill>
              <a:srgbClr val="FF0000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6660232" y="4581128"/>
            <a:ext cx="2016224" cy="46166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синтаксис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2996952"/>
            <a:ext cx="8072494" cy="7143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ГРАММАТИЧЕСКИЙ СТРОЙ РЕЧИ У ДОШКОЛЬНИКОВ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548680"/>
            <a:ext cx="252028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Уточнение лексического  значения слова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548680"/>
            <a:ext cx="235745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Расширение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обогащение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 rot="5400000" flipV="1">
            <a:off x="4072220" y="2560628"/>
            <a:ext cx="783536" cy="360040"/>
          </a:xfrm>
          <a:prstGeom prst="leftRightArrow">
            <a:avLst>
              <a:gd name="adj1" fmla="val 50000"/>
              <a:gd name="adj2" fmla="val 75947"/>
            </a:avLst>
          </a:prstGeom>
          <a:solidFill>
            <a:srgbClr val="FF0000"/>
          </a:solidFill>
          <a:ln>
            <a:solidFill>
              <a:srgbClr val="FF0000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56176" y="548680"/>
            <a:ext cx="273630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Уточнение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грамматического значения слова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 rot="6867932">
            <a:off x="2700890" y="1396391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 rot="13572019">
            <a:off x="5861836" y="1439336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 rot="10800000">
            <a:off x="4355976" y="1484784"/>
            <a:ext cx="288925" cy="337799"/>
          </a:xfrm>
          <a:prstGeom prst="downArrow">
            <a:avLst>
              <a:gd name="adj1" fmla="val 50000"/>
              <a:gd name="adj2" fmla="val 43681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7143768" y="4071942"/>
            <a:ext cx="571504" cy="503237"/>
          </a:xfrm>
          <a:prstGeom prst="downArrow">
            <a:avLst>
              <a:gd name="adj1" fmla="val 50000"/>
              <a:gd name="adj2" fmla="val 43785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563888" y="5589240"/>
            <a:ext cx="2808287" cy="46166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связная речь</a:t>
            </a:r>
            <a:endParaRPr lang="ru-RU" sz="2400" dirty="0"/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 rot="18513240">
            <a:off x="2500388" y="5304265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4788024" y="5157192"/>
            <a:ext cx="216024" cy="360809"/>
          </a:xfrm>
          <a:prstGeom prst="downArrow">
            <a:avLst>
              <a:gd name="adj1" fmla="val 50000"/>
              <a:gd name="adj2" fmla="val 43681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auto">
          <a:xfrm rot="3323055">
            <a:off x="6661549" y="5239066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Особенности овладения лексико-грамматическим строем речи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393192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u="sng" dirty="0" smtClean="0"/>
              <a:t>Дети с нормой речи:</a:t>
            </a:r>
          </a:p>
          <a:p>
            <a:r>
              <a:rPr lang="ru-RU" sz="1800" b="1" dirty="0" smtClean="0"/>
              <a:t>Овладевают грамматическим строем речи по подражанию.</a:t>
            </a:r>
          </a:p>
          <a:p>
            <a:r>
              <a:rPr lang="ru-RU" sz="1800" b="1" dirty="0" smtClean="0"/>
              <a:t>С 3 с половиной лет в словаре детей присутствуют все части речи.</a:t>
            </a:r>
          </a:p>
          <a:p>
            <a:r>
              <a:rPr lang="ru-RU" sz="1800" b="1" dirty="0" smtClean="0"/>
              <a:t>К 5 годам грамматический строй речи сформирован.</a:t>
            </a:r>
          </a:p>
          <a:p>
            <a:endParaRPr lang="ru-RU" sz="1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844824"/>
            <a:ext cx="3931920" cy="4389120"/>
          </a:xfrm>
        </p:spPr>
        <p:txBody>
          <a:bodyPr/>
          <a:lstStyle/>
          <a:p>
            <a:pPr algn="ctr">
              <a:buNone/>
            </a:pPr>
            <a:r>
              <a:rPr lang="ru-RU" sz="1800" b="1" u="sng" dirty="0" smtClean="0"/>
              <a:t>Дети с речевыми нарушениями:</a:t>
            </a:r>
          </a:p>
          <a:p>
            <a:r>
              <a:rPr lang="ru-RU" sz="1800" b="1" dirty="0" smtClean="0"/>
              <a:t>Не овладевают грамматическим строем речи по подражанию.</a:t>
            </a:r>
          </a:p>
          <a:p>
            <a:r>
              <a:rPr lang="ru-RU" sz="1800" b="1" dirty="0" smtClean="0"/>
              <a:t>Беден словарь прилагательных, глаголов, служебных частей речи.</a:t>
            </a:r>
          </a:p>
          <a:p>
            <a:r>
              <a:rPr lang="ru-RU" sz="1800" b="1" dirty="0" err="1" smtClean="0"/>
              <a:t>Аграмматизмы</a:t>
            </a:r>
            <a:r>
              <a:rPr lang="ru-RU" sz="1800" b="1" dirty="0" smtClean="0"/>
              <a:t>. Чем богаче становится словарь, тем больше </a:t>
            </a:r>
            <a:r>
              <a:rPr lang="ru-RU" sz="1800" b="1" dirty="0" err="1" smtClean="0"/>
              <a:t>аграмматизмов</a:t>
            </a:r>
            <a:r>
              <a:rPr lang="ru-RU" sz="18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>
          <a:prstGeom prst="horizontalScroll">
            <a:avLst>
              <a:gd name="adj" fmla="val 12500"/>
            </a:avLst>
          </a:prstGeom>
          <a:ln/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методы и приёмы,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используемые в работе по формированию грамматического строя речи 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/>
          </a:p>
          <a:p>
            <a:endParaRPr lang="ru-RU" sz="2800"/>
          </a:p>
        </p:txBody>
      </p:sp>
      <p:sp>
        <p:nvSpPr>
          <p:cNvPr id="82964" name="AutoShape 20"/>
          <p:cNvSpPr>
            <a:spLocks noChangeArrowheads="1"/>
          </p:cNvSpPr>
          <p:nvPr/>
        </p:nvSpPr>
        <p:spPr bwMode="auto">
          <a:xfrm>
            <a:off x="539552" y="1772816"/>
            <a:ext cx="3600400" cy="4248522"/>
          </a:xfrm>
          <a:prstGeom prst="vertic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292929"/>
                </a:solidFill>
              </a:rPr>
              <a:t>Метод – способ </a:t>
            </a:r>
          </a:p>
          <a:p>
            <a:pPr algn="ctr"/>
            <a:r>
              <a:rPr lang="ru-RU" sz="2000" b="1" dirty="0" smtClean="0">
                <a:solidFill>
                  <a:srgbClr val="292929"/>
                </a:solidFill>
              </a:rPr>
              <a:t>передачи знаний.</a:t>
            </a:r>
          </a:p>
          <a:p>
            <a:pPr algn="ctr"/>
            <a:endParaRPr lang="ru-RU" sz="2000" b="1" dirty="0" smtClean="0">
              <a:solidFill>
                <a:srgbClr val="292929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292929"/>
                </a:solidFill>
              </a:rPr>
              <a:t>Методы бывают:</a:t>
            </a:r>
          </a:p>
          <a:p>
            <a:pPr algn="ctr"/>
            <a:endParaRPr lang="ru-RU" sz="2000" b="1" dirty="0" smtClean="0">
              <a:solidFill>
                <a:srgbClr val="292929"/>
              </a:solidFill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292929"/>
                </a:solidFill>
              </a:rPr>
              <a:t>наглядные,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292929"/>
                </a:solidFill>
              </a:rPr>
              <a:t>словесные,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292929"/>
                </a:solidFill>
              </a:rPr>
              <a:t>практические.</a:t>
            </a:r>
          </a:p>
          <a:p>
            <a:pPr algn="ctr"/>
            <a:endParaRPr lang="ru-RU" sz="2000" b="1" dirty="0">
              <a:solidFill>
                <a:srgbClr val="292929"/>
              </a:solidFill>
            </a:endParaRPr>
          </a:p>
        </p:txBody>
      </p:sp>
      <p:sp>
        <p:nvSpPr>
          <p:cNvPr id="82966" name="AutoShape 22"/>
          <p:cNvSpPr>
            <a:spLocks noChangeArrowheads="1"/>
          </p:cNvSpPr>
          <p:nvPr/>
        </p:nvSpPr>
        <p:spPr bwMode="auto">
          <a:xfrm>
            <a:off x="4139952" y="1844824"/>
            <a:ext cx="4464496" cy="3960440"/>
          </a:xfrm>
          <a:prstGeom prst="vertic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292929"/>
                </a:solidFill>
              </a:rPr>
              <a:t> </a:t>
            </a:r>
            <a:endParaRPr lang="ru-RU" sz="2000" b="1" dirty="0">
              <a:solidFill>
                <a:srgbClr val="292929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292929"/>
                </a:solidFill>
              </a:rPr>
              <a:t>Приём – вариант </a:t>
            </a:r>
          </a:p>
          <a:p>
            <a:pPr algn="ctr"/>
            <a:r>
              <a:rPr lang="ru-RU" sz="2000" b="1" dirty="0" smtClean="0">
                <a:solidFill>
                  <a:srgbClr val="292929"/>
                </a:solidFill>
              </a:rPr>
              <a:t>применения метода.</a:t>
            </a:r>
          </a:p>
          <a:p>
            <a:pPr algn="ctr"/>
            <a:r>
              <a:rPr lang="ru-RU" sz="2000" b="1" dirty="0" smtClean="0">
                <a:solidFill>
                  <a:srgbClr val="292929"/>
                </a:solidFill>
              </a:rPr>
              <a:t>Приёмы:</a:t>
            </a:r>
          </a:p>
          <a:p>
            <a:r>
              <a:rPr lang="ru-RU" sz="2000" b="1" dirty="0" smtClean="0">
                <a:solidFill>
                  <a:srgbClr val="292929"/>
                </a:solidFill>
              </a:rPr>
              <a:t>-демонстрация игрушки </a:t>
            </a:r>
          </a:p>
          <a:p>
            <a:r>
              <a:rPr lang="ru-RU" sz="2000" b="1" dirty="0" smtClean="0">
                <a:solidFill>
                  <a:srgbClr val="292929"/>
                </a:solidFill>
              </a:rPr>
              <a:t>(предмета),</a:t>
            </a:r>
          </a:p>
          <a:p>
            <a:r>
              <a:rPr lang="ru-RU" sz="2000" b="1" dirty="0" smtClean="0">
                <a:solidFill>
                  <a:srgbClr val="292929"/>
                </a:solidFill>
              </a:rPr>
              <a:t>-чтение сказок, текстов,</a:t>
            </a:r>
          </a:p>
          <a:p>
            <a:r>
              <a:rPr lang="ru-RU" sz="2000" b="1" dirty="0" smtClean="0">
                <a:solidFill>
                  <a:srgbClr val="292929"/>
                </a:solidFill>
              </a:rPr>
              <a:t>-дидактическая игра,</a:t>
            </a:r>
          </a:p>
          <a:p>
            <a:r>
              <a:rPr lang="ru-RU" sz="2000" b="1" dirty="0" smtClean="0">
                <a:solidFill>
                  <a:srgbClr val="292929"/>
                </a:solidFill>
              </a:rPr>
              <a:t>-драматизация</a:t>
            </a:r>
          </a:p>
          <a:p>
            <a:r>
              <a:rPr lang="ru-RU" sz="2000" b="1" dirty="0" smtClean="0">
                <a:solidFill>
                  <a:srgbClr val="292929"/>
                </a:solidFill>
              </a:rPr>
              <a:t>-показ картинок,</a:t>
            </a:r>
          </a:p>
          <a:p>
            <a:r>
              <a:rPr lang="ru-RU" sz="2000" b="1" dirty="0" smtClean="0">
                <a:solidFill>
                  <a:srgbClr val="292929"/>
                </a:solidFill>
              </a:rPr>
              <a:t>-моделирование,</a:t>
            </a:r>
          </a:p>
          <a:p>
            <a:r>
              <a:rPr lang="ru-RU" sz="2000" b="1" dirty="0" smtClean="0">
                <a:solidFill>
                  <a:srgbClr val="292929"/>
                </a:solidFill>
              </a:rPr>
              <a:t>-</a:t>
            </a:r>
            <a:r>
              <a:rPr lang="ru-RU" sz="2000" b="1" dirty="0" err="1" smtClean="0">
                <a:solidFill>
                  <a:srgbClr val="292929"/>
                </a:solidFill>
              </a:rPr>
              <a:t>синквейн</a:t>
            </a:r>
            <a:r>
              <a:rPr lang="ru-RU" sz="2000" b="1" dirty="0" smtClean="0">
                <a:solidFill>
                  <a:srgbClr val="292929"/>
                </a:solidFill>
              </a:rPr>
              <a:t>  и т.д.</a:t>
            </a:r>
          </a:p>
          <a:p>
            <a:endParaRPr lang="ru-RU" sz="2000" b="1" dirty="0">
              <a:solidFill>
                <a:srgbClr val="292929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183880" cy="4320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Игра «Карусель»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C:\Documents and Settings\ДС 204\Рабочий стол\СЕМИНАР\DCIM\101MSDCF\DSC061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564904"/>
            <a:ext cx="47525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ДС 204\Рабочий стол\СЕМИНАР\DCIM\101MSDCF\DSC061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7525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Моделирование в работе 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над </a:t>
            </a:r>
            <a:r>
              <a:rPr lang="ru-RU" sz="3200" b="1" dirty="0">
                <a:solidFill>
                  <a:srgbClr val="C00000"/>
                </a:solidFill>
              </a:rPr>
              <a:t>родственными </a:t>
            </a:r>
            <a:r>
              <a:rPr lang="ru-RU" sz="3200" b="1" dirty="0" smtClean="0">
                <a:solidFill>
                  <a:srgbClr val="C00000"/>
                </a:solidFill>
              </a:rPr>
              <a:t>словами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600"/>
          </a:p>
          <a:p>
            <a:endParaRPr lang="ru-RU" sz="2600"/>
          </a:p>
        </p:txBody>
      </p:sp>
      <p:graphicFrame>
        <p:nvGraphicFramePr>
          <p:cNvPr id="109629" name="Group 61"/>
          <p:cNvGraphicFramePr>
            <a:graphicFrameLocks noGrp="1"/>
          </p:cNvGraphicFramePr>
          <p:nvPr>
            <p:ph sz="quarter" idx="2"/>
          </p:nvPr>
        </p:nvGraphicFramePr>
        <p:xfrm>
          <a:off x="539750" y="1214423"/>
          <a:ext cx="8291513" cy="5238766"/>
        </p:xfrm>
        <a:graphic>
          <a:graphicData uri="http://schemas.openxmlformats.org/drawingml/2006/table">
            <a:tbl>
              <a:tblPr/>
              <a:tblGrid>
                <a:gridCol w="3389308"/>
                <a:gridCol w="2227118"/>
                <a:gridCol w="2675087"/>
              </a:tblGrid>
              <a:tr h="5238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Игра «Найди пару» -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образование существительных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с уменьшительно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-ласкательным суффиксом.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Игра «Куб» -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 родственных слов по моделям.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Игра «Цепочка родственных слов»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образование родственных слов от производного слова.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9597" name="Picture 29" descr="DSC0068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>
          <a:xfrm>
            <a:off x="571472" y="3714752"/>
            <a:ext cx="3357586" cy="2695573"/>
          </a:xfrm>
          <a:noFill/>
          <a:ln/>
        </p:spPr>
      </p:pic>
      <p:pic>
        <p:nvPicPr>
          <p:cNvPr id="109631" name="Picture 63" descr="IMG_3885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929322" y="3714752"/>
            <a:ext cx="2819391" cy="259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ФОТО НА РАБОТУ\DSC060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79" y="1268760"/>
            <a:ext cx="266429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410445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Синквейн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68760"/>
            <a:ext cx="468052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ea typeface="Calibri" pitchFamily="34" charset="0"/>
                <a:cs typeface="Times New Roman" pitchFamily="18" charset="0"/>
              </a:rPr>
              <a:t>Синквейн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с французского языка переводиться как «пять строк», </a:t>
            </a:r>
            <a:r>
              <a:rPr lang="ru-RU" sz="1600" dirty="0" err="1" smtClean="0">
                <a:ea typeface="Calibri" pitchFamily="34" charset="0"/>
                <a:cs typeface="Times New Roman" pitchFamily="18" charset="0"/>
              </a:rPr>
              <a:t>пятистрочная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строфа стихотворения.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ea typeface="Calibri" pitchFamily="34" charset="0"/>
                <a:cs typeface="Times New Roman" pitchFamily="18" charset="0"/>
              </a:rPr>
              <a:t>Правила составления </a:t>
            </a:r>
            <a:r>
              <a:rPr lang="ru-RU" sz="1600" b="1" dirty="0" err="1" smtClean="0">
                <a:ea typeface="Calibri" pitchFamily="34" charset="0"/>
                <a:cs typeface="Times New Roman" pitchFamily="18" charset="0"/>
              </a:rPr>
              <a:t>синквейна</a:t>
            </a:r>
            <a:r>
              <a:rPr lang="ru-RU" sz="1600" b="1" dirty="0" smtClean="0">
                <a:ea typeface="Calibri" pitchFamily="34" charset="0"/>
                <a:cs typeface="Times New Roman" pitchFamily="18" charset="0"/>
              </a:rPr>
              <a:t>:</a:t>
            </a:r>
            <a:endParaRPr lang="ru-RU" sz="16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1-я строка – одно слово, обычно существительное, отражающее главную идею.</a:t>
            </a:r>
            <a:endParaRPr lang="ru-RU" sz="16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2-я строка – два слова, прилагательные, описывающие основную мысль.</a:t>
            </a:r>
            <a:endParaRPr lang="ru-RU" sz="16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3-я строка – три слова, глаголы, описывающие действия в рамках темы.</a:t>
            </a:r>
            <a:endParaRPr lang="ru-RU" sz="16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4-я строка – фраза из нескольких слов, имеющих отношение к предмету.</a:t>
            </a:r>
            <a:endParaRPr lang="ru-RU" sz="16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5-я строка – предложение, связанное с личными ассоциациями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.</a:t>
            </a:r>
            <a:endParaRPr lang="ru-RU" sz="2800" dirty="0" smtClean="0"/>
          </a:p>
        </p:txBody>
      </p:sp>
      <p:pic>
        <p:nvPicPr>
          <p:cNvPr id="7" name="Рисунок 6" descr="F:\DCIM\101MSDCF\DSC061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24744"/>
            <a:ext cx="3240360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5004048" cy="108012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   </a:t>
            </a:r>
            <a:r>
              <a:rPr lang="ru-RU" sz="2000" dirty="0" smtClean="0">
                <a:solidFill>
                  <a:srgbClr val="C00000"/>
                </a:solidFill>
                <a:effectLst/>
              </a:rPr>
              <a:t>Игра</a:t>
            </a:r>
            <a:r>
              <a:rPr lang="ru-RU" sz="2000" dirty="0" smtClean="0">
                <a:solidFill>
                  <a:srgbClr val="C00000"/>
                </a:solidFill>
              </a:rPr>
              <a:t> «</a:t>
            </a:r>
            <a:r>
              <a:rPr lang="ru-RU" sz="2000" dirty="0" smtClean="0">
                <a:solidFill>
                  <a:srgbClr val="C00000"/>
                </a:solidFill>
                <a:effectLst/>
              </a:rPr>
              <a:t>Цветик – семицветик</a:t>
            </a:r>
            <a:r>
              <a:rPr lang="ru-RU" sz="2000" dirty="0" smtClean="0">
                <a:solidFill>
                  <a:srgbClr val="C00000"/>
                </a:solidFill>
              </a:rPr>
              <a:t>»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908720"/>
            <a:ext cx="3384376" cy="9273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Игра «Ромашка»</a:t>
            </a:r>
            <a:endParaRPr lang="ru-RU" sz="1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Содержимое 4" descr="C:\Documents and Settings\ДС 204\Рабочий стол\СЕМИНАР\DCIM\101MSDCF\DSC0614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6389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4" descr="C:\Documents and Settings\ДС 204\Рабочий стол\СЕМИНАР\DCIM\101MSDCF\DSC0614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20888"/>
            <a:ext cx="34229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они Бьюзен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84168" y="620688"/>
            <a:ext cx="18002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2" descr="Интеллектуальная карта от Тони Бьюзена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48064" y="2996952"/>
            <a:ext cx="353634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0"/>
            <a:ext cx="482453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r>
              <a:rPr lang="ru-RU" sz="2000" b="1" dirty="0" smtClean="0"/>
              <a:t>Законы содержания и оформления</a:t>
            </a:r>
            <a:br>
              <a:rPr lang="ru-RU" sz="2000" b="1" dirty="0" smtClean="0"/>
            </a:br>
            <a:r>
              <a:rPr lang="ru-RU" sz="2000" b="1" dirty="0" smtClean="0"/>
              <a:t>интеллектуальных карт </a:t>
            </a:r>
          </a:p>
          <a:p>
            <a:pPr lvl="0"/>
            <a:r>
              <a:rPr lang="ru-RU" sz="2000" b="1" dirty="0" smtClean="0"/>
              <a:t>Тони Бьюзена.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1.</a:t>
            </a:r>
            <a:r>
              <a:rPr lang="ru-RU" sz="1600" dirty="0" smtClean="0"/>
              <a:t>Берём </a:t>
            </a:r>
            <a:r>
              <a:rPr lang="ru-RU" sz="1600" dirty="0" smtClean="0"/>
              <a:t>чистый лист </a:t>
            </a:r>
            <a:r>
              <a:rPr lang="ru-RU" sz="1600" dirty="0" smtClean="0"/>
              <a:t>бумаги кладём </a:t>
            </a:r>
            <a:r>
              <a:rPr lang="ru-RU" sz="1600" dirty="0" smtClean="0"/>
              <a:t>его горизонтально. </a:t>
            </a:r>
          </a:p>
          <a:p>
            <a:pPr lvl="0"/>
            <a:r>
              <a:rPr lang="ru-RU" sz="1600" dirty="0" smtClean="0"/>
              <a:t>2.В </a:t>
            </a:r>
            <a:r>
              <a:rPr lang="ru-RU" sz="1600" dirty="0" smtClean="0"/>
              <a:t>центре листа рисуем центральный образ, который будет символизировать вашу </a:t>
            </a:r>
            <a:r>
              <a:rPr lang="ru-RU" sz="1600" dirty="0" smtClean="0"/>
              <a:t>тему</a:t>
            </a:r>
            <a:r>
              <a:rPr lang="ru-RU" sz="1600" dirty="0" smtClean="0"/>
              <a:t>.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pPr lvl="0"/>
            <a:r>
              <a:rPr lang="ru-RU" sz="1600" dirty="0" smtClean="0"/>
              <a:t>3.От </a:t>
            </a:r>
            <a:r>
              <a:rPr lang="ru-RU" sz="1600" dirty="0" smtClean="0"/>
              <a:t>центрального образа отведите ветви, на которых будут написаны самые важные ключевые слова и мысли, касающиеся данной </a:t>
            </a:r>
            <a:r>
              <a:rPr lang="ru-RU" sz="1600" dirty="0" smtClean="0"/>
              <a:t>темы, а на более тонких  - уточняющие основные мысли.</a:t>
            </a:r>
            <a:endParaRPr lang="ru-RU" sz="1600" dirty="0" smtClean="0"/>
          </a:p>
          <a:p>
            <a:pPr lvl="0"/>
            <a:r>
              <a:rPr lang="ru-RU" sz="1600" dirty="0" smtClean="0"/>
              <a:t>4.Для </a:t>
            </a:r>
            <a:r>
              <a:rPr lang="ru-RU" sz="1600" dirty="0" smtClean="0"/>
              <a:t>рисования используйте различные цвета от 3 и более. Используйте </a:t>
            </a:r>
            <a:r>
              <a:rPr lang="ru-RU" sz="1600" dirty="0" smtClean="0"/>
              <a:t>картинки и графические символы.</a:t>
            </a:r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sz="1600" dirty="0" smtClean="0"/>
              <a:t>5</a:t>
            </a:r>
            <a:r>
              <a:rPr lang="ru-RU" sz="1600" dirty="0" smtClean="0"/>
              <a:t>. Вырабатывайте собственный стиль.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339</TotalTime>
  <Words>333</Words>
  <Application>Microsoft Office PowerPoint</Application>
  <PresentationFormat>Экран (4:3)</PresentationFormat>
  <Paragraphs>110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       Семинар-практикум  для воспитателей </vt:lpstr>
      <vt:lpstr>Слайд 2</vt:lpstr>
      <vt:lpstr>Особенности овладения лексико-грамматическим строем речи</vt:lpstr>
      <vt:lpstr> методы и приёмы,  используемые в работе по формированию грамматического строя речи </vt:lpstr>
      <vt:lpstr>Игра «Карусель»</vt:lpstr>
      <vt:lpstr>Моделирование в работе  над родственными словами </vt:lpstr>
      <vt:lpstr>Синквейн</vt:lpstr>
      <vt:lpstr>   Игра «Цветик – семицветик»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Семинар-практикум для воспитателей </dc:title>
  <cp:lastModifiedBy>DC_204</cp:lastModifiedBy>
  <cp:revision>48</cp:revision>
  <dcterms:modified xsi:type="dcterms:W3CDTF">2012-01-25T02:33:38Z</dcterms:modified>
</cp:coreProperties>
</file>