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1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600201"/>
            <a:ext cx="8001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8215370" cy="6429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МДОУ – детский сад №6 «Теремок»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общеразвивающего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вида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8066"/>
            <a:ext cx="6400800" cy="2518190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 </a:t>
            </a:r>
          </a:p>
          <a:p>
            <a:r>
              <a:rPr lang="ru-RU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 детей</a:t>
            </a:r>
          </a:p>
          <a:p>
            <a:r>
              <a:rPr lang="ru-RU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АБВГДейка</a:t>
            </a:r>
            <a:r>
              <a:rPr lang="ru-RU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2800" dirty="0" smtClean="0">
              <a:latin typeface="Georgia" pitchFamily="18" charset="0"/>
            </a:endParaRPr>
          </a:p>
          <a:p>
            <a:endParaRPr lang="ru-RU" sz="12800" dirty="0" smtClean="0">
              <a:latin typeface="Georgia" pitchFamily="18" charset="0"/>
            </a:endParaRPr>
          </a:p>
          <a:p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– 5-7 лет</a:t>
            </a:r>
          </a:p>
          <a:p>
            <a:r>
              <a:rPr lang="ru-RU" sz="4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4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высшей квалификационной категории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Зиннатуллина Т.Н.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5"/>
            <a:ext cx="8001056" cy="5340370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8. Число и цифра 6. Состав 6. Шестиугольник. Знакомство с числом и цифрой </a:t>
            </a:r>
          </a:p>
          <a:p>
            <a:r>
              <a:rPr lang="ru-RU" sz="3400" dirty="0" smtClean="0"/>
              <a:t>9. Число и цифра 7. Состав 7. Знакомство с числом и цифрой 7. Упражнения в счете. Игра «Что изменилось?». Задачи Белоснежки.</a:t>
            </a:r>
          </a:p>
          <a:p>
            <a:pPr>
              <a:buNone/>
            </a:pPr>
            <a:r>
              <a:rPr lang="ru-RU" sz="3400" i="1" dirty="0" smtClean="0"/>
              <a:t>Практика:</a:t>
            </a:r>
            <a:r>
              <a:rPr lang="ru-RU" sz="3400" dirty="0" smtClean="0"/>
              <a:t> письмо цифры 7, рисование узора. Упражнения в штриховке.</a:t>
            </a:r>
          </a:p>
          <a:p>
            <a:r>
              <a:rPr lang="ru-RU" sz="3400" dirty="0" smtClean="0"/>
              <a:t>10. Число и цифра 8. Состав 8. Знакомство с числом и цифрой 8. Упражнения в счете. Решение примеров и задач. Упражнения на внимание.</a:t>
            </a:r>
          </a:p>
          <a:p>
            <a:pPr>
              <a:buNone/>
            </a:pPr>
            <a:r>
              <a:rPr lang="ru-RU" sz="3400" i="1" dirty="0" smtClean="0"/>
              <a:t>Практика:</a:t>
            </a:r>
            <a:r>
              <a:rPr lang="ru-RU" sz="3400" dirty="0" smtClean="0"/>
              <a:t> письмо цифры 8, рисование узора со штриховкой.</a:t>
            </a:r>
          </a:p>
          <a:p>
            <a:r>
              <a:rPr lang="ru-RU" sz="3400" dirty="0" smtClean="0"/>
              <a:t>11. Число и цифра 9. Состав 9. Знакомство с числом и цифрой 9. Упражнения в счете. Решение примеров и задач. Игра «Найди пару».</a:t>
            </a:r>
          </a:p>
          <a:p>
            <a:pPr>
              <a:buNone/>
            </a:pPr>
            <a:r>
              <a:rPr lang="ru-RU" sz="3400" i="1" dirty="0" smtClean="0"/>
              <a:t>Практика:</a:t>
            </a:r>
            <a:r>
              <a:rPr lang="ru-RU" sz="3400" dirty="0" smtClean="0"/>
              <a:t> письмо цифры 9, рисование узора со штриховкой.</a:t>
            </a:r>
          </a:p>
          <a:p>
            <a:r>
              <a:rPr lang="ru-RU" sz="3400" dirty="0" smtClean="0"/>
              <a:t>12. Состав чисел 3-9. Повторение изученных чисел. Решение примеров и задач. Игра «Засели домики»</a:t>
            </a:r>
          </a:p>
          <a:p>
            <a:pPr>
              <a:buNone/>
            </a:pPr>
            <a:r>
              <a:rPr lang="ru-RU" sz="3400" i="1" dirty="0" smtClean="0"/>
              <a:t>Практика:</a:t>
            </a:r>
            <a:r>
              <a:rPr lang="ru-RU" sz="3400" dirty="0" smtClean="0"/>
              <a:t> письмо изученных цифр, элементов, узоры со штриховкой.</a:t>
            </a:r>
          </a:p>
          <a:p>
            <a:r>
              <a:rPr lang="ru-RU" sz="3400" dirty="0" smtClean="0"/>
              <a:t>13. Число и цифра 0. Знакомство с числом и цифрой 0. Упражнения в счете и классификации. Решение задач. Игра «Что изменилось?».</a:t>
            </a:r>
          </a:p>
          <a:p>
            <a:pPr>
              <a:buNone/>
            </a:pPr>
            <a:r>
              <a:rPr lang="ru-RU" sz="3400" i="1" dirty="0" smtClean="0"/>
              <a:t>Практика:</a:t>
            </a:r>
            <a:r>
              <a:rPr lang="ru-RU" sz="3400" dirty="0" smtClean="0"/>
              <a:t> письмо цифры 0, элементов, рисование узоров.</a:t>
            </a:r>
          </a:p>
          <a:p>
            <a:r>
              <a:rPr lang="ru-RU" sz="3400" dirty="0" smtClean="0"/>
              <a:t>14. Число 10. Состав числа 10. Знакомство с числом 10. Упражнения в счете. Решение примеров и задач. Игра «Пчелки сели на цветок».</a:t>
            </a:r>
          </a:p>
          <a:p>
            <a:pPr>
              <a:buNone/>
            </a:pPr>
            <a:r>
              <a:rPr lang="ru-RU" sz="3400" i="1" dirty="0" smtClean="0"/>
              <a:t>Практика:</a:t>
            </a:r>
            <a:r>
              <a:rPr lang="ru-RU" sz="3400" dirty="0" smtClean="0"/>
              <a:t> письмо числа 10, элементов, узора.</a:t>
            </a:r>
          </a:p>
          <a:p>
            <a:r>
              <a:rPr lang="ru-RU" sz="3400" dirty="0" smtClean="0"/>
              <a:t>15. Обобщение. Числа 1-10. Решение примеров и задач. Путешествие в «лесную школу». Отгадывание ребусов.</a:t>
            </a:r>
          </a:p>
          <a:p>
            <a:pPr>
              <a:buNone/>
            </a:pPr>
            <a:r>
              <a:rPr lang="ru-RU" sz="3400" i="1" dirty="0" smtClean="0"/>
              <a:t>Практика:</a:t>
            </a:r>
            <a:r>
              <a:rPr lang="ru-RU" sz="3400" dirty="0" smtClean="0"/>
              <a:t> письмо изученных цифр, элементов.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воспитательная работа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 программе указаны тематические беседы по воспитанию любви к природе, родному краю, семье, по воспитанию нравственности;</a:t>
            </a:r>
          </a:p>
          <a:p>
            <a:pPr lvl="0"/>
            <a:r>
              <a:rPr lang="ru-RU" dirty="0" smtClean="0"/>
              <a:t>Организация тематических выставок: фотовыставка «Моя семья», любимых игрушек, рисунков, сказочных героев, лучших тетрадей;</a:t>
            </a:r>
          </a:p>
          <a:p>
            <a:pPr lvl="0"/>
            <a:r>
              <a:rPr lang="ru-RU" dirty="0" smtClean="0"/>
              <a:t>С целью проверки знаний, умений и навыков провести обобщенное открытое занятие для родителей (занятие 15).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Провести родительское собрание в начале и в конце занятий.</a:t>
            </a:r>
          </a:p>
          <a:p>
            <a:pPr lvl="0"/>
            <a:r>
              <a:rPr lang="ru-RU" dirty="0" smtClean="0"/>
              <a:t>Посещение занятий родителями.</a:t>
            </a:r>
          </a:p>
          <a:p>
            <a:pPr lvl="0"/>
            <a:r>
              <a:rPr lang="ru-RU" dirty="0" smtClean="0"/>
              <a:t>Знакомство родителей с методической литературой и учебной программой.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3"/>
            <a:ext cx="8001056" cy="491174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Бочкарева О.И. Математика. Занимательные материалы. - Волгоград: ИТД «Корифей», 2008</a:t>
            </a:r>
          </a:p>
          <a:p>
            <a:pPr lvl="0"/>
            <a:r>
              <a:rPr lang="ru-RU" dirty="0" err="1" smtClean="0"/>
              <a:t>Волчкова</a:t>
            </a:r>
            <a:r>
              <a:rPr lang="ru-RU" dirty="0" smtClean="0"/>
              <a:t> В.Н., Степанова Н.В. Конспекты занятий в старшей группе детского сада. Математика. – Воронеж: ИП </a:t>
            </a:r>
            <a:r>
              <a:rPr lang="ru-RU" dirty="0" err="1" smtClean="0"/>
              <a:t>Лакоценин</a:t>
            </a:r>
            <a:r>
              <a:rPr lang="ru-RU" dirty="0" smtClean="0"/>
              <a:t> С.С., 2009.</a:t>
            </a:r>
          </a:p>
          <a:p>
            <a:pPr lvl="0"/>
            <a:r>
              <a:rPr lang="ru-RU" dirty="0" smtClean="0"/>
              <a:t>Затулина Г.Я. Конспекты  занятий по подготовке к обучению грамоте. Учебно-методическое пособие. – М., </a:t>
            </a:r>
          </a:p>
          <a:p>
            <a:pPr lvl="0"/>
            <a:r>
              <a:rPr lang="ru-RU" dirty="0" smtClean="0"/>
              <a:t>А.С. Герасимова, О.С Жукова, </a:t>
            </a:r>
            <a:r>
              <a:rPr lang="ru-RU" dirty="0" err="1" smtClean="0"/>
              <a:t>В.Г.Куцнецова</a:t>
            </a:r>
            <a:r>
              <a:rPr lang="ru-RU" dirty="0" smtClean="0"/>
              <a:t>.  Программа развития и обучения дошкольника 6 лет.– М.: </a:t>
            </a:r>
            <a:r>
              <a:rPr lang="ru-RU" dirty="0" err="1" smtClean="0"/>
              <a:t>Олма-Пресс</a:t>
            </a:r>
            <a:r>
              <a:rPr lang="ru-RU" dirty="0" smtClean="0"/>
              <a:t>, 2001.</a:t>
            </a:r>
          </a:p>
          <a:p>
            <a:pPr lvl="0"/>
            <a:r>
              <a:rPr lang="ru-RU" dirty="0" smtClean="0"/>
              <a:t>Л.А. </a:t>
            </a:r>
            <a:r>
              <a:rPr lang="ru-RU" dirty="0" err="1" smtClean="0"/>
              <a:t>Белясникова</a:t>
            </a:r>
            <a:r>
              <a:rPr lang="ru-RU" dirty="0" smtClean="0"/>
              <a:t>. Весёлые картинки. Прописи в клеточку. Издательский дом «Карапуз»; 2002.</a:t>
            </a:r>
          </a:p>
          <a:p>
            <a:pPr lvl="0"/>
            <a:r>
              <a:rPr lang="ru-RU" dirty="0" smtClean="0"/>
              <a:t>Р.А. Жукова. Грамота. Подготовительная группа . Разработка занятий. 1,2 части.- Волгоград: ИТД «Корифей», 2007.</a:t>
            </a:r>
          </a:p>
          <a:p>
            <a:pPr lvl="0"/>
            <a:r>
              <a:rPr lang="ru-RU" dirty="0" smtClean="0"/>
              <a:t>Формирование математических представлений: конспекты занятий в старшей группе/ авт.-сост. Е.А. </a:t>
            </a:r>
            <a:r>
              <a:rPr lang="ru-RU" dirty="0" err="1" smtClean="0"/>
              <a:t>Казинцева</a:t>
            </a:r>
            <a:r>
              <a:rPr lang="ru-RU" dirty="0" smtClean="0"/>
              <a:t>, И.В. Померанцева, Т.А. </a:t>
            </a:r>
            <a:r>
              <a:rPr lang="ru-RU" dirty="0" err="1" smtClean="0"/>
              <a:t>Терпак</a:t>
            </a:r>
            <a:r>
              <a:rPr lang="ru-RU" dirty="0" smtClean="0"/>
              <a:t>. – Волгоград: Учитель, 2008.</a:t>
            </a:r>
          </a:p>
          <a:p>
            <a:pPr lvl="0"/>
            <a:r>
              <a:rPr lang="ru-RU" dirty="0" err="1" smtClean="0"/>
              <a:t>Т.А.Фолькович</a:t>
            </a:r>
            <a:r>
              <a:rPr lang="ru-RU" dirty="0" smtClean="0"/>
              <a:t>, Л.П. </a:t>
            </a:r>
            <a:r>
              <a:rPr lang="ru-RU" dirty="0" err="1" smtClean="0"/>
              <a:t>Барылкина</a:t>
            </a:r>
            <a:r>
              <a:rPr lang="ru-RU" dirty="0" smtClean="0"/>
              <a:t>. Формирование математических представлений.- М.:ВАКО, 2005.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Организационно-методическое обеспечение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Разработать поурочное планирование занятий по развитию речи и математике.</a:t>
            </a:r>
          </a:p>
          <a:p>
            <a:r>
              <a:rPr lang="ru-RU" dirty="0" smtClean="0"/>
              <a:t>Подготовить схемы, таблицы, наглядный и иллюстративный материал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857232"/>
            <a:ext cx="8001056" cy="4572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«Пусть, став учеником, ребенок продолжает делать сегодня то,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делал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вчера. Пусть новое появляется в его жизни постепенно и не ошеломляет лавиной впечатлений». В.А.Сухомлинский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коллективной образовательной деятельности детей старшего дошкольного возраста через формирование их познавательной активности на основе игровых методик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8683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3"/>
            <a:ext cx="8001056" cy="4786346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Формирование навыков чтения, графических навыков и элементарных математических представлений;</a:t>
            </a:r>
          </a:p>
          <a:p>
            <a:pPr lvl="0"/>
            <a:r>
              <a:rPr lang="ru-RU" sz="2000" dirty="0" smtClean="0"/>
              <a:t>Овладение базовыми знаниями об окружающем мире;</a:t>
            </a:r>
          </a:p>
          <a:p>
            <a:pPr lvl="0"/>
            <a:r>
              <a:rPr lang="ru-RU" sz="2000" dirty="0" smtClean="0"/>
              <a:t>Активизация связной устной речи;</a:t>
            </a:r>
          </a:p>
          <a:p>
            <a:pPr lvl="0"/>
            <a:r>
              <a:rPr lang="ru-RU" sz="2000" dirty="0" smtClean="0"/>
              <a:t>Развитие памяти, мышления, восприятия, воображения, внимания; </a:t>
            </a:r>
          </a:p>
          <a:p>
            <a:pPr lvl="0"/>
            <a:r>
              <a:rPr lang="ru-RU" sz="2000" dirty="0" smtClean="0"/>
              <a:t>Развитие мелкой моторики руки, навыков письма;</a:t>
            </a:r>
          </a:p>
          <a:p>
            <a:pPr lvl="0"/>
            <a:r>
              <a:rPr lang="ru-RU" sz="2000" dirty="0" smtClean="0"/>
              <a:t>Формирование фонематического слуха, звуковой культуры речи;</a:t>
            </a:r>
          </a:p>
          <a:p>
            <a:pPr lvl="0"/>
            <a:r>
              <a:rPr lang="ru-RU" sz="2000" dirty="0" smtClean="0"/>
              <a:t>Знакомство с правилами этикета;</a:t>
            </a:r>
          </a:p>
          <a:p>
            <a:pPr lvl="0"/>
            <a:r>
              <a:rPr lang="ru-RU" sz="2000" dirty="0" smtClean="0"/>
              <a:t>Формирование умения общаться со сверстниками и взрослыми;</a:t>
            </a:r>
          </a:p>
          <a:p>
            <a:pPr lvl="0"/>
            <a:r>
              <a:rPr lang="ru-RU" sz="2000" dirty="0" smtClean="0"/>
              <a:t>Воспитание доброжелательного отношения к окружающим, способности переживать;</a:t>
            </a:r>
          </a:p>
          <a:p>
            <a:pPr lvl="0"/>
            <a:r>
              <a:rPr lang="ru-RU" sz="2000" dirty="0" smtClean="0"/>
              <a:t>Воспитание интереса к изучаемому предмету;</a:t>
            </a:r>
          </a:p>
          <a:p>
            <a:r>
              <a:rPr lang="ru-RU" sz="2000" dirty="0" smtClean="0"/>
              <a:t>Воспитание прилежания, аккуратности, активности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86834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5"/>
            <a:ext cx="8001056" cy="49831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Воспитанники должны знать:</a:t>
            </a:r>
            <a:endParaRPr lang="ru-RU" dirty="0" smtClean="0"/>
          </a:p>
          <a:p>
            <a:pPr lvl="0"/>
            <a:r>
              <a:rPr lang="ru-RU" dirty="0" smtClean="0"/>
              <a:t>Звуки и буквы русского алфавита;</a:t>
            </a:r>
          </a:p>
          <a:p>
            <a:pPr lvl="0"/>
            <a:r>
              <a:rPr lang="ru-RU" dirty="0" smtClean="0"/>
              <a:t>Элементарные арифметические понятия;</a:t>
            </a:r>
          </a:p>
          <a:p>
            <a:pPr lvl="0"/>
            <a:r>
              <a:rPr lang="ru-RU" dirty="0" smtClean="0"/>
              <a:t>Основные геометрические формы;</a:t>
            </a:r>
          </a:p>
          <a:p>
            <a:pPr lvl="0"/>
            <a:r>
              <a:rPr lang="ru-RU" dirty="0" smtClean="0"/>
              <a:t>Правила этикета;</a:t>
            </a:r>
          </a:p>
          <a:p>
            <a:pPr lvl="0"/>
            <a:r>
              <a:rPr lang="ru-RU" dirty="0" smtClean="0"/>
              <a:t>На слух определять место звука в слове;</a:t>
            </a:r>
          </a:p>
          <a:p>
            <a:pPr lvl="0"/>
            <a:r>
              <a:rPr lang="ru-RU" dirty="0" smtClean="0"/>
              <a:t>Читать тексты из 10 предложений;</a:t>
            </a:r>
          </a:p>
          <a:p>
            <a:pPr lvl="0"/>
            <a:r>
              <a:rPr lang="ru-RU" dirty="0" smtClean="0"/>
              <a:t>Пересказывать небольшие рассказы;</a:t>
            </a:r>
          </a:p>
          <a:p>
            <a:pPr lvl="0"/>
            <a:r>
              <a:rPr lang="ru-RU" dirty="0" smtClean="0"/>
              <a:t>Составлять арифметические задачи и решать их;</a:t>
            </a:r>
          </a:p>
          <a:p>
            <a:pPr lvl="0"/>
            <a:r>
              <a:rPr lang="ru-RU" dirty="0" smtClean="0"/>
              <a:t>Считать в пределах 10;</a:t>
            </a:r>
          </a:p>
          <a:p>
            <a:pPr lvl="0"/>
            <a:r>
              <a:rPr lang="ru-RU" dirty="0" smtClean="0"/>
              <a:t>Классифицировать объекты по нескольким признакам;</a:t>
            </a:r>
          </a:p>
          <a:p>
            <a:pPr lvl="0"/>
            <a:r>
              <a:rPr lang="ru-RU" dirty="0" smtClean="0"/>
              <a:t>Ориентироваться во времени и  пространстве;</a:t>
            </a:r>
          </a:p>
          <a:p>
            <a:pPr lvl="0"/>
            <a:r>
              <a:rPr lang="ru-RU" dirty="0" smtClean="0"/>
              <a:t>Взаимодействовать со сверстниками и взрослыми.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работ на занятии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беседы, использование загадок, задач, занимательных стихов;</a:t>
            </a:r>
          </a:p>
          <a:p>
            <a:pPr lvl="0"/>
            <a:r>
              <a:rPr lang="ru-RU" dirty="0" smtClean="0"/>
              <a:t>инсценировка сказок, дидактическая игра;</a:t>
            </a:r>
          </a:p>
          <a:p>
            <a:pPr lvl="0"/>
            <a:r>
              <a:rPr lang="ru-RU" dirty="0" smtClean="0"/>
              <a:t>подвижные музыкальные паузы, физкультминутки;</a:t>
            </a:r>
          </a:p>
          <a:p>
            <a:pPr lvl="0"/>
            <a:r>
              <a:rPr lang="ru-RU" dirty="0" smtClean="0"/>
              <a:t>заочные экскурсии и путешествия.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5111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тем по развитию речи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001056" cy="5643601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1. Вводное занятие. Знакомство с детьми. Правила поведения в школе.</a:t>
            </a:r>
          </a:p>
          <a:p>
            <a:pPr>
              <a:buNone/>
            </a:pPr>
            <a:r>
              <a:rPr lang="ru-RU" sz="2400" i="1" dirty="0" smtClean="0"/>
              <a:t>Практика</a:t>
            </a:r>
            <a:r>
              <a:rPr lang="ru-RU" sz="2400" dirty="0" smtClean="0"/>
              <a:t>: нарисовать себя и свою любимую игрушку.</a:t>
            </a:r>
          </a:p>
          <a:p>
            <a:r>
              <a:rPr lang="ru-RU" sz="2400" dirty="0" smtClean="0"/>
              <a:t>2. Слово. Рассказ о любимой игрушке. Сказка «Репка». Инсценировка. Знакомство со схемой слова</a:t>
            </a:r>
          </a:p>
          <a:p>
            <a:pPr>
              <a:buNone/>
            </a:pPr>
            <a:r>
              <a:rPr lang="ru-RU" sz="2400" i="1" dirty="0" smtClean="0"/>
              <a:t>Практика</a:t>
            </a:r>
            <a:r>
              <a:rPr lang="ru-RU" sz="2400" dirty="0" smtClean="0"/>
              <a:t>: рисование схемы слова, штриховка и раскрашивание картинок.</a:t>
            </a:r>
          </a:p>
          <a:p>
            <a:r>
              <a:rPr lang="ru-RU" sz="2400" dirty="0" smtClean="0"/>
              <a:t>3. Предложение. Пересказ любимой сказки. Составление предложений. Знакомство со схемой предложения.</a:t>
            </a:r>
          </a:p>
          <a:p>
            <a:pPr>
              <a:buNone/>
            </a:pPr>
            <a:r>
              <a:rPr lang="ru-RU" sz="2400" i="1" dirty="0" smtClean="0"/>
              <a:t>Практика</a:t>
            </a:r>
            <a:r>
              <a:rPr lang="ru-RU" sz="2400" dirty="0" smtClean="0"/>
              <a:t>: письмо схемы предложений, штриховка предметов.                            </a:t>
            </a:r>
          </a:p>
          <a:p>
            <a:r>
              <a:rPr lang="ru-RU" sz="2400" dirty="0" smtClean="0"/>
              <a:t>4. Одушевленные и неодушевленные предметы. Знакомство с одушевленными и неодушевленными предметами. Вопросы кто? что? Отгадывание загадок, игра «Кто – что?»</a:t>
            </a:r>
          </a:p>
          <a:p>
            <a:pPr>
              <a:buNone/>
            </a:pPr>
            <a:r>
              <a:rPr lang="ru-RU" sz="2400" i="1" dirty="0" smtClean="0"/>
              <a:t>Практика</a:t>
            </a:r>
            <a:r>
              <a:rPr lang="ru-RU" sz="2400" dirty="0" smtClean="0"/>
              <a:t>: письмо элементов букв, раскрашивание картинок.</a:t>
            </a:r>
          </a:p>
          <a:p>
            <a:r>
              <a:rPr lang="ru-RU" sz="2400" dirty="0" smtClean="0"/>
              <a:t>5. Слоги. Знакомство с делением слов на слоги. Игра « Купи игрушку». Игра «Найди вкусное слово»</a:t>
            </a:r>
          </a:p>
          <a:p>
            <a:pPr>
              <a:buNone/>
            </a:pPr>
            <a:r>
              <a:rPr lang="ru-RU" sz="2400" i="1" dirty="0" smtClean="0"/>
              <a:t>Практика:</a:t>
            </a:r>
            <a:r>
              <a:rPr lang="ru-RU" sz="2400" dirty="0" smtClean="0"/>
              <a:t> письмо схемы слогов, штриховка предметов.</a:t>
            </a:r>
          </a:p>
          <a:p>
            <a:r>
              <a:rPr lang="ru-RU" sz="2400" dirty="0" smtClean="0"/>
              <a:t>6. Ударение. Знакомство с ударением. Его схематическим обозначением. Выставка любимых игрушек. Загадки про игрушки.</a:t>
            </a:r>
          </a:p>
          <a:p>
            <a:pPr>
              <a:buNone/>
            </a:pPr>
            <a:r>
              <a:rPr lang="ru-RU" sz="2400" i="1" dirty="0" smtClean="0"/>
              <a:t>Практика</a:t>
            </a:r>
            <a:r>
              <a:rPr lang="ru-RU" sz="2400" dirty="0" smtClean="0"/>
              <a:t>: письмо схемы слов с ударением.</a:t>
            </a:r>
          </a:p>
          <a:p>
            <a:r>
              <a:rPr lang="ru-RU" sz="2400" dirty="0" smtClean="0"/>
              <a:t>7. Звуки. Речевые и неречевые звуки. Беседа по теме «Звуки окружающей действительности». Заучивание чистоговорки.</a:t>
            </a:r>
          </a:p>
          <a:p>
            <a:pPr>
              <a:buNone/>
            </a:pPr>
            <a:r>
              <a:rPr lang="ru-RU" sz="2400" i="1" dirty="0" smtClean="0"/>
              <a:t>Практика</a:t>
            </a:r>
            <a:r>
              <a:rPr lang="ru-RU" sz="2400" dirty="0" smtClean="0"/>
              <a:t>: письмо элементов букв, раскрашивание картинок.</a:t>
            </a:r>
          </a:p>
          <a:p>
            <a:r>
              <a:rPr lang="ru-RU" sz="2400" dirty="0" smtClean="0"/>
              <a:t>8. Звуки. Закрепление знаний о звуках. Игра « Зоопарк».</a:t>
            </a:r>
          </a:p>
          <a:p>
            <a:pPr>
              <a:buNone/>
            </a:pPr>
            <a:r>
              <a:rPr lang="ru-RU" sz="2400" i="1" dirty="0" smtClean="0"/>
              <a:t>Практика:</a:t>
            </a:r>
            <a:r>
              <a:rPr lang="ru-RU" sz="2400" dirty="0" smtClean="0"/>
              <a:t> «Построить» звуковой домик для животных.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857233"/>
            <a:ext cx="8001056" cy="52689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9-10. Гласные звуки. Знакомство с гласными звуками и его схематическим обозначением. Загадки про птиц. Игра «Помоги утенку».</a:t>
            </a:r>
          </a:p>
          <a:p>
            <a:pPr>
              <a:buNone/>
            </a:pPr>
            <a:r>
              <a:rPr lang="ru-RU" i="1" dirty="0" smtClean="0"/>
              <a:t>Практика:</a:t>
            </a:r>
            <a:r>
              <a:rPr lang="ru-RU" dirty="0" smtClean="0"/>
              <a:t> составление схем слов, письмо элементов.</a:t>
            </a:r>
          </a:p>
          <a:p>
            <a:r>
              <a:rPr lang="ru-RU" dirty="0" smtClean="0"/>
              <a:t>11-12. Согласные звуки. Знакомство с согласными звуками, их схематическим изображением. Загадки о животных. Составление рассказа «Лес». Игра «Поймай звук».</a:t>
            </a:r>
          </a:p>
          <a:p>
            <a:pPr>
              <a:buNone/>
            </a:pPr>
            <a:r>
              <a:rPr lang="ru-RU" i="1" dirty="0" smtClean="0"/>
              <a:t>Практика:</a:t>
            </a:r>
            <a:r>
              <a:rPr lang="ru-RU" dirty="0" smtClean="0"/>
              <a:t> составление схемы слов, зарисовка «Лесная прогулка»</a:t>
            </a:r>
          </a:p>
          <a:p>
            <a:r>
              <a:rPr lang="ru-RU" dirty="0" smtClean="0"/>
              <a:t>13. Гласные и согласные звуки. Закрепить знания о гласных и согласных звуках. Загадки про животных. Рассказ «Миша». Игра «Собери ягоды»</a:t>
            </a:r>
          </a:p>
          <a:p>
            <a:pPr>
              <a:buNone/>
            </a:pPr>
            <a:r>
              <a:rPr lang="ru-RU" i="1" dirty="0" smtClean="0"/>
              <a:t>Практика:</a:t>
            </a:r>
            <a:r>
              <a:rPr lang="ru-RU" dirty="0" smtClean="0"/>
              <a:t> составление схемы слов. Рисование ягод.</a:t>
            </a:r>
          </a:p>
          <a:p>
            <a:r>
              <a:rPr lang="ru-RU" dirty="0" smtClean="0"/>
              <a:t>14. Соединение букв, чтение слогов. Упражнение в чтении открытых и закрытых слогов. Загадки про Буратино. Игра « Помоги Буратино».</a:t>
            </a:r>
          </a:p>
          <a:p>
            <a:pPr>
              <a:buNone/>
            </a:pPr>
            <a:r>
              <a:rPr lang="ru-RU" i="1" dirty="0" smtClean="0"/>
              <a:t>Практика:</a:t>
            </a:r>
            <a:r>
              <a:rPr lang="ru-RU" dirty="0" smtClean="0"/>
              <a:t> письмо узора, элементов.</a:t>
            </a:r>
          </a:p>
          <a:p>
            <a:r>
              <a:rPr lang="ru-RU" dirty="0" smtClean="0"/>
              <a:t>15. Итоговое занятие для 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001056" cy="5000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тем по математике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001056" cy="564360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+mj-lt"/>
                <a:cs typeface="Times New Roman" pitchFamily="18" charset="0"/>
              </a:rPr>
              <a:t>1. Счет до 10 и обратно. Сравнение предметов больше? Меньше? На сколько?</a:t>
            </a:r>
          </a:p>
          <a:p>
            <a:pPr>
              <a:buNone/>
            </a:pPr>
            <a:r>
              <a:rPr lang="ru-RU" sz="1600" i="1" dirty="0" smtClean="0">
                <a:latin typeface="+mj-lt"/>
                <a:cs typeface="Times New Roman" pitchFamily="18" charset="0"/>
              </a:rPr>
              <a:t>Практика:</a:t>
            </a:r>
            <a:r>
              <a:rPr lang="ru-RU" sz="1600" dirty="0" smtClean="0">
                <a:latin typeface="+mj-lt"/>
                <a:cs typeface="Times New Roman" pitchFamily="18" charset="0"/>
              </a:rPr>
              <a:t> рисование кружков, квадратов. Письмо по образцу.</a:t>
            </a:r>
          </a:p>
          <a:p>
            <a:r>
              <a:rPr lang="ru-RU" sz="1600" dirty="0" smtClean="0">
                <a:latin typeface="+mj-lt"/>
                <a:cs typeface="Times New Roman" pitchFamily="18" charset="0"/>
              </a:rPr>
              <a:t>2. Счет предметов. Пространственные отношения «впереди», «позади», «между». Счет до 10 и обратно. Знакомство с пространственными представлениями «впереди», «позади», «между». Игра « Что изменилось».</a:t>
            </a:r>
          </a:p>
          <a:p>
            <a:pPr>
              <a:buNone/>
            </a:pPr>
            <a:r>
              <a:rPr lang="ru-RU" sz="1600" i="1" dirty="0" smtClean="0">
                <a:latin typeface="+mj-lt"/>
                <a:cs typeface="Times New Roman" pitchFamily="18" charset="0"/>
              </a:rPr>
              <a:t>Практика:</a:t>
            </a:r>
            <a:r>
              <a:rPr lang="ru-RU" sz="1600" dirty="0" smtClean="0">
                <a:latin typeface="+mj-lt"/>
                <a:cs typeface="Times New Roman" pitchFamily="18" charset="0"/>
              </a:rPr>
              <a:t> рисование флажков, корабликов.</a:t>
            </a:r>
          </a:p>
          <a:p>
            <a:r>
              <a:rPr lang="ru-RU" sz="1600" dirty="0" smtClean="0">
                <a:latin typeface="+mj-lt"/>
                <a:cs typeface="Times New Roman" pitchFamily="18" charset="0"/>
              </a:rPr>
              <a:t>3. Число и цифра 1. Пространственные отношения: выше, ниже, слева, справа. Знакомство с числом и цифрой 1. Упражнения в счете. Пространственные представления «слева», « справа», «снизу», «сверху».</a:t>
            </a:r>
          </a:p>
          <a:p>
            <a:pPr>
              <a:buNone/>
            </a:pPr>
            <a:r>
              <a:rPr lang="ru-RU" sz="1600" i="1" dirty="0" smtClean="0">
                <a:latin typeface="+mj-lt"/>
                <a:cs typeface="Times New Roman" pitchFamily="18" charset="0"/>
              </a:rPr>
              <a:t>Практика:</a:t>
            </a:r>
            <a:r>
              <a:rPr lang="ru-RU" sz="1600" dirty="0" smtClean="0">
                <a:latin typeface="+mj-lt"/>
                <a:cs typeface="Times New Roman" pitchFamily="18" charset="0"/>
              </a:rPr>
              <a:t> письмо цифры 1.</a:t>
            </a:r>
          </a:p>
          <a:p>
            <a:r>
              <a:rPr lang="ru-RU" sz="1600" dirty="0" smtClean="0">
                <a:latin typeface="+mj-lt"/>
                <a:cs typeface="Times New Roman" pitchFamily="18" charset="0"/>
              </a:rPr>
              <a:t>4. Число и цифра 2. Сравнение предметов: больше, меньше, равно Знакомство с числом и цифрой 2. Упражнения в счете. Сравнение множеств.</a:t>
            </a:r>
          </a:p>
          <a:p>
            <a:pPr>
              <a:buNone/>
            </a:pPr>
            <a:r>
              <a:rPr lang="ru-RU" sz="1600" dirty="0" smtClean="0">
                <a:latin typeface="+mj-lt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+mj-lt"/>
                <a:cs typeface="Times New Roman" pitchFamily="18" charset="0"/>
              </a:rPr>
              <a:t>Практика:</a:t>
            </a:r>
            <a:r>
              <a:rPr lang="ru-RU" sz="1600" dirty="0" smtClean="0">
                <a:latin typeface="+mj-lt"/>
                <a:cs typeface="Times New Roman" pitchFamily="18" charset="0"/>
              </a:rPr>
              <a:t> письмо цифры 2.</a:t>
            </a:r>
          </a:p>
          <a:p>
            <a:r>
              <a:rPr lang="ru-RU" sz="1600" dirty="0" smtClean="0">
                <a:latin typeface="+mj-lt"/>
                <a:cs typeface="Times New Roman" pitchFamily="18" charset="0"/>
              </a:rPr>
              <a:t>5. Число и цифра 3. Сравнение предметов: на сколько больше, на сколько меньше? Знакомство с числом и цифрой 3. Упражнения в счете. Сравнение множеств. Решение задач</a:t>
            </a:r>
          </a:p>
          <a:p>
            <a:pPr>
              <a:buNone/>
            </a:pPr>
            <a:r>
              <a:rPr lang="ru-RU" sz="1600" i="1" dirty="0" smtClean="0">
                <a:latin typeface="+mj-lt"/>
                <a:cs typeface="Times New Roman" pitchFamily="18" charset="0"/>
              </a:rPr>
              <a:t>Практика:</a:t>
            </a:r>
            <a:r>
              <a:rPr lang="ru-RU" sz="1600" dirty="0" smtClean="0">
                <a:latin typeface="+mj-lt"/>
                <a:cs typeface="Times New Roman" pitchFamily="18" charset="0"/>
              </a:rPr>
              <a:t> письмо цифры 3, запись примеров.</a:t>
            </a:r>
          </a:p>
          <a:p>
            <a:r>
              <a:rPr lang="ru-RU" sz="1600" dirty="0" smtClean="0">
                <a:latin typeface="+mj-lt"/>
                <a:cs typeface="Times New Roman" pitchFamily="18" charset="0"/>
              </a:rPr>
              <a:t>6. Число и цифра 4. Состав 4. Четырехугольник. Знакомство с числом и цифрой 4. Упражнения в счете. Решение задач. Упражнения в классификации.</a:t>
            </a:r>
          </a:p>
          <a:p>
            <a:pPr>
              <a:buNone/>
            </a:pPr>
            <a:r>
              <a:rPr lang="ru-RU" sz="1600" i="1" dirty="0" smtClean="0">
                <a:latin typeface="+mj-lt"/>
                <a:cs typeface="Times New Roman" pitchFamily="18" charset="0"/>
              </a:rPr>
              <a:t>Практика:</a:t>
            </a:r>
            <a:r>
              <a:rPr lang="ru-RU" sz="1600" dirty="0" smtClean="0">
                <a:latin typeface="+mj-lt"/>
                <a:cs typeface="Times New Roman" pitchFamily="18" charset="0"/>
              </a:rPr>
              <a:t> письмо цифры 4, элементов.</a:t>
            </a:r>
          </a:p>
          <a:p>
            <a:r>
              <a:rPr lang="ru-RU" sz="1600" dirty="0" smtClean="0">
                <a:latin typeface="+mj-lt"/>
                <a:cs typeface="Times New Roman" pitchFamily="18" charset="0"/>
              </a:rPr>
              <a:t>7. Число и цифра 5. Состав 5. Пятиугольник. Знакомство с числом и цифрой </a:t>
            </a:r>
            <a:r>
              <a:rPr lang="ru-RU" sz="1600" i="1" dirty="0" smtClean="0">
                <a:latin typeface="+mj-lt"/>
                <a:cs typeface="Times New Roman" pitchFamily="18" charset="0"/>
              </a:rPr>
              <a:t>Практика:</a:t>
            </a:r>
            <a:r>
              <a:rPr lang="ru-RU" sz="1600" dirty="0" smtClean="0">
                <a:latin typeface="+mj-lt"/>
                <a:cs typeface="Times New Roman" pitchFamily="18" charset="0"/>
              </a:rPr>
              <a:t> письмо цифры 5, элементов.</a:t>
            </a:r>
          </a:p>
          <a:p>
            <a:endParaRPr lang="ru-RU" sz="16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648C5A-3D87-4EA9-B778-41D4387D5B1B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C624B864-5D6E-45C2-B2E4-A0B9110BFC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9E10E7-7454-4191-A4C6-F63508B33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605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TS101908704</vt:lpstr>
      <vt:lpstr>МДОУ – детский сад №6 «Теремок» общеразвивающего вида </vt:lpstr>
      <vt:lpstr>«Пусть, став учеником, ребенок продолжает делать сегодня то, что делал вчера. Пусть новое появляется в его жизни постепенно и не ошеломляет лавиной впечатлений». В.А.Сухомлинский </vt:lpstr>
      <vt:lpstr>Цель программы</vt:lpstr>
      <vt:lpstr>Задачи программы</vt:lpstr>
      <vt:lpstr>Предполагаемые результаты</vt:lpstr>
      <vt:lpstr>Виды работ на занятии</vt:lpstr>
      <vt:lpstr>Содержание тем по развитию речи</vt:lpstr>
      <vt:lpstr>Слайд 8</vt:lpstr>
      <vt:lpstr>Содержание тем по математике</vt:lpstr>
      <vt:lpstr>Слайд 10</vt:lpstr>
      <vt:lpstr>Образовательно - воспитательная работа</vt:lpstr>
      <vt:lpstr>Работа с родителями</vt:lpstr>
      <vt:lpstr>Литература</vt:lpstr>
      <vt:lpstr>  Организационно-методическое обеспечение программы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– детский сад №6 «Теремок» общеразвивающего вида </dc:title>
  <dc:subject/>
  <dc:creator>Гульназ</dc:creator>
  <cp:keywords/>
  <dc:description/>
  <cp:lastModifiedBy>Гульназ</cp:lastModifiedBy>
  <cp:revision>7</cp:revision>
  <dcterms:created xsi:type="dcterms:W3CDTF">2011-04-14T16:04:13Z</dcterms:created>
  <dcterms:modified xsi:type="dcterms:W3CDTF">2011-04-23T03:22:47Z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