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7F626-8EB5-48DA-8B81-0634A229AA82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8E414-85E5-48BD-BAFD-1F262BD6A6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8E414-85E5-48BD-BAFD-1F262BD6A6D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70DF-753D-4D9A-BCD4-46F467153372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3C9F6-08CA-4B7B-8D0E-55195A2B1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70DF-753D-4D9A-BCD4-46F467153372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3C9F6-08CA-4B7B-8D0E-55195A2B1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70DF-753D-4D9A-BCD4-46F467153372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3C9F6-08CA-4B7B-8D0E-55195A2B1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70DF-753D-4D9A-BCD4-46F467153372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3C9F6-08CA-4B7B-8D0E-55195A2B1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70DF-753D-4D9A-BCD4-46F467153372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3C9F6-08CA-4B7B-8D0E-55195A2B1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70DF-753D-4D9A-BCD4-46F467153372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3C9F6-08CA-4B7B-8D0E-55195A2B1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70DF-753D-4D9A-BCD4-46F467153372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3C9F6-08CA-4B7B-8D0E-55195A2B1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70DF-753D-4D9A-BCD4-46F467153372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3C9F6-08CA-4B7B-8D0E-55195A2B1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70DF-753D-4D9A-BCD4-46F467153372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3C9F6-08CA-4B7B-8D0E-55195A2B1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70DF-753D-4D9A-BCD4-46F467153372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3C9F6-08CA-4B7B-8D0E-55195A2B1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270DF-753D-4D9A-BCD4-46F467153372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3C9F6-08CA-4B7B-8D0E-55195A2B1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270DF-753D-4D9A-BCD4-46F467153372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3C9F6-08CA-4B7B-8D0E-55195A2B16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ver dir="r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4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0_93ab4_75c68a1c_X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" name="TextBox 6"/>
          <p:cNvSpPr txBox="1"/>
          <p:nvPr/>
        </p:nvSpPr>
        <p:spPr>
          <a:xfrm>
            <a:off x="1835696" y="4941168"/>
            <a:ext cx="68407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A50021"/>
                </a:solidFill>
                <a:latin typeface="Monotype Corsiva" pitchFamily="66" charset="0"/>
              </a:rPr>
              <a:t>Цветочный календарь</a:t>
            </a:r>
            <a:endParaRPr lang="ru-RU" sz="6000" dirty="0">
              <a:solidFill>
                <a:srgbClr val="A5002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A50021"/>
                </a:solidFill>
              </a:rPr>
              <a:t>Сентябрь</a:t>
            </a:r>
            <a:endParaRPr lang="ru-RU" sz="4000" dirty="0">
              <a:solidFill>
                <a:srgbClr val="A50021"/>
              </a:solidFill>
            </a:endParaRPr>
          </a:p>
        </p:txBody>
      </p:sp>
      <p:pic>
        <p:nvPicPr>
          <p:cNvPr id="5" name="Содержимое 4" descr="28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79912" y="476672"/>
            <a:ext cx="4906888" cy="576064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2348880"/>
            <a:ext cx="3141985" cy="3777283"/>
          </a:xfrm>
        </p:spPr>
        <p:txBody>
          <a:bodyPr/>
          <a:lstStyle/>
          <a:p>
            <a:endParaRPr lang="ru-RU" dirty="0" smtClean="0"/>
          </a:p>
          <a:p>
            <a:r>
              <a:rPr lang="ru-RU" sz="2000" dirty="0" smtClean="0"/>
              <a:t>        Наступила осень. Жёлтые листья. А </a:t>
            </a:r>
            <a:r>
              <a:rPr lang="ru-RU" sz="2000" b="1" dirty="0" smtClean="0">
                <a:solidFill>
                  <a:srgbClr val="A50021"/>
                </a:solidFill>
              </a:rPr>
              <a:t>золотые шары</a:t>
            </a:r>
            <a:r>
              <a:rPr lang="ru-RU" sz="2000" dirty="0" smtClean="0"/>
              <a:t> по-прежнему пышно цветут</a:t>
            </a:r>
            <a:endParaRPr lang="ru-RU" sz="2000" dirty="0"/>
          </a:p>
        </p:txBody>
      </p:sp>
      <p:pic>
        <p:nvPicPr>
          <p:cNvPr id="6" name="Рисунок 5" descr="egiky4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4293096"/>
            <a:ext cx="2159000" cy="2286000"/>
          </a:xfrm>
          <a:prstGeom prst="rect">
            <a:avLst/>
          </a:prstGeom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A50021"/>
                </a:solidFill>
              </a:rPr>
              <a:t>Октябрь</a:t>
            </a:r>
            <a:endParaRPr lang="ru-RU" sz="4000" dirty="0">
              <a:solidFill>
                <a:srgbClr val="A50021"/>
              </a:solidFill>
            </a:endParaRPr>
          </a:p>
        </p:txBody>
      </p:sp>
      <p:pic>
        <p:nvPicPr>
          <p:cNvPr id="5" name="Содержимое 4" descr="63135861_25151370_824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79912" y="404664"/>
            <a:ext cx="4906888" cy="583264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      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2420888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    В октябре в </a:t>
            </a:r>
            <a:r>
              <a:rPr lang="ru-RU" sz="2000" dirty="0" err="1" smtClean="0"/>
              <a:t>обыкновен-ных</a:t>
            </a:r>
            <a:r>
              <a:rPr lang="ru-RU" sz="2000" dirty="0" smtClean="0"/>
              <a:t>  горшках </a:t>
            </a:r>
            <a:r>
              <a:rPr lang="ru-RU" sz="2000" dirty="0" err="1" smtClean="0"/>
              <a:t>распускают-ся</a:t>
            </a:r>
            <a:r>
              <a:rPr lang="ru-RU" sz="2000" dirty="0" smtClean="0"/>
              <a:t> </a:t>
            </a:r>
            <a:r>
              <a:rPr lang="ru-RU" sz="2000" b="1" dirty="0" smtClean="0">
                <a:solidFill>
                  <a:srgbClr val="A50021"/>
                </a:solidFill>
              </a:rPr>
              <a:t>хризантемы.</a:t>
            </a:r>
            <a:r>
              <a:rPr lang="ru-RU" sz="2000" dirty="0" smtClean="0"/>
              <a:t> Они очень красивы: розовые, </a:t>
            </a:r>
            <a:r>
              <a:rPr lang="ru-RU" sz="2000" dirty="0" err="1" smtClean="0"/>
              <a:t>крас-ные</a:t>
            </a:r>
            <a:r>
              <a:rPr lang="ru-RU" sz="2000" dirty="0" smtClean="0"/>
              <a:t>, малиновые, </a:t>
            </a:r>
            <a:r>
              <a:rPr lang="ru-RU" sz="2000" dirty="0" err="1" smtClean="0"/>
              <a:t>золотис-тые</a:t>
            </a:r>
            <a:r>
              <a:rPr lang="ru-RU" sz="2000" dirty="0" smtClean="0"/>
              <a:t>, сиреневые.</a:t>
            </a:r>
            <a:endParaRPr lang="ru-RU" sz="2000" dirty="0"/>
          </a:p>
        </p:txBody>
      </p:sp>
      <p:pic>
        <p:nvPicPr>
          <p:cNvPr id="7" name="Рисунок 6" descr="derev0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4624770"/>
            <a:ext cx="1728192" cy="1556930"/>
          </a:xfrm>
          <a:prstGeom prst="rect">
            <a:avLst/>
          </a:prstGeom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A50021"/>
                </a:solidFill>
              </a:rPr>
              <a:t>Ноябрь</a:t>
            </a:r>
            <a:endParaRPr lang="ru-RU" sz="4000" dirty="0">
              <a:solidFill>
                <a:srgbClr val="A50021"/>
              </a:solidFill>
            </a:endParaRPr>
          </a:p>
        </p:txBody>
      </p:sp>
      <p:pic>
        <p:nvPicPr>
          <p:cNvPr id="5" name="Содержимое 4" descr="Alpenveilchen_Cyclamen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39952" y="908720"/>
            <a:ext cx="4307067" cy="498267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132856"/>
            <a:ext cx="3008313" cy="3993307"/>
          </a:xfrm>
        </p:spPr>
        <p:txBody>
          <a:bodyPr/>
          <a:lstStyle/>
          <a:p>
            <a:endParaRPr lang="ru-RU" dirty="0" smtClean="0"/>
          </a:p>
          <a:p>
            <a:r>
              <a:rPr lang="ru-RU" sz="2000" dirty="0" smtClean="0"/>
              <a:t>        Выпал первый снег. А на подоконнике как будто уселась весёлая стайка розовых и красных </a:t>
            </a:r>
            <a:r>
              <a:rPr lang="ru-RU" sz="2000" dirty="0" err="1" smtClean="0"/>
              <a:t>бабо-чек</a:t>
            </a:r>
            <a:r>
              <a:rPr lang="ru-RU" sz="2000" dirty="0" smtClean="0"/>
              <a:t>. Подойдёшь поближе – это не бабочки, а </a:t>
            </a:r>
            <a:r>
              <a:rPr lang="ru-RU" sz="2000" dirty="0" err="1" smtClean="0"/>
              <a:t>цвет-ки</a:t>
            </a:r>
            <a:r>
              <a:rPr lang="ru-RU" sz="2000" dirty="0" smtClean="0"/>
              <a:t> </a:t>
            </a:r>
            <a:r>
              <a:rPr lang="ru-RU" sz="2000" b="1" dirty="0" smtClean="0">
                <a:solidFill>
                  <a:srgbClr val="A50021"/>
                </a:solidFill>
              </a:rPr>
              <a:t>цикламена</a:t>
            </a:r>
            <a:r>
              <a:rPr lang="ru-RU" sz="2000" dirty="0" smtClean="0"/>
              <a:t>!</a:t>
            </a:r>
            <a:endParaRPr lang="ru-RU" sz="2000" dirty="0"/>
          </a:p>
        </p:txBody>
      </p:sp>
      <p:pic>
        <p:nvPicPr>
          <p:cNvPr id="6" name="Рисунок 5" descr="vorona2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79712" y="5085184"/>
            <a:ext cx="1080120" cy="1336420"/>
          </a:xfrm>
          <a:prstGeom prst="rect">
            <a:avLst/>
          </a:prstGeom>
        </p:spPr>
      </p:pic>
      <p:pic>
        <p:nvPicPr>
          <p:cNvPr id="7" name="Рисунок 6" descr="sneg48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4509120"/>
            <a:ext cx="857250" cy="2133600"/>
          </a:xfrm>
          <a:prstGeom prst="rect">
            <a:avLst/>
          </a:prstGeom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A50021"/>
                </a:solidFill>
              </a:rPr>
              <a:t>Декабрь</a:t>
            </a:r>
            <a:endParaRPr lang="ru-RU" sz="4000" dirty="0">
              <a:solidFill>
                <a:srgbClr val="A50021"/>
              </a:solidFill>
            </a:endParaRPr>
          </a:p>
        </p:txBody>
      </p:sp>
      <p:pic>
        <p:nvPicPr>
          <p:cNvPr id="6" name="Содержимое 5" descr="a9d5dc652fb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4008" t="4167" r="3020" b="4167"/>
          <a:stretch>
            <a:fillRect/>
          </a:stretch>
        </p:blipFill>
        <p:spPr>
          <a:xfrm>
            <a:off x="3779912" y="980728"/>
            <a:ext cx="4752528" cy="475252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2204864"/>
            <a:ext cx="3286001" cy="3921299"/>
          </a:xfrm>
        </p:spPr>
        <p:txBody>
          <a:bodyPr/>
          <a:lstStyle/>
          <a:p>
            <a:endParaRPr lang="ru-RU" dirty="0" smtClean="0"/>
          </a:p>
          <a:p>
            <a:r>
              <a:rPr lang="ru-RU" sz="2000" dirty="0" smtClean="0"/>
              <a:t>          Вот и зима пришла. Долгие зимние вечера оранжевым пламенем  горят фонарики </a:t>
            </a:r>
            <a:r>
              <a:rPr lang="ru-RU" sz="2000" b="1" dirty="0" smtClean="0">
                <a:solidFill>
                  <a:srgbClr val="A50021"/>
                </a:solidFill>
              </a:rPr>
              <a:t>физалиса</a:t>
            </a:r>
            <a:r>
              <a:rPr lang="ru-RU" sz="2000" dirty="0" smtClean="0"/>
              <a:t>. Его сухие цветы могут стоять долго в вазе  и без воды!</a:t>
            </a:r>
            <a:endParaRPr lang="ru-RU" sz="2000" dirty="0"/>
          </a:p>
        </p:txBody>
      </p:sp>
      <p:pic>
        <p:nvPicPr>
          <p:cNvPr id="9" name="Рисунок 8" descr="Изображение 157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4797152"/>
            <a:ext cx="1381125" cy="1333500"/>
          </a:xfrm>
          <a:prstGeom prst="rect">
            <a:avLst/>
          </a:prstGeom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ramk3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286000" y="2413338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400" dirty="0" smtClean="0"/>
              <a:t>Презентацию подготовила</a:t>
            </a:r>
          </a:p>
          <a:p>
            <a:pPr>
              <a:buNone/>
            </a:pPr>
            <a:r>
              <a:rPr lang="ru-RU" sz="2400" dirty="0" smtClean="0"/>
              <a:t>   Петрова Светлана Михайловна,</a:t>
            </a:r>
          </a:p>
          <a:p>
            <a:pPr>
              <a:buNone/>
            </a:pPr>
            <a:r>
              <a:rPr lang="ru-RU" sz="2400" dirty="0" smtClean="0"/>
              <a:t>   учитель начальных классов</a:t>
            </a:r>
          </a:p>
          <a:p>
            <a:pPr>
              <a:buNone/>
            </a:pPr>
            <a:r>
              <a:rPr lang="ru-RU" sz="2400" dirty="0" smtClean="0"/>
              <a:t>   МКОУ - </a:t>
            </a:r>
            <a:r>
              <a:rPr lang="ru-RU" sz="2400" dirty="0" err="1" smtClean="0"/>
              <a:t>Грязновская</a:t>
            </a:r>
            <a:r>
              <a:rPr lang="ru-RU" sz="2400" dirty="0" smtClean="0"/>
              <a:t> СОШ</a:t>
            </a:r>
          </a:p>
          <a:p>
            <a:pPr>
              <a:buNone/>
            </a:pPr>
            <a:r>
              <a:rPr lang="ru-RU" sz="2400" dirty="0" smtClean="0"/>
              <a:t>   ГО Богданович</a:t>
            </a:r>
          </a:p>
          <a:p>
            <a:pPr>
              <a:buNone/>
            </a:pPr>
            <a:r>
              <a:rPr lang="ru-RU" sz="2400" dirty="0" smtClean="0"/>
              <a:t>   Свердловская область</a:t>
            </a:r>
          </a:p>
          <a:p>
            <a:pPr>
              <a:buNone/>
            </a:pPr>
            <a:r>
              <a:rPr lang="ru-RU" sz="2400" dirty="0" smtClean="0"/>
              <a:t>                         2012 год</a:t>
            </a:r>
            <a:endParaRPr lang="ru-RU" sz="2400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686800" cy="14435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Ресурсы Интернет</a:t>
            </a:r>
            <a:r>
              <a:rPr lang="ru-RU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http://</a:t>
            </a:r>
            <a:r>
              <a:rPr lang="en-US" dirty="0" smtClean="0"/>
              <a:t>yandex.ru/yandsearch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500166" y="3786190"/>
            <a:ext cx="607223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Литература:</a:t>
            </a:r>
          </a:p>
          <a:p>
            <a:r>
              <a:rPr lang="ru-RU" sz="3200" dirty="0" smtClean="0"/>
              <a:t>Альбом для раскрашивания «Цветочный календарь» , издательство «Малыш». Москва.1989</a:t>
            </a:r>
            <a:endParaRPr lang="ru-RU" sz="3200" dirty="0" smtClean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A50021"/>
                </a:solidFill>
              </a:rPr>
              <a:t>Январь</a:t>
            </a:r>
            <a:endParaRPr lang="ru-RU" sz="4000" dirty="0">
              <a:solidFill>
                <a:srgbClr val="A50021"/>
              </a:solidFill>
            </a:endParaRPr>
          </a:p>
        </p:txBody>
      </p:sp>
      <p:pic>
        <p:nvPicPr>
          <p:cNvPr id="5" name="Содержимое 4" descr="Azalea-Mevrouw-Gerard-520x69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39952" y="477639"/>
            <a:ext cx="4536504" cy="583168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204864"/>
            <a:ext cx="3008313" cy="3921299"/>
          </a:xfrm>
        </p:spPr>
        <p:txBody>
          <a:bodyPr/>
          <a:lstStyle/>
          <a:p>
            <a:endParaRPr lang="ru-RU" dirty="0" smtClean="0"/>
          </a:p>
          <a:p>
            <a:r>
              <a:rPr lang="ru-RU" sz="2000" dirty="0" smtClean="0"/>
              <a:t>       За окном мороз. А в комнате на окне стоят невысокие пышные кусты </a:t>
            </a:r>
            <a:r>
              <a:rPr lang="ru-RU" sz="2000" b="1" dirty="0" smtClean="0">
                <a:solidFill>
                  <a:srgbClr val="A50021"/>
                </a:solidFill>
              </a:rPr>
              <a:t>азалии</a:t>
            </a:r>
            <a:r>
              <a:rPr lang="ru-RU" sz="2000" dirty="0" smtClean="0"/>
              <a:t> с красивыми </a:t>
            </a:r>
            <a:r>
              <a:rPr lang="ru-RU" sz="2000" dirty="0" err="1" smtClean="0"/>
              <a:t>яр-кими</a:t>
            </a:r>
            <a:r>
              <a:rPr lang="ru-RU" sz="2000" dirty="0" smtClean="0"/>
              <a:t> цветками. Цветков на них так много, что и листьев не видно.</a:t>
            </a:r>
            <a:endParaRPr lang="ru-RU" sz="2000" dirty="0"/>
          </a:p>
        </p:txBody>
      </p:sp>
      <p:pic>
        <p:nvPicPr>
          <p:cNvPr id="6" name="Рисунок 5" descr="Изображение 169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5055096"/>
            <a:ext cx="1224136" cy="1224136"/>
          </a:xfrm>
          <a:prstGeom prst="rect">
            <a:avLst/>
          </a:prstGeom>
        </p:spPr>
      </p:pic>
      <p:pic>
        <p:nvPicPr>
          <p:cNvPr id="7" name="Рисунок 6" descr="Изображение 169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79712" y="5229200"/>
            <a:ext cx="1224136" cy="1224136"/>
          </a:xfrm>
          <a:prstGeom prst="rect">
            <a:avLst/>
          </a:prstGeom>
        </p:spPr>
      </p:pic>
      <p:pic>
        <p:nvPicPr>
          <p:cNvPr id="8" name="Рисунок 7" descr="Изображение 169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5633864"/>
            <a:ext cx="1224136" cy="1224136"/>
          </a:xfrm>
          <a:prstGeom prst="rect">
            <a:avLst/>
          </a:prstGeom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A50021"/>
                </a:solidFill>
              </a:rPr>
              <a:t>Февраль</a:t>
            </a:r>
            <a:endParaRPr lang="ru-RU" sz="4000" dirty="0">
              <a:solidFill>
                <a:srgbClr val="A50021"/>
              </a:solidFill>
            </a:endParaRPr>
          </a:p>
        </p:txBody>
      </p:sp>
      <p:pic>
        <p:nvPicPr>
          <p:cNvPr id="5" name="Содержимое 4" descr="kamelia_yap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07904" y="620689"/>
            <a:ext cx="5184575" cy="525658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2276872"/>
            <a:ext cx="3141985" cy="3849291"/>
          </a:xfrm>
        </p:spPr>
        <p:txBody>
          <a:bodyPr/>
          <a:lstStyle/>
          <a:p>
            <a:r>
              <a:rPr lang="ru-RU" dirty="0" smtClean="0"/>
              <a:t>     </a:t>
            </a:r>
          </a:p>
          <a:p>
            <a:r>
              <a:rPr lang="ru-RU" sz="2000" dirty="0" smtClean="0"/>
              <a:t>         Злится февральская вьюга, замела  всё вокруг.  А </a:t>
            </a:r>
            <a:r>
              <a:rPr lang="ru-RU" sz="2000" b="1" dirty="0" smtClean="0">
                <a:solidFill>
                  <a:srgbClr val="A50021"/>
                </a:solidFill>
              </a:rPr>
              <a:t>камелия</a:t>
            </a:r>
            <a:r>
              <a:rPr lang="ru-RU" sz="2000" dirty="0" smtClean="0"/>
              <a:t> раскрыла </a:t>
            </a:r>
            <a:r>
              <a:rPr lang="ru-RU" sz="2000" dirty="0" err="1" smtClean="0"/>
              <a:t>чу-десные</a:t>
            </a:r>
            <a:r>
              <a:rPr lang="ru-RU" sz="2000" dirty="0" smtClean="0"/>
              <a:t> красные цветки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" name="Рисунок 5" descr="Изображение 158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4713526"/>
            <a:ext cx="1080120" cy="1337876"/>
          </a:xfrm>
          <a:prstGeom prst="rect">
            <a:avLst/>
          </a:prstGeom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A50021"/>
                </a:solidFill>
              </a:rPr>
              <a:t>Март</a:t>
            </a:r>
            <a:endParaRPr lang="ru-RU" sz="4000" dirty="0">
              <a:solidFill>
                <a:srgbClr val="A50021"/>
              </a:solidFill>
            </a:endParaRPr>
          </a:p>
        </p:txBody>
      </p:sp>
      <p:pic>
        <p:nvPicPr>
          <p:cNvPr id="5" name="Содержимое 4" descr="6a0120a55be165970b01310fdccff9970c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741290" y="582067"/>
            <a:ext cx="5007173" cy="5799261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2276872"/>
            <a:ext cx="3312368" cy="3849291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       </a:t>
            </a:r>
            <a:r>
              <a:rPr lang="ru-RU" sz="2000" dirty="0" smtClean="0"/>
              <a:t>Пришла весна. В </a:t>
            </a:r>
            <a:r>
              <a:rPr lang="ru-RU" sz="2000" dirty="0" err="1" smtClean="0"/>
              <a:t>оранже-реях</a:t>
            </a:r>
            <a:r>
              <a:rPr lang="ru-RU" sz="2000" dirty="0" smtClean="0"/>
              <a:t> дружно  зацвели </a:t>
            </a:r>
            <a:r>
              <a:rPr lang="ru-RU" sz="2000" dirty="0" err="1" smtClean="0"/>
              <a:t>паху-чие</a:t>
            </a:r>
            <a:r>
              <a:rPr lang="ru-RU" sz="2000" dirty="0" smtClean="0"/>
              <a:t> крупные белые, </a:t>
            </a:r>
            <a:r>
              <a:rPr lang="ru-RU" sz="2000" dirty="0" err="1" smtClean="0"/>
              <a:t>крас-ные</a:t>
            </a:r>
            <a:r>
              <a:rPr lang="ru-RU" sz="2000" dirty="0" smtClean="0"/>
              <a:t>, бордовые цветки </a:t>
            </a:r>
            <a:r>
              <a:rPr lang="ru-RU" sz="2000" b="1" dirty="0" err="1" smtClean="0">
                <a:solidFill>
                  <a:srgbClr val="A50021"/>
                </a:solidFill>
              </a:rPr>
              <a:t>ама-риллиса</a:t>
            </a:r>
            <a:r>
              <a:rPr lang="ru-RU" sz="2000" b="1" dirty="0" smtClean="0">
                <a:solidFill>
                  <a:srgbClr val="A50021"/>
                </a:solidFill>
              </a:rPr>
              <a:t>.</a:t>
            </a:r>
            <a:endParaRPr lang="ru-RU" sz="2000" b="1" dirty="0">
              <a:solidFill>
                <a:srgbClr val="A50021"/>
              </a:solidFill>
            </a:endParaRPr>
          </a:p>
        </p:txBody>
      </p:sp>
      <p:pic>
        <p:nvPicPr>
          <p:cNvPr id="7" name="Рисунок 6" descr="Изображение 1705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4718462"/>
            <a:ext cx="1584176" cy="1636117"/>
          </a:xfrm>
          <a:prstGeom prst="rect">
            <a:avLst/>
          </a:prstGeom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A50021"/>
                </a:solidFill>
              </a:rPr>
              <a:t>Апрель</a:t>
            </a:r>
            <a:endParaRPr lang="ru-RU" sz="4000" dirty="0">
              <a:solidFill>
                <a:srgbClr val="A50021"/>
              </a:solidFill>
            </a:endParaRPr>
          </a:p>
        </p:txBody>
      </p:sp>
      <p:pic>
        <p:nvPicPr>
          <p:cNvPr id="5" name="Содержимое 4" descr="29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02087" y="476672"/>
            <a:ext cx="4714710" cy="576064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348880"/>
            <a:ext cx="3322712" cy="3777283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         </a:t>
            </a:r>
            <a:r>
              <a:rPr lang="ru-RU" sz="2000" dirty="0" smtClean="0"/>
              <a:t>Растаял почти весь снег – и  зацвела </a:t>
            </a:r>
            <a:r>
              <a:rPr lang="ru-RU" sz="2000" b="1" dirty="0" smtClean="0">
                <a:solidFill>
                  <a:srgbClr val="A50021"/>
                </a:solidFill>
              </a:rPr>
              <a:t>примула.</a:t>
            </a:r>
            <a:r>
              <a:rPr lang="ru-RU" sz="2000" dirty="0" smtClean="0"/>
              <a:t> Цветки у неё розовые, фиолетовые, сиреневые, жёлтые, </a:t>
            </a:r>
            <a:r>
              <a:rPr lang="ru-RU" sz="2000" dirty="0" err="1" smtClean="0"/>
              <a:t>пёст-рые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6" name="Рисунок 5" descr="Изображение 12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2318" y="4285346"/>
            <a:ext cx="1993498" cy="1951966"/>
          </a:xfrm>
          <a:prstGeom prst="rect">
            <a:avLst/>
          </a:prstGeom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A50021"/>
                </a:solidFill>
              </a:rPr>
              <a:t>Май</a:t>
            </a:r>
            <a:endParaRPr lang="ru-RU" sz="4000" dirty="0">
              <a:solidFill>
                <a:srgbClr val="A50021"/>
              </a:solidFill>
            </a:endParaRPr>
          </a:p>
        </p:txBody>
      </p:sp>
      <p:pic>
        <p:nvPicPr>
          <p:cNvPr id="5" name="Содержимое 4" descr="Pansi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74108" y="620688"/>
            <a:ext cx="4574355" cy="568863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060848"/>
            <a:ext cx="3466728" cy="4065315"/>
          </a:xfrm>
        </p:spPr>
        <p:txBody>
          <a:bodyPr/>
          <a:lstStyle/>
          <a:p>
            <a:endParaRPr lang="ru-RU" dirty="0" smtClean="0"/>
          </a:p>
          <a:p>
            <a:r>
              <a:rPr lang="ru-RU" sz="2000" dirty="0" smtClean="0"/>
              <a:t>        В саду тоже появились первые цветы. Среди них – </a:t>
            </a:r>
            <a:r>
              <a:rPr lang="ru-RU" sz="2000" b="1" dirty="0" smtClean="0">
                <a:solidFill>
                  <a:srgbClr val="A50021"/>
                </a:solidFill>
              </a:rPr>
              <a:t>анютины глазки</a:t>
            </a:r>
            <a:r>
              <a:rPr lang="ru-RU" sz="2000" dirty="0" smtClean="0"/>
              <a:t>. На их </a:t>
            </a:r>
            <a:r>
              <a:rPr lang="ru-RU" sz="2000" dirty="0" err="1" smtClean="0"/>
              <a:t>ле-пестках</a:t>
            </a:r>
            <a:r>
              <a:rPr lang="ru-RU" sz="2000" dirty="0" smtClean="0"/>
              <a:t> – яркие, синие, коричневые, жёлтые, </a:t>
            </a:r>
            <a:r>
              <a:rPr lang="ru-RU" sz="2000" dirty="0" err="1" smtClean="0"/>
              <a:t>крас-ные</a:t>
            </a:r>
            <a:r>
              <a:rPr lang="ru-RU" sz="2000" dirty="0" smtClean="0"/>
              <a:t>, фиолетовые пятнышки – глазки.</a:t>
            </a:r>
            <a:endParaRPr lang="ru-RU" sz="2000" dirty="0"/>
          </a:p>
        </p:txBody>
      </p:sp>
      <p:pic>
        <p:nvPicPr>
          <p:cNvPr id="6" name="Рисунок 5" descr="Изображение 126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2486274" y="5085184"/>
            <a:ext cx="1586207" cy="1277863"/>
          </a:xfrm>
          <a:prstGeom prst="rect">
            <a:avLst/>
          </a:prstGeom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A50021"/>
                </a:solidFill>
              </a:rPr>
              <a:t>Июнь</a:t>
            </a:r>
            <a:endParaRPr lang="ru-RU" sz="4000" dirty="0">
              <a:solidFill>
                <a:srgbClr val="A50021"/>
              </a:solidFill>
            </a:endParaRPr>
          </a:p>
        </p:txBody>
      </p:sp>
      <p:pic>
        <p:nvPicPr>
          <p:cNvPr id="5" name="Содержимое 4" descr="0_23fb_afe5d848_XL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79912" y="764704"/>
            <a:ext cx="4906888" cy="511256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276872"/>
            <a:ext cx="3008313" cy="3849291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dirty="0" smtClean="0"/>
              <a:t>  </a:t>
            </a:r>
          </a:p>
          <a:p>
            <a:r>
              <a:rPr lang="ru-RU" sz="2000" dirty="0" smtClean="0"/>
              <a:t>        А это – </a:t>
            </a:r>
            <a:r>
              <a:rPr lang="ru-RU" sz="2000" b="1" dirty="0" smtClean="0">
                <a:solidFill>
                  <a:srgbClr val="A50021"/>
                </a:solidFill>
              </a:rPr>
              <a:t>пионы</a:t>
            </a:r>
            <a:r>
              <a:rPr lang="ru-RU" sz="2000" dirty="0" smtClean="0"/>
              <a:t>. </a:t>
            </a:r>
            <a:r>
              <a:rPr lang="ru-RU" sz="2000" dirty="0" err="1" smtClean="0"/>
              <a:t>Смот-рите</a:t>
            </a:r>
            <a:r>
              <a:rPr lang="ru-RU" sz="2000" dirty="0" smtClean="0"/>
              <a:t>, как пышны, </a:t>
            </a:r>
            <a:r>
              <a:rPr lang="ru-RU" sz="2000" dirty="0" err="1" smtClean="0"/>
              <a:t>наряд-ны</a:t>
            </a:r>
            <a:r>
              <a:rPr lang="ru-RU" sz="2000" dirty="0" smtClean="0"/>
              <a:t>!  И окраска у них </a:t>
            </a:r>
            <a:r>
              <a:rPr lang="ru-RU" sz="2000" dirty="0" err="1" smtClean="0"/>
              <a:t>са-мая</a:t>
            </a:r>
            <a:r>
              <a:rPr lang="ru-RU" sz="2000" dirty="0" smtClean="0"/>
              <a:t> разная: </a:t>
            </a:r>
            <a:r>
              <a:rPr lang="ru-RU" sz="2000" dirty="0" err="1" smtClean="0"/>
              <a:t>нежно-розо-вая</a:t>
            </a:r>
            <a:r>
              <a:rPr lang="ru-RU" sz="2000" dirty="0" smtClean="0"/>
              <a:t>, малиновая, снежно-белая, ярко-красная.</a:t>
            </a:r>
            <a:endParaRPr lang="ru-RU" sz="2000" dirty="0"/>
          </a:p>
        </p:txBody>
      </p:sp>
      <p:pic>
        <p:nvPicPr>
          <p:cNvPr id="6" name="Рисунок 5" descr="Изображение 27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4941168"/>
            <a:ext cx="781050" cy="1228725"/>
          </a:xfrm>
          <a:prstGeom prst="rect">
            <a:avLst/>
          </a:prstGeom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A50021"/>
                </a:solidFill>
              </a:rPr>
              <a:t>Июль</a:t>
            </a:r>
            <a:endParaRPr lang="ru-RU" sz="4000" dirty="0">
              <a:solidFill>
                <a:srgbClr val="A50021"/>
              </a:solidFill>
            </a:endParaRPr>
          </a:p>
        </p:txBody>
      </p:sp>
      <p:pic>
        <p:nvPicPr>
          <p:cNvPr id="5" name="Содержимое 4" descr="298b546af5c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97324" y="980728"/>
            <a:ext cx="4679131" cy="475252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276872"/>
            <a:ext cx="3008313" cy="3849291"/>
          </a:xfrm>
        </p:spPr>
        <p:txBody>
          <a:bodyPr/>
          <a:lstStyle/>
          <a:p>
            <a:endParaRPr lang="ru-RU" dirty="0" smtClean="0"/>
          </a:p>
          <a:p>
            <a:r>
              <a:rPr lang="ru-RU" sz="2000" dirty="0" smtClean="0"/>
              <a:t>       Слово </a:t>
            </a:r>
            <a:r>
              <a:rPr lang="ru-RU" sz="2000" b="1" dirty="0" smtClean="0">
                <a:solidFill>
                  <a:srgbClr val="A50021"/>
                </a:solidFill>
              </a:rPr>
              <a:t>« флокс» </a:t>
            </a:r>
            <a:r>
              <a:rPr lang="ru-RU" sz="2000" dirty="0" smtClean="0"/>
              <a:t>в переводе с греческого означает – пламя. </a:t>
            </a:r>
            <a:r>
              <a:rPr lang="ru-RU" sz="2000" dirty="0" err="1" smtClean="0"/>
              <a:t>Кра-сивы</a:t>
            </a:r>
            <a:r>
              <a:rPr lang="ru-RU" sz="2000" dirty="0" smtClean="0"/>
              <a:t> цветники, объятые разноцветным «</a:t>
            </a:r>
            <a:r>
              <a:rPr lang="ru-RU" sz="2000" dirty="0" err="1" smtClean="0"/>
              <a:t>пламе-нем</a:t>
            </a:r>
            <a:r>
              <a:rPr lang="ru-RU" sz="2000" dirty="0" smtClean="0"/>
              <a:t>». Цветут флоксы до глубокой осени.</a:t>
            </a:r>
            <a:endParaRPr lang="ru-RU" sz="2000" dirty="0"/>
          </a:p>
        </p:txBody>
      </p:sp>
      <p:pic>
        <p:nvPicPr>
          <p:cNvPr id="6" name="Рисунок 5" descr="Изображение 13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4797152"/>
            <a:ext cx="1524000" cy="1438275"/>
          </a:xfrm>
          <a:prstGeom prst="rect">
            <a:avLst/>
          </a:prstGeom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A50021"/>
                </a:solidFill>
              </a:rPr>
              <a:t>Август</a:t>
            </a:r>
            <a:endParaRPr lang="ru-RU" sz="4000" dirty="0">
              <a:solidFill>
                <a:srgbClr val="A50021"/>
              </a:solidFill>
            </a:endParaRPr>
          </a:p>
        </p:txBody>
      </p:sp>
      <p:pic>
        <p:nvPicPr>
          <p:cNvPr id="5" name="Содержимое 4" descr="0_1427_d0c02d97_XL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23928" y="692697"/>
            <a:ext cx="4968552" cy="532859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060848"/>
            <a:ext cx="3008313" cy="4065315"/>
          </a:xfrm>
        </p:spPr>
        <p:txBody>
          <a:bodyPr/>
          <a:lstStyle/>
          <a:p>
            <a:endParaRPr lang="ru-RU" dirty="0"/>
          </a:p>
          <a:p>
            <a:r>
              <a:rPr lang="ru-RU" sz="2000" dirty="0" smtClean="0"/>
              <a:t>          Это </a:t>
            </a:r>
            <a:r>
              <a:rPr lang="ru-RU" sz="2000" b="1" dirty="0" smtClean="0">
                <a:solidFill>
                  <a:srgbClr val="A50021"/>
                </a:solidFill>
              </a:rPr>
              <a:t>георгины</a:t>
            </a:r>
            <a:r>
              <a:rPr lang="ru-RU" sz="2000" dirty="0" smtClean="0"/>
              <a:t>. Редко какие растения имеют такие разнообразные формы, размеры, окраску цветов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6" name="Рисунок 5" descr="Изображение 28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5157192"/>
            <a:ext cx="771525" cy="742950"/>
          </a:xfrm>
          <a:prstGeom prst="rect">
            <a:avLst/>
          </a:prstGeom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348</Words>
  <Application>Microsoft Office PowerPoint</Application>
  <PresentationFormat>Экран (4:3)</PresentationFormat>
  <Paragraphs>49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Январь</vt:lpstr>
      <vt:lpstr>Февраль</vt:lpstr>
      <vt:lpstr>Март</vt:lpstr>
      <vt:lpstr>Апрель</vt:lpstr>
      <vt:lpstr>Май</vt:lpstr>
      <vt:lpstr>Июнь</vt:lpstr>
      <vt:lpstr>Июль</vt:lpstr>
      <vt:lpstr>Август</vt:lpstr>
      <vt:lpstr>Сентябрь</vt:lpstr>
      <vt:lpstr>Октябрь</vt:lpstr>
      <vt:lpstr>Ноябрь</vt:lpstr>
      <vt:lpstr>Декабрь</vt:lpstr>
      <vt:lpstr>Слайд 14</vt:lpstr>
      <vt:lpstr>Ресурсы Интернет:  http://yandex.ru/yandsearch 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Олег</cp:lastModifiedBy>
  <cp:revision>19</cp:revision>
  <dcterms:created xsi:type="dcterms:W3CDTF">2012-01-07T13:54:42Z</dcterms:created>
  <dcterms:modified xsi:type="dcterms:W3CDTF">2012-01-14T11:23:35Z</dcterms:modified>
</cp:coreProperties>
</file>