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tiff" ContentType="image/tiff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68" r:id="rId2"/>
  </p:sldMasterIdLst>
  <p:sldIdLst>
    <p:sldId id="256" r:id="rId3"/>
    <p:sldId id="257" r:id="rId4"/>
    <p:sldId id="259" r:id="rId5"/>
    <p:sldId id="271" r:id="rId6"/>
    <p:sldId id="276" r:id="rId7"/>
    <p:sldId id="278" r:id="rId8"/>
    <p:sldId id="279" r:id="rId9"/>
    <p:sldId id="280" r:id="rId10"/>
    <p:sldId id="282" r:id="rId11"/>
    <p:sldId id="281" r:id="rId12"/>
    <p:sldId id="284" r:id="rId13"/>
    <p:sldId id="264" r:id="rId14"/>
    <p:sldId id="260" r:id="rId15"/>
    <p:sldId id="274" r:id="rId16"/>
    <p:sldId id="269" r:id="rId17"/>
    <p:sldId id="283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6" r:id="rId29"/>
    <p:sldId id="297" r:id="rId30"/>
    <p:sldId id="306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44194D-56B4-47E4-806F-98605F6F73D2}" type="doc">
      <dgm:prSet loTypeId="urn:microsoft.com/office/officeart/2005/8/layout/process1" loCatId="process" qsTypeId="urn:microsoft.com/office/officeart/2005/8/quickstyle/3d5" qsCatId="3D" csTypeId="urn:microsoft.com/office/officeart/2005/8/colors/accent5_2" csCatId="accent5" phldr="1"/>
      <dgm:spPr/>
    </dgm:pt>
    <dgm:pt modelId="{D2707CEC-6B12-4BAC-9A40-E3B04F09FC42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ОБЖ</a:t>
          </a:r>
          <a:endParaRPr lang="ru-RU" dirty="0"/>
        </a:p>
      </dgm:t>
    </dgm:pt>
    <dgm:pt modelId="{721C9D8E-B517-4B01-8F66-195176E8456A}" type="parTrans" cxnId="{6D7ED315-C516-47DA-9A2A-BE32683A5022}">
      <dgm:prSet/>
      <dgm:spPr/>
      <dgm:t>
        <a:bodyPr/>
        <a:lstStyle/>
        <a:p>
          <a:endParaRPr lang="ru-RU"/>
        </a:p>
      </dgm:t>
    </dgm:pt>
    <dgm:pt modelId="{5CC3B6B3-412D-4631-AC5A-0BB31096BEC2}" type="sibTrans" cxnId="{6D7ED315-C516-47DA-9A2A-BE32683A5022}">
      <dgm:prSet/>
      <dgm:spPr/>
      <dgm:t>
        <a:bodyPr/>
        <a:lstStyle/>
        <a:p>
          <a:endParaRPr lang="ru-RU"/>
        </a:p>
      </dgm:t>
    </dgm:pt>
    <dgm:pt modelId="{C54E6AFF-75A0-4A3F-974E-CF0B162D8465}">
      <dgm:prSet phldrT="[Текст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Окружающий мир</a:t>
          </a:r>
          <a:endParaRPr lang="ru-RU" dirty="0"/>
        </a:p>
      </dgm:t>
    </dgm:pt>
    <dgm:pt modelId="{B800A76B-74B2-4509-8595-2F88E70C1901}" type="parTrans" cxnId="{45D5001C-1AF4-4C22-B687-58661B2CD86F}">
      <dgm:prSet/>
      <dgm:spPr/>
      <dgm:t>
        <a:bodyPr/>
        <a:lstStyle/>
        <a:p>
          <a:endParaRPr lang="ru-RU"/>
        </a:p>
      </dgm:t>
    </dgm:pt>
    <dgm:pt modelId="{C451E1E7-FED5-4891-A66D-77B2454367DD}" type="sibTrans" cxnId="{45D5001C-1AF4-4C22-B687-58661B2CD86F}">
      <dgm:prSet/>
      <dgm:spPr/>
      <dgm:t>
        <a:bodyPr/>
        <a:lstStyle/>
        <a:p>
          <a:endParaRPr lang="ru-RU"/>
        </a:p>
      </dgm:t>
    </dgm:pt>
    <dgm:pt modelId="{B4D36378-6BFA-43F1-A976-CF13D8F916A3}" type="pres">
      <dgm:prSet presAssocID="{E544194D-56B4-47E4-806F-98605F6F73D2}" presName="Name0" presStyleCnt="0">
        <dgm:presLayoutVars>
          <dgm:dir/>
          <dgm:resizeHandles val="exact"/>
        </dgm:presLayoutVars>
      </dgm:prSet>
      <dgm:spPr/>
    </dgm:pt>
    <dgm:pt modelId="{7CB867C9-58F4-4A99-A0DA-7655CC2DD5C5}" type="pres">
      <dgm:prSet presAssocID="{D2707CEC-6B12-4BAC-9A40-E3B04F09FC42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2D49E2-37FA-4C8F-A364-9F4C415C8C13}" type="pres">
      <dgm:prSet presAssocID="{5CC3B6B3-412D-4631-AC5A-0BB31096BEC2}" presName="sibTrans" presStyleLbl="sibTrans2D1" presStyleIdx="0" presStyleCnt="1"/>
      <dgm:spPr/>
      <dgm:t>
        <a:bodyPr/>
        <a:lstStyle/>
        <a:p>
          <a:endParaRPr lang="ru-RU"/>
        </a:p>
      </dgm:t>
    </dgm:pt>
    <dgm:pt modelId="{17FE0702-AF34-4B6F-B962-2CA3EE5C1B4A}" type="pres">
      <dgm:prSet presAssocID="{5CC3B6B3-412D-4631-AC5A-0BB31096BEC2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3F81E34A-0C03-4658-BBEB-EC95E3EDF802}" type="pres">
      <dgm:prSet presAssocID="{C54E6AFF-75A0-4A3F-974E-CF0B162D8465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35650F-2CFD-4E00-8F1E-1EE387F6C972}" type="presOf" srcId="{E544194D-56B4-47E4-806F-98605F6F73D2}" destId="{B4D36378-6BFA-43F1-A976-CF13D8F916A3}" srcOrd="0" destOrd="0" presId="urn:microsoft.com/office/officeart/2005/8/layout/process1"/>
    <dgm:cxn modelId="{357F00C1-527D-451F-A6D2-430A9D7CEB28}" type="presOf" srcId="{5CC3B6B3-412D-4631-AC5A-0BB31096BEC2}" destId="{482D49E2-37FA-4C8F-A364-9F4C415C8C13}" srcOrd="0" destOrd="0" presId="urn:microsoft.com/office/officeart/2005/8/layout/process1"/>
    <dgm:cxn modelId="{0679F710-5B9D-49B5-B4F7-016441C50295}" type="presOf" srcId="{C54E6AFF-75A0-4A3F-974E-CF0B162D8465}" destId="{3F81E34A-0C03-4658-BBEB-EC95E3EDF802}" srcOrd="0" destOrd="0" presId="urn:microsoft.com/office/officeart/2005/8/layout/process1"/>
    <dgm:cxn modelId="{45D5001C-1AF4-4C22-B687-58661B2CD86F}" srcId="{E544194D-56B4-47E4-806F-98605F6F73D2}" destId="{C54E6AFF-75A0-4A3F-974E-CF0B162D8465}" srcOrd="1" destOrd="0" parTransId="{B800A76B-74B2-4509-8595-2F88E70C1901}" sibTransId="{C451E1E7-FED5-4891-A66D-77B2454367DD}"/>
    <dgm:cxn modelId="{6D7ED315-C516-47DA-9A2A-BE32683A5022}" srcId="{E544194D-56B4-47E4-806F-98605F6F73D2}" destId="{D2707CEC-6B12-4BAC-9A40-E3B04F09FC42}" srcOrd="0" destOrd="0" parTransId="{721C9D8E-B517-4B01-8F66-195176E8456A}" sibTransId="{5CC3B6B3-412D-4631-AC5A-0BB31096BEC2}"/>
    <dgm:cxn modelId="{CF18EBB3-1C46-49F3-A106-726F3CAB22EF}" type="presOf" srcId="{D2707CEC-6B12-4BAC-9A40-E3B04F09FC42}" destId="{7CB867C9-58F4-4A99-A0DA-7655CC2DD5C5}" srcOrd="0" destOrd="0" presId="urn:microsoft.com/office/officeart/2005/8/layout/process1"/>
    <dgm:cxn modelId="{3DFA14B5-2683-4202-947E-FAEF12CA23E4}" type="presOf" srcId="{5CC3B6B3-412D-4631-AC5A-0BB31096BEC2}" destId="{17FE0702-AF34-4B6F-B962-2CA3EE5C1B4A}" srcOrd="1" destOrd="0" presId="urn:microsoft.com/office/officeart/2005/8/layout/process1"/>
    <dgm:cxn modelId="{DA11E89E-9C5D-42C9-B5B5-1A01A2AE0936}" type="presParOf" srcId="{B4D36378-6BFA-43F1-A976-CF13D8F916A3}" destId="{7CB867C9-58F4-4A99-A0DA-7655CC2DD5C5}" srcOrd="0" destOrd="0" presId="urn:microsoft.com/office/officeart/2005/8/layout/process1"/>
    <dgm:cxn modelId="{5A4935F0-8311-4A02-8102-4F4454E44B6A}" type="presParOf" srcId="{B4D36378-6BFA-43F1-A976-CF13D8F916A3}" destId="{482D49E2-37FA-4C8F-A364-9F4C415C8C13}" srcOrd="1" destOrd="0" presId="urn:microsoft.com/office/officeart/2005/8/layout/process1"/>
    <dgm:cxn modelId="{6E1513AD-22BB-4B93-A33E-F040CEBCEDE6}" type="presParOf" srcId="{482D49E2-37FA-4C8F-A364-9F4C415C8C13}" destId="{17FE0702-AF34-4B6F-B962-2CA3EE5C1B4A}" srcOrd="0" destOrd="0" presId="urn:microsoft.com/office/officeart/2005/8/layout/process1"/>
    <dgm:cxn modelId="{227BFE76-0D2D-4497-A316-32C26E083984}" type="presParOf" srcId="{B4D36378-6BFA-43F1-A976-CF13D8F916A3}" destId="{3F81E34A-0C03-4658-BBEB-EC95E3EDF802}" srcOrd="2" destOrd="0" presId="urn:microsoft.com/office/officeart/2005/8/layout/process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48D1DB-6CFE-421B-A92C-2D5C09563878}" type="doc">
      <dgm:prSet loTypeId="urn:microsoft.com/office/officeart/2005/8/layout/equation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98065F7-38F1-4A80-B3DF-2B55DE8DF04D}">
      <dgm:prSet phldrT="[Текст]"/>
      <dgm:spPr/>
      <dgm:t>
        <a:bodyPr/>
        <a:lstStyle/>
        <a:p>
          <a:r>
            <a:rPr lang="ru-RU" dirty="0" smtClean="0"/>
            <a:t>ОБЖ</a:t>
          </a:r>
          <a:endParaRPr lang="ru-RU" dirty="0"/>
        </a:p>
      </dgm:t>
    </dgm:pt>
    <dgm:pt modelId="{1B7886A7-1CFF-44D7-97A7-2E6077B35040}" type="parTrans" cxnId="{8A625BCA-8C8D-4677-9BAD-CF91E2405799}">
      <dgm:prSet/>
      <dgm:spPr/>
      <dgm:t>
        <a:bodyPr/>
        <a:lstStyle/>
        <a:p>
          <a:endParaRPr lang="ru-RU"/>
        </a:p>
      </dgm:t>
    </dgm:pt>
    <dgm:pt modelId="{A179A9D7-A32F-4FCB-BDB8-75B9EE172818}" type="sibTrans" cxnId="{8A625BCA-8C8D-4677-9BAD-CF91E2405799}">
      <dgm:prSet/>
      <dgm:spPr/>
      <dgm:t>
        <a:bodyPr/>
        <a:lstStyle/>
        <a:p>
          <a:endParaRPr lang="ru-RU"/>
        </a:p>
      </dgm:t>
    </dgm:pt>
    <dgm:pt modelId="{0C60822D-663C-43D8-8B10-AAFE4239477A}">
      <dgm:prSet phldrT="[Текст]"/>
      <dgm:spPr/>
      <dgm:t>
        <a:bodyPr/>
        <a:lstStyle/>
        <a:p>
          <a:r>
            <a:rPr lang="ru-RU" dirty="0" smtClean="0"/>
            <a:t>ПДД</a:t>
          </a:r>
          <a:endParaRPr lang="ru-RU" dirty="0"/>
        </a:p>
      </dgm:t>
    </dgm:pt>
    <dgm:pt modelId="{C5CDE1FA-665D-4F2D-8642-13A2FB5139BC}" type="parTrans" cxnId="{F84D5250-04CF-4207-92BE-C3B4457AA46C}">
      <dgm:prSet/>
      <dgm:spPr/>
      <dgm:t>
        <a:bodyPr/>
        <a:lstStyle/>
        <a:p>
          <a:endParaRPr lang="ru-RU"/>
        </a:p>
      </dgm:t>
    </dgm:pt>
    <dgm:pt modelId="{95A58AC7-A9EA-4CDB-9BAA-BF2A65D67632}" type="sibTrans" cxnId="{F84D5250-04CF-4207-92BE-C3B4457AA46C}">
      <dgm:prSet/>
      <dgm:spPr/>
      <dgm:t>
        <a:bodyPr/>
        <a:lstStyle/>
        <a:p>
          <a:endParaRPr lang="ru-RU"/>
        </a:p>
      </dgm:t>
    </dgm:pt>
    <dgm:pt modelId="{2C770C83-5541-4DFA-A25D-F03ED34B0D45}">
      <dgm:prSet phldrT="[Текст]"/>
      <dgm:spPr/>
      <dgm:t>
        <a:bodyPr/>
        <a:lstStyle/>
        <a:p>
          <a:r>
            <a:rPr lang="ru-RU" dirty="0" smtClean="0"/>
            <a:t>Окружающий </a:t>
          </a:r>
        </a:p>
        <a:p>
          <a:r>
            <a:rPr lang="ru-RU" dirty="0" smtClean="0"/>
            <a:t>мир</a:t>
          </a:r>
          <a:endParaRPr lang="ru-RU" dirty="0"/>
        </a:p>
      </dgm:t>
    </dgm:pt>
    <dgm:pt modelId="{654D4833-34BD-47AC-8889-95F7E458BDDC}" type="parTrans" cxnId="{F3754ABD-6744-42F8-BBF9-8876FE9DE388}">
      <dgm:prSet/>
      <dgm:spPr/>
      <dgm:t>
        <a:bodyPr/>
        <a:lstStyle/>
        <a:p>
          <a:endParaRPr lang="ru-RU"/>
        </a:p>
      </dgm:t>
    </dgm:pt>
    <dgm:pt modelId="{B2756AB9-1B95-4A0D-A3F4-486F44887E5D}" type="sibTrans" cxnId="{F3754ABD-6744-42F8-BBF9-8876FE9DE388}">
      <dgm:prSet/>
      <dgm:spPr/>
      <dgm:t>
        <a:bodyPr/>
        <a:lstStyle/>
        <a:p>
          <a:endParaRPr lang="ru-RU"/>
        </a:p>
      </dgm:t>
    </dgm:pt>
    <dgm:pt modelId="{B0E5CB7B-5737-443A-BC59-C055324FD4B1}" type="pres">
      <dgm:prSet presAssocID="{C848D1DB-6CFE-421B-A92C-2D5C0956387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CEAC98-097D-4F46-AC2B-CA2E15E20286}" type="pres">
      <dgm:prSet presAssocID="{C848D1DB-6CFE-421B-A92C-2D5C09563878}" presName="vNodes" presStyleCnt="0"/>
      <dgm:spPr/>
    </dgm:pt>
    <dgm:pt modelId="{9D94CDE6-0E6A-4A69-8BB4-6A09D4DA6E9D}" type="pres">
      <dgm:prSet presAssocID="{098065F7-38F1-4A80-B3DF-2B55DE8DF04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0E1CD1-FFA4-4DF8-A991-6A55F21F9F50}" type="pres">
      <dgm:prSet presAssocID="{A179A9D7-A32F-4FCB-BDB8-75B9EE172818}" presName="spacerT" presStyleCnt="0"/>
      <dgm:spPr/>
    </dgm:pt>
    <dgm:pt modelId="{DA21BB46-543E-4D03-BFF1-F0F410B7601A}" type="pres">
      <dgm:prSet presAssocID="{A179A9D7-A32F-4FCB-BDB8-75B9EE172818}" presName="sibTrans" presStyleLbl="sibTrans2D1" presStyleIdx="0" presStyleCnt="2"/>
      <dgm:spPr/>
      <dgm:t>
        <a:bodyPr/>
        <a:lstStyle/>
        <a:p>
          <a:endParaRPr lang="ru-RU"/>
        </a:p>
      </dgm:t>
    </dgm:pt>
    <dgm:pt modelId="{F38B0258-41F0-42CB-AB78-F4BD1742B3D0}" type="pres">
      <dgm:prSet presAssocID="{A179A9D7-A32F-4FCB-BDB8-75B9EE172818}" presName="spacerB" presStyleCnt="0"/>
      <dgm:spPr/>
    </dgm:pt>
    <dgm:pt modelId="{77887D62-6A90-4280-86B7-B3B3FF975FEF}" type="pres">
      <dgm:prSet presAssocID="{0C60822D-663C-43D8-8B10-AAFE4239477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580449-867F-4CA6-A622-FD6B2D2FDF2D}" type="pres">
      <dgm:prSet presAssocID="{C848D1DB-6CFE-421B-A92C-2D5C09563878}" presName="sibTransLast" presStyleLbl="sibTrans2D1" presStyleIdx="1" presStyleCnt="2"/>
      <dgm:spPr/>
      <dgm:t>
        <a:bodyPr/>
        <a:lstStyle/>
        <a:p>
          <a:endParaRPr lang="ru-RU"/>
        </a:p>
      </dgm:t>
    </dgm:pt>
    <dgm:pt modelId="{AA0B7A01-1FF5-4C7D-BB1B-F8956F9225B6}" type="pres">
      <dgm:prSet presAssocID="{C848D1DB-6CFE-421B-A92C-2D5C09563878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AE05FFD6-1B3C-4CB1-AD9B-D3185CCE8716}" type="pres">
      <dgm:prSet presAssocID="{C848D1DB-6CFE-421B-A92C-2D5C09563878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625BCA-8C8D-4677-9BAD-CF91E2405799}" srcId="{C848D1DB-6CFE-421B-A92C-2D5C09563878}" destId="{098065F7-38F1-4A80-B3DF-2B55DE8DF04D}" srcOrd="0" destOrd="0" parTransId="{1B7886A7-1CFF-44D7-97A7-2E6077B35040}" sibTransId="{A179A9D7-A32F-4FCB-BDB8-75B9EE172818}"/>
    <dgm:cxn modelId="{59E9623C-95D9-44E1-93F9-D03AA42059B4}" type="presOf" srcId="{2C770C83-5541-4DFA-A25D-F03ED34B0D45}" destId="{AE05FFD6-1B3C-4CB1-AD9B-D3185CCE8716}" srcOrd="0" destOrd="0" presId="urn:microsoft.com/office/officeart/2005/8/layout/equation2"/>
    <dgm:cxn modelId="{7CAFB46C-F92B-4DA4-86C9-6F23B11D4425}" type="presOf" srcId="{95A58AC7-A9EA-4CDB-9BAA-BF2A65D67632}" destId="{9A580449-867F-4CA6-A622-FD6B2D2FDF2D}" srcOrd="0" destOrd="0" presId="urn:microsoft.com/office/officeart/2005/8/layout/equation2"/>
    <dgm:cxn modelId="{479C22C6-A73A-4AE2-BAA4-6E7AE2BF3DDA}" type="presOf" srcId="{C848D1DB-6CFE-421B-A92C-2D5C09563878}" destId="{B0E5CB7B-5737-443A-BC59-C055324FD4B1}" srcOrd="0" destOrd="0" presId="urn:microsoft.com/office/officeart/2005/8/layout/equation2"/>
    <dgm:cxn modelId="{F84D5250-04CF-4207-92BE-C3B4457AA46C}" srcId="{C848D1DB-6CFE-421B-A92C-2D5C09563878}" destId="{0C60822D-663C-43D8-8B10-AAFE4239477A}" srcOrd="1" destOrd="0" parTransId="{C5CDE1FA-665D-4F2D-8642-13A2FB5139BC}" sibTransId="{95A58AC7-A9EA-4CDB-9BAA-BF2A65D67632}"/>
    <dgm:cxn modelId="{BEB5DA04-1F26-4157-B868-3368DA94BEC5}" type="presOf" srcId="{95A58AC7-A9EA-4CDB-9BAA-BF2A65D67632}" destId="{AA0B7A01-1FF5-4C7D-BB1B-F8956F9225B6}" srcOrd="1" destOrd="0" presId="urn:microsoft.com/office/officeart/2005/8/layout/equation2"/>
    <dgm:cxn modelId="{4E352116-10DA-43E4-94A0-329FA4E76C03}" type="presOf" srcId="{A179A9D7-A32F-4FCB-BDB8-75B9EE172818}" destId="{DA21BB46-543E-4D03-BFF1-F0F410B7601A}" srcOrd="0" destOrd="0" presId="urn:microsoft.com/office/officeart/2005/8/layout/equation2"/>
    <dgm:cxn modelId="{9855F00E-ED8D-4AEF-B360-B91161907E3D}" type="presOf" srcId="{0C60822D-663C-43D8-8B10-AAFE4239477A}" destId="{77887D62-6A90-4280-86B7-B3B3FF975FEF}" srcOrd="0" destOrd="0" presId="urn:microsoft.com/office/officeart/2005/8/layout/equation2"/>
    <dgm:cxn modelId="{FBF72049-653D-4A80-8434-B48389290937}" type="presOf" srcId="{098065F7-38F1-4A80-B3DF-2B55DE8DF04D}" destId="{9D94CDE6-0E6A-4A69-8BB4-6A09D4DA6E9D}" srcOrd="0" destOrd="0" presId="urn:microsoft.com/office/officeart/2005/8/layout/equation2"/>
    <dgm:cxn modelId="{F3754ABD-6744-42F8-BBF9-8876FE9DE388}" srcId="{C848D1DB-6CFE-421B-A92C-2D5C09563878}" destId="{2C770C83-5541-4DFA-A25D-F03ED34B0D45}" srcOrd="2" destOrd="0" parTransId="{654D4833-34BD-47AC-8889-95F7E458BDDC}" sibTransId="{B2756AB9-1B95-4A0D-A3F4-486F44887E5D}"/>
    <dgm:cxn modelId="{E27890C6-579D-4577-82C3-846AD2A344FD}" type="presParOf" srcId="{B0E5CB7B-5737-443A-BC59-C055324FD4B1}" destId="{9CCEAC98-097D-4F46-AC2B-CA2E15E20286}" srcOrd="0" destOrd="0" presId="urn:microsoft.com/office/officeart/2005/8/layout/equation2"/>
    <dgm:cxn modelId="{C9307936-0879-44AD-B142-0474BED28D41}" type="presParOf" srcId="{9CCEAC98-097D-4F46-AC2B-CA2E15E20286}" destId="{9D94CDE6-0E6A-4A69-8BB4-6A09D4DA6E9D}" srcOrd="0" destOrd="0" presId="urn:microsoft.com/office/officeart/2005/8/layout/equation2"/>
    <dgm:cxn modelId="{F44DB7D4-EDF3-4069-B70D-F01F52DA6E89}" type="presParOf" srcId="{9CCEAC98-097D-4F46-AC2B-CA2E15E20286}" destId="{580E1CD1-FFA4-4DF8-A991-6A55F21F9F50}" srcOrd="1" destOrd="0" presId="urn:microsoft.com/office/officeart/2005/8/layout/equation2"/>
    <dgm:cxn modelId="{08298787-7168-48BE-A91A-90226BC28764}" type="presParOf" srcId="{9CCEAC98-097D-4F46-AC2B-CA2E15E20286}" destId="{DA21BB46-543E-4D03-BFF1-F0F410B7601A}" srcOrd="2" destOrd="0" presId="urn:microsoft.com/office/officeart/2005/8/layout/equation2"/>
    <dgm:cxn modelId="{CFAE1454-32CA-4994-A417-6F2257584C06}" type="presParOf" srcId="{9CCEAC98-097D-4F46-AC2B-CA2E15E20286}" destId="{F38B0258-41F0-42CB-AB78-F4BD1742B3D0}" srcOrd="3" destOrd="0" presId="urn:microsoft.com/office/officeart/2005/8/layout/equation2"/>
    <dgm:cxn modelId="{18E63F54-61B4-4E9C-9E47-FFE88FB85929}" type="presParOf" srcId="{9CCEAC98-097D-4F46-AC2B-CA2E15E20286}" destId="{77887D62-6A90-4280-86B7-B3B3FF975FEF}" srcOrd="4" destOrd="0" presId="urn:microsoft.com/office/officeart/2005/8/layout/equation2"/>
    <dgm:cxn modelId="{1FAF5B27-6233-4C1B-A821-85DCB3B67A75}" type="presParOf" srcId="{B0E5CB7B-5737-443A-BC59-C055324FD4B1}" destId="{9A580449-867F-4CA6-A622-FD6B2D2FDF2D}" srcOrd="1" destOrd="0" presId="urn:microsoft.com/office/officeart/2005/8/layout/equation2"/>
    <dgm:cxn modelId="{C8E08144-4D56-46F9-8F5F-3BD916B05085}" type="presParOf" srcId="{9A580449-867F-4CA6-A622-FD6B2D2FDF2D}" destId="{AA0B7A01-1FF5-4C7D-BB1B-F8956F9225B6}" srcOrd="0" destOrd="0" presId="urn:microsoft.com/office/officeart/2005/8/layout/equation2"/>
    <dgm:cxn modelId="{497DBF5B-B42C-4A31-AD3E-1E056AEF6331}" type="presParOf" srcId="{B0E5CB7B-5737-443A-BC59-C055324FD4B1}" destId="{AE05FFD6-1B3C-4CB1-AD9B-D3185CCE8716}" srcOrd="2" destOrd="0" presId="urn:microsoft.com/office/officeart/2005/8/layout/equati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2A02379-E92B-47D5-9343-E167261F5116}" type="datetimeFigureOut">
              <a:rPr lang="ru-RU" smtClean="0"/>
              <a:pPr/>
              <a:t>29.06.2011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9466A4FA-0803-4FE7-955A-38FBDCAD25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02379-E92B-47D5-9343-E167261F5116}" type="datetimeFigureOut">
              <a:rPr lang="ru-RU" smtClean="0"/>
              <a:pPr/>
              <a:t>29.06.2011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6A4FA-0803-4FE7-955A-38FBDCAD25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02379-E92B-47D5-9343-E167261F5116}" type="datetimeFigureOut">
              <a:rPr lang="ru-RU" smtClean="0"/>
              <a:pPr/>
              <a:t>29.06.2011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6A4FA-0803-4FE7-955A-38FBDCAD25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02379-E92B-47D5-9343-E167261F5116}" type="datetimeFigureOut">
              <a:rPr lang="ru-RU" smtClean="0"/>
              <a:pPr/>
              <a:t>29.06.2011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66A4FA-0803-4FE7-955A-38FBDCAD25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2A02379-E92B-47D5-9343-E167261F5116}" type="datetimeFigureOut">
              <a:rPr lang="ru-RU" smtClean="0"/>
              <a:pPr/>
              <a:t>29.06.2011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466A4FA-0803-4FE7-955A-38FBDCAD25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02379-E92B-47D5-9343-E167261F5116}" type="datetimeFigureOut">
              <a:rPr lang="ru-RU" smtClean="0"/>
              <a:pPr/>
              <a:t>29.06.2011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6A4FA-0803-4FE7-955A-38FBDCAD25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02379-E92B-47D5-9343-E167261F5116}" type="datetimeFigureOut">
              <a:rPr lang="ru-RU" smtClean="0"/>
              <a:pPr/>
              <a:t>29.06.2011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6A4FA-0803-4FE7-955A-38FBDCAD25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6A4FA-0803-4FE7-955A-38FBDCAD25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02379-E92B-47D5-9343-E167261F5116}" type="datetimeFigureOut">
              <a:rPr lang="ru-RU" smtClean="0"/>
              <a:pPr/>
              <a:t>29.06.2011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02379-E92B-47D5-9343-E167261F5116}" type="datetimeFigureOut">
              <a:rPr lang="ru-RU" smtClean="0"/>
              <a:pPr/>
              <a:t>29.06.2011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6A4FA-0803-4FE7-955A-38FBDCAD25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02379-E92B-47D5-9343-E167261F5116}" type="datetimeFigureOut">
              <a:rPr lang="ru-RU" smtClean="0"/>
              <a:pPr/>
              <a:t>29.06.2011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6A4FA-0803-4FE7-955A-38FBDCAD25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2A02379-E92B-47D5-9343-E167261F5116}" type="datetimeFigureOut">
              <a:rPr lang="ru-RU" smtClean="0"/>
              <a:pPr/>
              <a:t>29.06.2011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466A4FA-0803-4FE7-955A-38FBDCAD25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2A02379-E92B-47D5-9343-E167261F5116}" type="datetimeFigureOut">
              <a:rPr lang="ru-RU" smtClean="0"/>
              <a:pPr/>
              <a:t>29.06.2011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6A4FA-0803-4FE7-955A-38FBDCAD25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02379-E92B-47D5-9343-E167261F5116}" type="datetimeFigureOut">
              <a:rPr lang="ru-RU" smtClean="0"/>
              <a:pPr/>
              <a:t>29.06.2011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66A4FA-0803-4FE7-955A-38FBDCAD25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02379-E92B-47D5-9343-E167261F5116}" type="datetimeFigureOut">
              <a:rPr lang="ru-RU" smtClean="0"/>
              <a:pPr/>
              <a:t>29.06.2011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6A4FA-0803-4FE7-955A-38FBDCAD25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02379-E92B-47D5-9343-E167261F5116}" type="datetimeFigureOut">
              <a:rPr lang="ru-RU" smtClean="0"/>
              <a:pPr/>
              <a:t>29.06.2011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6A4FA-0803-4FE7-955A-38FBDCAD25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2A02379-E92B-47D5-9343-E167261F5116}" type="datetimeFigureOut">
              <a:rPr lang="ru-RU" smtClean="0"/>
              <a:pPr/>
              <a:t>29.06.2011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9466A4FA-0803-4FE7-955A-38FBDCAD256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2A02379-E92B-47D5-9343-E167261F5116}" type="datetimeFigureOut">
              <a:rPr lang="ru-RU" smtClean="0"/>
              <a:pPr/>
              <a:t>29.06.2011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466A4FA-0803-4FE7-955A-38FBDCAD25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2A02379-E92B-47D5-9343-E167261F5116}" type="datetimeFigureOut">
              <a:rPr lang="ru-RU" smtClean="0"/>
              <a:pPr/>
              <a:t>29.06.2011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9466A4FA-0803-4FE7-955A-38FBDCAD25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02379-E92B-47D5-9343-E167261F5116}" type="datetimeFigureOut">
              <a:rPr lang="ru-RU" smtClean="0"/>
              <a:pPr/>
              <a:t>29.06.2011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6A4FA-0803-4FE7-955A-38FBDCAD25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2A02379-E92B-47D5-9343-E167261F5116}" type="datetimeFigureOut">
              <a:rPr lang="ru-RU" smtClean="0"/>
              <a:pPr/>
              <a:t>29.06.2011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466A4FA-0803-4FE7-955A-38FBDCAD25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2A02379-E92B-47D5-9343-E167261F5116}" type="datetimeFigureOut">
              <a:rPr lang="ru-RU" smtClean="0"/>
              <a:pPr/>
              <a:t>29.06.2011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9466A4FA-0803-4FE7-955A-38FBDCAD25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2A02379-E92B-47D5-9343-E167261F5116}" type="datetimeFigureOut">
              <a:rPr lang="ru-RU" smtClean="0"/>
              <a:pPr/>
              <a:t>29.06.2011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9466A4FA-0803-4FE7-955A-38FBDCAD25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6">
                <a:lumMod val="20000"/>
                <a:lumOff val="80000"/>
              </a:schemeClr>
            </a:gs>
            <a:gs pos="100000">
              <a:srgbClr val="156B13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2A02379-E92B-47D5-9343-E167261F5116}" type="datetimeFigureOut">
              <a:rPr lang="ru-RU" smtClean="0"/>
              <a:pPr/>
              <a:t>29.06.2011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9466A4FA-0803-4FE7-955A-38FBDCAD25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2A02379-E92B-47D5-9343-E167261F5116}" type="datetimeFigureOut">
              <a:rPr lang="ru-RU" smtClean="0"/>
              <a:pPr/>
              <a:t>29.06.2011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466A4FA-0803-4FE7-955A-38FBDCAD25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071546"/>
            <a:ext cx="8062912" cy="335758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Особенности Изучения правил дорожного движения в сельской местности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4414" y="285728"/>
            <a:ext cx="69252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Государственное автономное образовательное учреждение</a:t>
            </a:r>
          </a:p>
          <a:p>
            <a:pPr algn="ctr"/>
            <a:r>
              <a:rPr lang="ru-RU" b="1" dirty="0" smtClean="0"/>
              <a:t>дополнительного профессионального образования</a:t>
            </a:r>
          </a:p>
          <a:p>
            <a:pPr algn="ctr"/>
            <a:r>
              <a:rPr lang="ru-RU" b="1" dirty="0" smtClean="0"/>
              <a:t>«Институт развития образования» РТ 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5715016"/>
            <a:ext cx="7033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Автор :  </a:t>
            </a:r>
            <a:r>
              <a:rPr lang="ru-RU" dirty="0" err="1" smtClean="0"/>
              <a:t>Ожмекова</a:t>
            </a:r>
            <a:r>
              <a:rPr lang="ru-RU" dirty="0" smtClean="0"/>
              <a:t> Наталья Юрьевна, учитель начальных классов</a:t>
            </a:r>
          </a:p>
          <a:p>
            <a:pPr algn="ctr"/>
            <a:r>
              <a:rPr lang="ru-RU" dirty="0" smtClean="0"/>
              <a:t>1 кв. категории, </a:t>
            </a:r>
            <a:r>
              <a:rPr lang="ru-RU" dirty="0" err="1" smtClean="0"/>
              <a:t>Нармонской</a:t>
            </a:r>
            <a:r>
              <a:rPr lang="ru-RU" dirty="0" smtClean="0"/>
              <a:t> СОШ, </a:t>
            </a:r>
            <a:r>
              <a:rPr lang="ru-RU" dirty="0" err="1" smtClean="0"/>
              <a:t>Лаишевского</a:t>
            </a:r>
            <a:r>
              <a:rPr lang="ru-RU" dirty="0" smtClean="0"/>
              <a:t> района.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развитие у детей чувства ответственности за свое поведение, бережного отношения к своему здоровью и здоровью окружающих; </a:t>
            </a:r>
          </a:p>
          <a:p>
            <a:r>
              <a:rPr lang="ru-RU" dirty="0" smtClean="0"/>
              <a:t>стимулирование у ребенка самостоятельности в принятии решений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4337" name="Picture 1" descr="E:\imagesCASAHG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285728"/>
            <a:ext cx="2319346" cy="15395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Ожидаемые результаты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      В конце начального обучения должны </a:t>
            </a:r>
            <a:r>
              <a:rPr lang="ru-RU" dirty="0" smtClean="0">
                <a:solidFill>
                  <a:srgbClr val="FFFF00"/>
                </a:solidFill>
              </a:rPr>
              <a:t>знать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dirty="0" smtClean="0"/>
              <a:t>основные термины и понятия, общие положения «Правил дорожного движения», правила перехода проезжей части, перекрестках, правила посадки и высадки из общественного транспорта, правила поведения детей при перевозке их на грузовых автомобилях, в салоне легкового автомобиля, правила безопасности при работе сельскохозяйственной техники и движения транспортных средств, особые дорожные условия.</a:t>
            </a:r>
          </a:p>
          <a:p>
            <a:r>
              <a:rPr lang="ru-RU" b="1" dirty="0" smtClean="0"/>
              <a:t>	</a:t>
            </a:r>
            <a:r>
              <a:rPr lang="ru-RU" dirty="0" smtClean="0">
                <a:solidFill>
                  <a:srgbClr val="FFFF00"/>
                </a:solidFill>
              </a:rPr>
              <a:t>Уметь</a:t>
            </a:r>
            <a:r>
              <a:rPr lang="ru-RU" dirty="0" smtClean="0"/>
              <a:t>: правильно ввести себя, оказавшись в экстремальных ситуациях на проезжей части дороги; пользоваться общественным транспортом; самостоятельно выбрать безопасный путь движения в той или иной местности.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3313" name="Picture 1" descr="E:\imagesCAD63Q9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214290"/>
            <a:ext cx="1643066" cy="1643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785786" y="285728"/>
          <a:ext cx="6834214" cy="5175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 rot="529767">
            <a:off x="1342007" y="2762075"/>
            <a:ext cx="2384314" cy="571504"/>
          </a:xfrm>
          <a:prstGeom prst="roundRect">
            <a:avLst>
              <a:gd name="adj" fmla="val 454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ПДД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71538" y="428604"/>
          <a:ext cx="6786610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Сроки реализации и объем часов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4" y="1928802"/>
          <a:ext cx="8358245" cy="431166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671649"/>
                <a:gridCol w="1671649"/>
                <a:gridCol w="1671649"/>
                <a:gridCol w="1671649"/>
                <a:gridCol w="1671649"/>
              </a:tblGrid>
              <a:tr h="84931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Предмет</a:t>
                      </a:r>
                      <a:endParaRPr lang="ru-RU" dirty="0">
                        <a:ln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r>
                        <a:rPr lang="ru-RU" baseline="0" dirty="0" smtClean="0">
                          <a:ln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 класс</a:t>
                      </a:r>
                      <a:endParaRPr lang="ru-RU" dirty="0">
                        <a:ln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2 класс</a:t>
                      </a:r>
                      <a:endParaRPr lang="ru-RU" dirty="0">
                        <a:ln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3 класс</a:t>
                      </a:r>
                      <a:endParaRPr lang="ru-RU" dirty="0">
                        <a:ln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4 класс</a:t>
                      </a:r>
                      <a:endParaRPr lang="ru-RU" dirty="0">
                        <a:ln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931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n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Окружающий мир</a:t>
                      </a:r>
                      <a:endParaRPr lang="ru-RU" b="1" dirty="0">
                        <a:ln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n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r>
                        <a:rPr lang="ru-RU" b="1" dirty="0" smtClean="0">
                          <a:ln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38</a:t>
                      </a:r>
                      <a:endParaRPr lang="ru-RU" b="1" dirty="0">
                        <a:ln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n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r>
                        <a:rPr lang="ru-RU" b="1" dirty="0" smtClean="0">
                          <a:ln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34</a:t>
                      </a:r>
                      <a:endParaRPr lang="ru-RU" b="1" dirty="0">
                        <a:ln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n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r>
                        <a:rPr lang="ru-RU" b="1" dirty="0" smtClean="0">
                          <a:ln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34</a:t>
                      </a:r>
                      <a:endParaRPr lang="ru-RU" b="1" dirty="0">
                        <a:ln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n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r>
                        <a:rPr lang="ru-RU" b="1" dirty="0" smtClean="0">
                          <a:ln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52</a:t>
                      </a:r>
                      <a:endParaRPr lang="ru-RU" b="1" dirty="0">
                        <a:ln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9316"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n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r>
                        <a:rPr lang="ru-RU" b="1" dirty="0" smtClean="0">
                          <a:ln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ОБЖ</a:t>
                      </a:r>
                      <a:endParaRPr lang="ru-RU" b="1" dirty="0">
                        <a:ln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n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r>
                        <a:rPr lang="ru-RU" b="1" dirty="0" smtClean="0">
                          <a:ln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5</a:t>
                      </a:r>
                      <a:endParaRPr lang="ru-RU" b="1" dirty="0">
                        <a:ln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n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r>
                        <a:rPr lang="ru-RU" b="1" dirty="0" smtClean="0">
                          <a:ln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16</a:t>
                      </a:r>
                      <a:endParaRPr lang="ru-RU" b="1" dirty="0">
                        <a:ln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n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r>
                        <a:rPr lang="ru-RU" b="1" dirty="0" smtClean="0">
                          <a:ln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20</a:t>
                      </a:r>
                      <a:endParaRPr lang="ru-RU" b="1" dirty="0">
                        <a:ln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n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r>
                        <a:rPr lang="ru-RU" b="1" dirty="0" smtClean="0">
                          <a:ln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5</a:t>
                      </a:r>
                      <a:endParaRPr lang="ru-RU" b="1" dirty="0">
                        <a:ln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9316"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n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r>
                        <a:rPr lang="ru-RU" b="1" dirty="0" smtClean="0">
                          <a:ln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ПДД</a:t>
                      </a:r>
                      <a:endParaRPr lang="ru-RU" b="1" dirty="0">
                        <a:ln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n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r>
                        <a:rPr lang="ru-RU" b="1" dirty="0" smtClean="0">
                          <a:ln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23</a:t>
                      </a:r>
                    </a:p>
                    <a:p>
                      <a:pPr algn="ctr"/>
                      <a:endParaRPr lang="ru-RU" b="1" dirty="0">
                        <a:ln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n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r>
                        <a:rPr lang="ru-RU" b="1" dirty="0" smtClean="0">
                          <a:ln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18</a:t>
                      </a:r>
                      <a:endParaRPr lang="ru-RU" b="1" dirty="0">
                        <a:ln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n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r>
                        <a:rPr lang="ru-RU" b="1" dirty="0" smtClean="0">
                          <a:ln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14</a:t>
                      </a:r>
                      <a:endParaRPr lang="ru-RU" b="1" dirty="0">
                        <a:ln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n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r>
                        <a:rPr lang="ru-RU" b="1" dirty="0" smtClean="0">
                          <a:ln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11</a:t>
                      </a:r>
                      <a:endParaRPr lang="ru-RU" b="1" dirty="0">
                        <a:ln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9316">
                <a:tc>
                  <a:txBody>
                    <a:bodyPr/>
                    <a:lstStyle/>
                    <a:p>
                      <a:endParaRPr lang="ru-RU" dirty="0" smtClean="0">
                        <a:ln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r>
                        <a:rPr lang="ru-RU" b="1" dirty="0" smtClean="0">
                          <a:ln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Итого</a:t>
                      </a:r>
                      <a:endParaRPr lang="ru-RU" b="1" dirty="0">
                        <a:ln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n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r>
                        <a:rPr lang="ru-RU" b="1" dirty="0" smtClean="0">
                          <a:ln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66 часов</a:t>
                      </a:r>
                      <a:endParaRPr lang="ru-RU" b="1" dirty="0">
                        <a:ln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n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r>
                        <a:rPr lang="ru-RU" b="1" dirty="0" smtClean="0">
                          <a:ln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68 часов</a:t>
                      </a:r>
                      <a:endParaRPr lang="ru-RU" b="1" dirty="0">
                        <a:ln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n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r>
                        <a:rPr lang="ru-RU" b="1" dirty="0" smtClean="0">
                          <a:ln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68 часов</a:t>
                      </a:r>
                      <a:endParaRPr lang="ru-RU" b="1" dirty="0">
                        <a:ln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n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r>
                        <a:rPr lang="ru-RU" b="1" dirty="0" smtClean="0">
                          <a:ln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68 часов</a:t>
                      </a:r>
                      <a:endParaRPr lang="ru-RU" b="1" dirty="0">
                        <a:ln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ПДД Ожмекова Н.Ю\приложение 1.t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6"/>
            <a:ext cx="8072494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Тематика занятий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/>
              <a:t>Я – пешеход</a:t>
            </a:r>
          </a:p>
          <a:p>
            <a:r>
              <a:rPr lang="ru-RU" dirty="0" smtClean="0"/>
              <a:t>Транспортные средства</a:t>
            </a:r>
          </a:p>
          <a:p>
            <a:r>
              <a:rPr lang="ru-RU" dirty="0" smtClean="0"/>
              <a:t>Безопасное поведение на дорогах</a:t>
            </a:r>
          </a:p>
          <a:p>
            <a:r>
              <a:rPr lang="ru-RU" dirty="0" smtClean="0"/>
              <a:t>Правила перехода дороги на нерегулируемом участке дороги</a:t>
            </a:r>
          </a:p>
          <a:p>
            <a:r>
              <a:rPr lang="ru-RU" dirty="0" smtClean="0"/>
              <a:t>Пешеходы становятся пассажирами</a:t>
            </a:r>
          </a:p>
          <a:p>
            <a:r>
              <a:rPr lang="ru-RU" dirty="0" smtClean="0"/>
              <a:t>Сельскохозяйственная техника. Поведение детей во время передвижения сельскохозяйственной техники и сельскохозяйственных работ.</a:t>
            </a:r>
          </a:p>
          <a:p>
            <a:r>
              <a:rPr lang="ru-RU" dirty="0" smtClean="0"/>
              <a:t>Экскурсия в автопарк.</a:t>
            </a:r>
          </a:p>
          <a:p>
            <a:r>
              <a:rPr lang="ru-RU" dirty="0" smtClean="0"/>
              <a:t>Дорожно-транспортные происшествия. Движение по улицам группами.</a:t>
            </a:r>
          </a:p>
          <a:p>
            <a:r>
              <a:rPr lang="ru-RU" dirty="0" smtClean="0"/>
              <a:t>Опасный участок пути.</a:t>
            </a:r>
          </a:p>
          <a:p>
            <a:r>
              <a:rPr lang="ru-RU" dirty="0" smtClean="0"/>
              <a:t>Правила безопасного движения по загородному участку пути. Гужевой транспорт и перегон скота.</a:t>
            </a:r>
          </a:p>
          <a:p>
            <a:r>
              <a:rPr lang="ru-RU" dirty="0" smtClean="0"/>
              <a:t>Места для игр и отдыха.</a:t>
            </a:r>
          </a:p>
          <a:p>
            <a:r>
              <a:rPr lang="ru-RU" dirty="0" smtClean="0"/>
              <a:t>Перевозка пассажиров и груза на транспортных средствах.</a:t>
            </a:r>
          </a:p>
          <a:p>
            <a:r>
              <a:rPr lang="ru-RU" dirty="0" smtClean="0"/>
              <a:t>Велосипед, скутер, ролики. Правила безопасной езды.</a:t>
            </a:r>
          </a:p>
          <a:p>
            <a:r>
              <a:rPr lang="ru-RU" dirty="0" smtClean="0"/>
              <a:t>Труд водителя и механизатора. Организованная транспортная колонна.</a:t>
            </a:r>
          </a:p>
          <a:p>
            <a:r>
              <a:rPr lang="ru-RU" dirty="0" smtClean="0"/>
              <a:t>Назначение номерных опознавательных знаков и надписей на них.</a:t>
            </a:r>
          </a:p>
          <a:p>
            <a:r>
              <a:rPr lang="ru-RU" dirty="0" smtClean="0"/>
              <a:t>Правила безопасности при работе с/</a:t>
            </a:r>
            <a:r>
              <a:rPr lang="ru-RU" dirty="0" err="1" smtClean="0"/>
              <a:t>х</a:t>
            </a:r>
            <a:r>
              <a:rPr lang="ru-RU" dirty="0" smtClean="0"/>
              <a:t> техники, движение транспорта и пешеходов в особых дорожных условиях.</a:t>
            </a:r>
          </a:p>
          <a:p>
            <a:r>
              <a:rPr lang="ru-RU" dirty="0" smtClean="0"/>
              <a:t>Пользование пригородным транспортом.</a:t>
            </a:r>
            <a:endParaRPr lang="ru-RU" dirty="0"/>
          </a:p>
        </p:txBody>
      </p:sp>
      <p:pic>
        <p:nvPicPr>
          <p:cNvPr id="5122" name="Picture 2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1357298"/>
            <a:ext cx="1829714" cy="15654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Исполнители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Учащиеся</a:t>
            </a:r>
          </a:p>
          <a:p>
            <a:r>
              <a:rPr lang="ru-RU" dirty="0" smtClean="0"/>
              <a:t>Классный руководитель</a:t>
            </a:r>
          </a:p>
          <a:p>
            <a:r>
              <a:rPr lang="ru-RU" dirty="0" smtClean="0"/>
              <a:t>Учителя-предметники</a:t>
            </a:r>
          </a:p>
          <a:p>
            <a:r>
              <a:rPr lang="ru-RU" dirty="0" smtClean="0"/>
              <a:t>Медицинская сестра</a:t>
            </a:r>
          </a:p>
          <a:p>
            <a:r>
              <a:rPr lang="ru-RU" dirty="0" smtClean="0"/>
              <a:t>Психолог</a:t>
            </a:r>
          </a:p>
          <a:p>
            <a:r>
              <a:rPr lang="ru-RU" dirty="0" smtClean="0"/>
              <a:t>Родители</a:t>
            </a:r>
          </a:p>
          <a:p>
            <a:r>
              <a:rPr lang="ru-RU" dirty="0" smtClean="0"/>
              <a:t>ГИБДД</a:t>
            </a:r>
            <a:endParaRPr lang="ru-RU" dirty="0"/>
          </a:p>
        </p:txBody>
      </p:sp>
      <p:pic>
        <p:nvPicPr>
          <p:cNvPr id="6146" name="Picture 2" descr="C:\Program Files\Microsoft Office\MEDIA\CAGCAT10\j0240719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2571744"/>
            <a:ext cx="1164031" cy="1826971"/>
          </a:xfrm>
          <a:prstGeom prst="rect">
            <a:avLst/>
          </a:prstGeom>
          <a:noFill/>
        </p:spPr>
      </p:pic>
      <p:pic>
        <p:nvPicPr>
          <p:cNvPr id="6147" name="Picture 3" descr="C:\Program Files\Microsoft Office\MEDIA\CAGCAT10\j0297551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1214422"/>
            <a:ext cx="1195121" cy="1823314"/>
          </a:xfrm>
          <a:prstGeom prst="rect">
            <a:avLst/>
          </a:prstGeom>
          <a:noFill/>
        </p:spPr>
      </p:pic>
      <p:pic>
        <p:nvPicPr>
          <p:cNvPr id="6" name="Picture 8" descr="MIS10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188" y="4286250"/>
            <a:ext cx="1608137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HAPPYBO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4429132"/>
            <a:ext cx="1152525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Основные формы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Беседы</a:t>
            </a:r>
            <a:r>
              <a:rPr lang="ru-RU" b="1" dirty="0" smtClean="0"/>
              <a:t> </a:t>
            </a:r>
            <a:endParaRPr lang="ru-RU" dirty="0" smtClean="0"/>
          </a:p>
          <a:p>
            <a:pPr lvl="0"/>
            <a:r>
              <a:rPr lang="ru-RU" dirty="0" smtClean="0"/>
              <a:t>Родительские собрания</a:t>
            </a:r>
          </a:p>
          <a:p>
            <a:pPr lvl="0"/>
            <a:r>
              <a:rPr lang="ru-RU" dirty="0" smtClean="0"/>
              <a:t>Родительский лекторий</a:t>
            </a:r>
          </a:p>
          <a:p>
            <a:pPr lvl="0"/>
            <a:r>
              <a:rPr lang="ru-RU" dirty="0" smtClean="0"/>
              <a:t>Конкурсы</a:t>
            </a:r>
          </a:p>
          <a:p>
            <a:pPr lvl="0"/>
            <a:r>
              <a:rPr lang="ru-RU" dirty="0" smtClean="0"/>
              <a:t>Анкетирование</a:t>
            </a:r>
          </a:p>
          <a:p>
            <a:pPr lvl="0"/>
            <a:r>
              <a:rPr lang="ru-RU" dirty="0" smtClean="0"/>
              <a:t>Игровые программы</a:t>
            </a:r>
          </a:p>
          <a:p>
            <a:pPr lvl="0"/>
            <a:r>
              <a:rPr lang="ru-RU" dirty="0" smtClean="0"/>
              <a:t>Тренинги </a:t>
            </a:r>
          </a:p>
          <a:p>
            <a:pPr lvl="0"/>
            <a:r>
              <a:rPr lang="ru-RU" dirty="0" smtClean="0"/>
              <a:t>Практические и учебные игры</a:t>
            </a:r>
          </a:p>
          <a:p>
            <a:pPr lvl="0"/>
            <a:r>
              <a:rPr lang="ru-RU" dirty="0" smtClean="0"/>
              <a:t>Диспуты </a:t>
            </a:r>
          </a:p>
          <a:p>
            <a:pPr lvl="0"/>
            <a:r>
              <a:rPr lang="ru-RU" dirty="0" smtClean="0"/>
              <a:t>Викторины </a:t>
            </a:r>
          </a:p>
          <a:p>
            <a:pPr lvl="0"/>
            <a:r>
              <a:rPr lang="ru-RU" dirty="0" smtClean="0"/>
              <a:t>Заочные путешествия </a:t>
            </a:r>
          </a:p>
          <a:p>
            <a:pPr lvl="0"/>
            <a:r>
              <a:rPr lang="ru-RU" dirty="0" smtClean="0"/>
              <a:t>Экскурсии</a:t>
            </a:r>
          </a:p>
          <a:p>
            <a:pPr lvl="0"/>
            <a:r>
              <a:rPr lang="ru-RU" dirty="0" smtClean="0"/>
              <a:t>Проекты</a:t>
            </a:r>
          </a:p>
          <a:p>
            <a:pPr lvl="0"/>
            <a:r>
              <a:rPr lang="ru-RU" dirty="0" smtClean="0"/>
              <a:t>Исследовательские работы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Межпредметная</a:t>
            </a:r>
            <a:r>
              <a:rPr lang="ru-RU" dirty="0" smtClean="0"/>
              <a:t> связь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28794" y="1714488"/>
            <a:ext cx="550072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Окружающий мир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171" name="Webpage"/>
          <p:cNvSpPr>
            <a:spLocks noEditPoints="1" noChangeArrowheads="1"/>
          </p:cNvSpPr>
          <p:nvPr/>
        </p:nvSpPr>
        <p:spPr bwMode="auto">
          <a:xfrm>
            <a:off x="571472" y="2357430"/>
            <a:ext cx="3929090" cy="4286280"/>
          </a:xfrm>
          <a:custGeom>
            <a:avLst/>
            <a:gdLst>
              <a:gd name="T0" fmla="*/ 5187 w 21600"/>
              <a:gd name="T1" fmla="*/ 21600 h 21600"/>
              <a:gd name="T2" fmla="*/ 0 w 21600"/>
              <a:gd name="T3" fmla="*/ 17509 h 21600"/>
              <a:gd name="T4" fmla="*/ 21600 w 21600"/>
              <a:gd name="T5" fmla="*/ 0 h 21600"/>
              <a:gd name="T6" fmla="*/ 0 w 21600"/>
              <a:gd name="T7" fmla="*/ 0 h 21600"/>
              <a:gd name="T8" fmla="*/ 10800 w 21600"/>
              <a:gd name="T9" fmla="*/ 0 h 21600"/>
              <a:gd name="T10" fmla="*/ 21600 w 21600"/>
              <a:gd name="T11" fmla="*/ 0 h 21600"/>
              <a:gd name="T12" fmla="*/ 21600 w 21600"/>
              <a:gd name="T13" fmla="*/ 10800 h 21600"/>
              <a:gd name="T14" fmla="*/ 21600 w 21600"/>
              <a:gd name="T15" fmla="*/ 21600 h 21600"/>
              <a:gd name="T16" fmla="*/ 10800 w 21600"/>
              <a:gd name="T17" fmla="*/ 21600 h 21600"/>
              <a:gd name="T18" fmla="*/ 0 w 21600"/>
              <a:gd name="T19" fmla="*/ 10800 h 21600"/>
              <a:gd name="T20" fmla="*/ 1955 w 21600"/>
              <a:gd name="T21" fmla="*/ 12829 h 21600"/>
              <a:gd name="T22" fmla="*/ 19814 w 21600"/>
              <a:gd name="T23" fmla="*/ 207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9184" y="949"/>
                </a:moveTo>
                <a:lnTo>
                  <a:pt x="9758" y="1309"/>
                </a:lnTo>
                <a:lnTo>
                  <a:pt x="11544" y="1292"/>
                </a:lnTo>
                <a:lnTo>
                  <a:pt x="12437" y="1292"/>
                </a:lnTo>
                <a:lnTo>
                  <a:pt x="13414" y="1161"/>
                </a:lnTo>
                <a:lnTo>
                  <a:pt x="13648" y="1243"/>
                </a:lnTo>
                <a:lnTo>
                  <a:pt x="13542" y="1390"/>
                </a:lnTo>
                <a:lnTo>
                  <a:pt x="13967" y="1849"/>
                </a:lnTo>
                <a:lnTo>
                  <a:pt x="14562" y="2520"/>
                </a:lnTo>
                <a:lnTo>
                  <a:pt x="14669" y="3223"/>
                </a:lnTo>
                <a:lnTo>
                  <a:pt x="14796" y="3518"/>
                </a:lnTo>
                <a:lnTo>
                  <a:pt x="15264" y="3665"/>
                </a:lnTo>
                <a:lnTo>
                  <a:pt x="15753" y="3518"/>
                </a:lnTo>
                <a:lnTo>
                  <a:pt x="15902" y="2978"/>
                </a:lnTo>
                <a:lnTo>
                  <a:pt x="16008" y="2323"/>
                </a:lnTo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591" y="10620"/>
                </a:moveTo>
                <a:lnTo>
                  <a:pt x="6122" y="10996"/>
                </a:lnTo>
                <a:lnTo>
                  <a:pt x="6696" y="11340"/>
                </a:lnTo>
                <a:lnTo>
                  <a:pt x="7313" y="11618"/>
                </a:lnTo>
                <a:lnTo>
                  <a:pt x="7972" y="11863"/>
                </a:lnTo>
                <a:lnTo>
                  <a:pt x="8652" y="12060"/>
                </a:lnTo>
                <a:lnTo>
                  <a:pt x="9396" y="12190"/>
                </a:lnTo>
                <a:lnTo>
                  <a:pt x="10119" y="12272"/>
                </a:lnTo>
                <a:lnTo>
                  <a:pt x="10906" y="12305"/>
                </a:lnTo>
                <a:lnTo>
                  <a:pt x="11650" y="12272"/>
                </a:lnTo>
                <a:lnTo>
                  <a:pt x="12373" y="12190"/>
                </a:lnTo>
                <a:lnTo>
                  <a:pt x="13117" y="12060"/>
                </a:lnTo>
                <a:lnTo>
                  <a:pt x="13797" y="11863"/>
                </a:lnTo>
                <a:lnTo>
                  <a:pt x="14456" y="11618"/>
                </a:lnTo>
                <a:lnTo>
                  <a:pt x="15073" y="11340"/>
                </a:lnTo>
                <a:lnTo>
                  <a:pt x="15647" y="11029"/>
                </a:lnTo>
                <a:lnTo>
                  <a:pt x="16178" y="10652"/>
                </a:lnTo>
                <a:lnTo>
                  <a:pt x="16667" y="10243"/>
                </a:lnTo>
                <a:lnTo>
                  <a:pt x="17071" y="9801"/>
                </a:lnTo>
                <a:lnTo>
                  <a:pt x="17475" y="9327"/>
                </a:lnTo>
                <a:lnTo>
                  <a:pt x="17815" y="8820"/>
                </a:lnTo>
                <a:lnTo>
                  <a:pt x="18049" y="8296"/>
                </a:lnTo>
                <a:lnTo>
                  <a:pt x="18262" y="7723"/>
                </a:lnTo>
                <a:lnTo>
                  <a:pt x="18347" y="7134"/>
                </a:lnTo>
                <a:lnTo>
                  <a:pt x="18389" y="6561"/>
                </a:lnTo>
                <a:lnTo>
                  <a:pt x="18347" y="5956"/>
                </a:lnTo>
                <a:lnTo>
                  <a:pt x="18262" y="5400"/>
                </a:lnTo>
                <a:lnTo>
                  <a:pt x="18049" y="4827"/>
                </a:lnTo>
                <a:lnTo>
                  <a:pt x="17815" y="4303"/>
                </a:lnTo>
                <a:lnTo>
                  <a:pt x="17475" y="3796"/>
                </a:lnTo>
                <a:lnTo>
                  <a:pt x="17114" y="3321"/>
                </a:lnTo>
                <a:lnTo>
                  <a:pt x="16710" y="2880"/>
                </a:lnTo>
                <a:lnTo>
                  <a:pt x="16221" y="2470"/>
                </a:lnTo>
                <a:lnTo>
                  <a:pt x="15689" y="2094"/>
                </a:lnTo>
                <a:lnTo>
                  <a:pt x="15115" y="1750"/>
                </a:lnTo>
                <a:lnTo>
                  <a:pt x="14499" y="1472"/>
                </a:lnTo>
                <a:lnTo>
                  <a:pt x="13797" y="1227"/>
                </a:lnTo>
                <a:lnTo>
                  <a:pt x="13117" y="1030"/>
                </a:lnTo>
                <a:lnTo>
                  <a:pt x="12415" y="883"/>
                </a:lnTo>
                <a:lnTo>
                  <a:pt x="11650" y="818"/>
                </a:lnTo>
                <a:lnTo>
                  <a:pt x="10906" y="785"/>
                </a:lnTo>
                <a:lnTo>
                  <a:pt x="10119" y="818"/>
                </a:lnTo>
                <a:lnTo>
                  <a:pt x="9396" y="883"/>
                </a:lnTo>
                <a:lnTo>
                  <a:pt x="8652" y="1030"/>
                </a:lnTo>
                <a:lnTo>
                  <a:pt x="8014" y="1227"/>
                </a:lnTo>
                <a:lnTo>
                  <a:pt x="7355" y="1440"/>
                </a:lnTo>
                <a:lnTo>
                  <a:pt x="6739" y="1750"/>
                </a:lnTo>
                <a:lnTo>
                  <a:pt x="6122" y="2061"/>
                </a:lnTo>
                <a:lnTo>
                  <a:pt x="5591" y="2438"/>
                </a:lnTo>
                <a:lnTo>
                  <a:pt x="5102" y="2847"/>
                </a:lnTo>
                <a:lnTo>
                  <a:pt x="4698" y="3289"/>
                </a:lnTo>
                <a:lnTo>
                  <a:pt x="4294" y="3763"/>
                </a:lnTo>
                <a:lnTo>
                  <a:pt x="3996" y="4270"/>
                </a:lnTo>
                <a:lnTo>
                  <a:pt x="3720" y="4794"/>
                </a:lnTo>
                <a:lnTo>
                  <a:pt x="3550" y="5367"/>
                </a:lnTo>
                <a:lnTo>
                  <a:pt x="3422" y="5956"/>
                </a:lnTo>
                <a:lnTo>
                  <a:pt x="3380" y="6561"/>
                </a:lnTo>
                <a:lnTo>
                  <a:pt x="3422" y="7134"/>
                </a:lnTo>
                <a:lnTo>
                  <a:pt x="3550" y="7690"/>
                </a:lnTo>
                <a:lnTo>
                  <a:pt x="3720" y="8263"/>
                </a:lnTo>
                <a:lnTo>
                  <a:pt x="3954" y="8787"/>
                </a:lnTo>
                <a:lnTo>
                  <a:pt x="4294" y="9294"/>
                </a:lnTo>
                <a:lnTo>
                  <a:pt x="4655" y="9769"/>
                </a:lnTo>
                <a:lnTo>
                  <a:pt x="5102" y="10210"/>
                </a:lnTo>
                <a:lnTo>
                  <a:pt x="5591" y="10620"/>
                </a:lnTo>
                <a:close/>
              </a:path>
              <a:path w="21600" h="21600" extrusionOk="0">
                <a:moveTo>
                  <a:pt x="3401" y="6021"/>
                </a:moveTo>
                <a:lnTo>
                  <a:pt x="4039" y="5530"/>
                </a:lnTo>
                <a:lnTo>
                  <a:pt x="4294" y="4892"/>
                </a:lnTo>
                <a:lnTo>
                  <a:pt x="4677" y="4156"/>
                </a:lnTo>
                <a:lnTo>
                  <a:pt x="5166" y="3763"/>
                </a:lnTo>
                <a:lnTo>
                  <a:pt x="5378" y="3354"/>
                </a:lnTo>
                <a:lnTo>
                  <a:pt x="5293" y="2732"/>
                </a:lnTo>
                <a:moveTo>
                  <a:pt x="3507" y="7380"/>
                </a:moveTo>
                <a:lnTo>
                  <a:pt x="3890" y="7200"/>
                </a:lnTo>
                <a:lnTo>
                  <a:pt x="4103" y="7249"/>
                </a:lnTo>
                <a:lnTo>
                  <a:pt x="4400" y="7527"/>
                </a:lnTo>
                <a:lnTo>
                  <a:pt x="4719" y="7674"/>
                </a:lnTo>
                <a:lnTo>
                  <a:pt x="5293" y="7641"/>
                </a:lnTo>
                <a:lnTo>
                  <a:pt x="5740" y="7543"/>
                </a:lnTo>
                <a:lnTo>
                  <a:pt x="6144" y="7543"/>
                </a:lnTo>
                <a:lnTo>
                  <a:pt x="6526" y="7821"/>
                </a:lnTo>
                <a:lnTo>
                  <a:pt x="6569" y="8312"/>
                </a:lnTo>
                <a:lnTo>
                  <a:pt x="6059" y="8852"/>
                </a:lnTo>
                <a:lnTo>
                  <a:pt x="5803" y="8967"/>
                </a:lnTo>
                <a:lnTo>
                  <a:pt x="5803" y="9147"/>
                </a:lnTo>
                <a:lnTo>
                  <a:pt x="5421" y="9294"/>
                </a:lnTo>
                <a:lnTo>
                  <a:pt x="4868" y="9163"/>
                </a:lnTo>
                <a:lnTo>
                  <a:pt x="4337" y="9049"/>
                </a:lnTo>
                <a:lnTo>
                  <a:pt x="4081" y="9000"/>
                </a:lnTo>
                <a:moveTo>
                  <a:pt x="14988" y="11372"/>
                </a:moveTo>
                <a:lnTo>
                  <a:pt x="15115" y="10865"/>
                </a:lnTo>
                <a:lnTo>
                  <a:pt x="16072" y="10096"/>
                </a:lnTo>
                <a:lnTo>
                  <a:pt x="16455" y="9605"/>
                </a:lnTo>
                <a:lnTo>
                  <a:pt x="16455" y="8329"/>
                </a:lnTo>
                <a:lnTo>
                  <a:pt x="17156" y="7969"/>
                </a:lnTo>
                <a:lnTo>
                  <a:pt x="17879" y="7870"/>
                </a:lnTo>
                <a:lnTo>
                  <a:pt x="18177" y="7821"/>
                </a:lnTo>
                <a:moveTo>
                  <a:pt x="18368" y="6840"/>
                </a:moveTo>
                <a:lnTo>
                  <a:pt x="18049" y="6610"/>
                </a:lnTo>
                <a:lnTo>
                  <a:pt x="17411" y="6512"/>
                </a:lnTo>
                <a:lnTo>
                  <a:pt x="16859" y="6545"/>
                </a:lnTo>
                <a:lnTo>
                  <a:pt x="16603" y="6201"/>
                </a:lnTo>
                <a:lnTo>
                  <a:pt x="16731" y="5874"/>
                </a:lnTo>
                <a:lnTo>
                  <a:pt x="17241" y="5465"/>
                </a:lnTo>
                <a:lnTo>
                  <a:pt x="17858" y="5236"/>
                </a:lnTo>
                <a:lnTo>
                  <a:pt x="18007" y="5089"/>
                </a:lnTo>
                <a:lnTo>
                  <a:pt x="18049" y="4892"/>
                </a:lnTo>
                <a:moveTo>
                  <a:pt x="8100" y="1260"/>
                </a:moveTo>
                <a:cubicBezTo>
                  <a:pt x="8333" y="1276"/>
                  <a:pt x="8206" y="1554"/>
                  <a:pt x="8695" y="1652"/>
                </a:cubicBezTo>
                <a:cubicBezTo>
                  <a:pt x="9184" y="1750"/>
                  <a:pt x="10481" y="1685"/>
                  <a:pt x="10991" y="1881"/>
                </a:cubicBezTo>
                <a:cubicBezTo>
                  <a:pt x="11501" y="2078"/>
                  <a:pt x="11629" y="2503"/>
                  <a:pt x="11799" y="2830"/>
                </a:cubicBezTo>
                <a:cubicBezTo>
                  <a:pt x="11969" y="3158"/>
                  <a:pt x="11905" y="3910"/>
                  <a:pt x="12054" y="3894"/>
                </a:cubicBezTo>
                <a:cubicBezTo>
                  <a:pt x="12203" y="3878"/>
                  <a:pt x="12351" y="2880"/>
                  <a:pt x="12649" y="2683"/>
                </a:cubicBezTo>
                <a:cubicBezTo>
                  <a:pt x="12947" y="2487"/>
                  <a:pt x="13670" y="2536"/>
                  <a:pt x="13840" y="2683"/>
                </a:cubicBezTo>
                <a:cubicBezTo>
                  <a:pt x="14010" y="2830"/>
                  <a:pt x="13733" y="3370"/>
                  <a:pt x="13648" y="3616"/>
                </a:cubicBezTo>
                <a:cubicBezTo>
                  <a:pt x="13563" y="3861"/>
                  <a:pt x="13457" y="4058"/>
                  <a:pt x="13351" y="4156"/>
                </a:cubicBezTo>
                <a:cubicBezTo>
                  <a:pt x="13244" y="4254"/>
                  <a:pt x="13096" y="4221"/>
                  <a:pt x="12947" y="4254"/>
                </a:cubicBezTo>
                <a:cubicBezTo>
                  <a:pt x="12777" y="4303"/>
                  <a:pt x="12585" y="4369"/>
                  <a:pt x="12394" y="4401"/>
                </a:cubicBezTo>
                <a:cubicBezTo>
                  <a:pt x="12139" y="4500"/>
                  <a:pt x="12054" y="4614"/>
                  <a:pt x="11862" y="4647"/>
                </a:cubicBezTo>
                <a:cubicBezTo>
                  <a:pt x="11650" y="4761"/>
                  <a:pt x="11671" y="4680"/>
                  <a:pt x="11437" y="4778"/>
                </a:cubicBezTo>
                <a:cubicBezTo>
                  <a:pt x="11352" y="4827"/>
                  <a:pt x="11225" y="4974"/>
                  <a:pt x="11246" y="5072"/>
                </a:cubicBezTo>
                <a:cubicBezTo>
                  <a:pt x="11225" y="5154"/>
                  <a:pt x="11267" y="5220"/>
                  <a:pt x="11310" y="5269"/>
                </a:cubicBezTo>
                <a:cubicBezTo>
                  <a:pt x="11352" y="5318"/>
                  <a:pt x="11480" y="5383"/>
                  <a:pt x="11565" y="5416"/>
                </a:cubicBezTo>
                <a:cubicBezTo>
                  <a:pt x="11629" y="5400"/>
                  <a:pt x="11820" y="5465"/>
                  <a:pt x="11862" y="5432"/>
                </a:cubicBezTo>
                <a:cubicBezTo>
                  <a:pt x="11905" y="5416"/>
                  <a:pt x="11926" y="5269"/>
                  <a:pt x="11884" y="5236"/>
                </a:cubicBezTo>
                <a:cubicBezTo>
                  <a:pt x="11841" y="5203"/>
                  <a:pt x="11629" y="5269"/>
                  <a:pt x="11565" y="5220"/>
                </a:cubicBezTo>
                <a:cubicBezTo>
                  <a:pt x="11480" y="5187"/>
                  <a:pt x="11459" y="5040"/>
                  <a:pt x="11480" y="4974"/>
                </a:cubicBezTo>
                <a:cubicBezTo>
                  <a:pt x="11501" y="4909"/>
                  <a:pt x="11607" y="4860"/>
                  <a:pt x="11692" y="4843"/>
                </a:cubicBezTo>
                <a:cubicBezTo>
                  <a:pt x="11905" y="4876"/>
                  <a:pt x="11820" y="4876"/>
                  <a:pt x="12054" y="4876"/>
                </a:cubicBezTo>
                <a:cubicBezTo>
                  <a:pt x="12075" y="5040"/>
                  <a:pt x="12096" y="5269"/>
                  <a:pt x="12139" y="5416"/>
                </a:cubicBezTo>
                <a:cubicBezTo>
                  <a:pt x="12160" y="5465"/>
                  <a:pt x="12330" y="5465"/>
                  <a:pt x="12373" y="5416"/>
                </a:cubicBezTo>
                <a:cubicBezTo>
                  <a:pt x="12415" y="5367"/>
                  <a:pt x="12330" y="4974"/>
                  <a:pt x="12394" y="4892"/>
                </a:cubicBezTo>
                <a:cubicBezTo>
                  <a:pt x="12458" y="4810"/>
                  <a:pt x="12692" y="4925"/>
                  <a:pt x="12755" y="4892"/>
                </a:cubicBezTo>
                <a:cubicBezTo>
                  <a:pt x="12798" y="4860"/>
                  <a:pt x="12840" y="4761"/>
                  <a:pt x="12755" y="4729"/>
                </a:cubicBezTo>
                <a:cubicBezTo>
                  <a:pt x="12670" y="4696"/>
                  <a:pt x="12118" y="4745"/>
                  <a:pt x="12203" y="4696"/>
                </a:cubicBezTo>
                <a:cubicBezTo>
                  <a:pt x="12543" y="4549"/>
                  <a:pt x="12819" y="4434"/>
                  <a:pt x="13266" y="4401"/>
                </a:cubicBezTo>
                <a:cubicBezTo>
                  <a:pt x="13436" y="4385"/>
                  <a:pt x="13585" y="4500"/>
                  <a:pt x="13776" y="4532"/>
                </a:cubicBezTo>
                <a:cubicBezTo>
                  <a:pt x="13967" y="4630"/>
                  <a:pt x="13861" y="4843"/>
                  <a:pt x="13712" y="4925"/>
                </a:cubicBezTo>
                <a:cubicBezTo>
                  <a:pt x="13648" y="5023"/>
                  <a:pt x="13521" y="5121"/>
                  <a:pt x="13414" y="5187"/>
                </a:cubicBezTo>
                <a:cubicBezTo>
                  <a:pt x="13351" y="5285"/>
                  <a:pt x="13287" y="5334"/>
                  <a:pt x="13159" y="5383"/>
                </a:cubicBezTo>
                <a:cubicBezTo>
                  <a:pt x="13117" y="5563"/>
                  <a:pt x="12862" y="5743"/>
                  <a:pt x="12649" y="5809"/>
                </a:cubicBezTo>
                <a:cubicBezTo>
                  <a:pt x="12543" y="5907"/>
                  <a:pt x="12437" y="5940"/>
                  <a:pt x="12309" y="6005"/>
                </a:cubicBezTo>
                <a:cubicBezTo>
                  <a:pt x="12245" y="6120"/>
                  <a:pt x="12139" y="6185"/>
                  <a:pt x="12075" y="6300"/>
                </a:cubicBezTo>
                <a:cubicBezTo>
                  <a:pt x="12118" y="6561"/>
                  <a:pt x="12075" y="6643"/>
                  <a:pt x="12373" y="6741"/>
                </a:cubicBezTo>
                <a:cubicBezTo>
                  <a:pt x="12500" y="6840"/>
                  <a:pt x="12522" y="6970"/>
                  <a:pt x="12330" y="7036"/>
                </a:cubicBezTo>
                <a:cubicBezTo>
                  <a:pt x="12011" y="6987"/>
                  <a:pt x="12033" y="6823"/>
                  <a:pt x="11799" y="6692"/>
                </a:cubicBezTo>
                <a:cubicBezTo>
                  <a:pt x="11714" y="6529"/>
                  <a:pt x="11459" y="6430"/>
                  <a:pt x="11246" y="6398"/>
                </a:cubicBezTo>
                <a:cubicBezTo>
                  <a:pt x="11076" y="6332"/>
                  <a:pt x="11182" y="6365"/>
                  <a:pt x="10906" y="6365"/>
                </a:cubicBezTo>
                <a:cubicBezTo>
                  <a:pt x="10608" y="6512"/>
                  <a:pt x="10544" y="7347"/>
                  <a:pt x="11246" y="7478"/>
                </a:cubicBezTo>
                <a:cubicBezTo>
                  <a:pt x="12394" y="7429"/>
                  <a:pt x="13329" y="7772"/>
                  <a:pt x="13733" y="7985"/>
                </a:cubicBezTo>
                <a:cubicBezTo>
                  <a:pt x="13840" y="8410"/>
                  <a:pt x="13329" y="8901"/>
                  <a:pt x="12500" y="9343"/>
                </a:cubicBezTo>
                <a:cubicBezTo>
                  <a:pt x="11629" y="9736"/>
                  <a:pt x="11480" y="10194"/>
                  <a:pt x="11246" y="10980"/>
                </a:cubicBezTo>
                <a:cubicBezTo>
                  <a:pt x="10991" y="11372"/>
                  <a:pt x="10481" y="10930"/>
                  <a:pt x="10289" y="10096"/>
                </a:cubicBezTo>
                <a:cubicBezTo>
                  <a:pt x="10140" y="9196"/>
                  <a:pt x="9907" y="8165"/>
                  <a:pt x="10459" y="7576"/>
                </a:cubicBezTo>
                <a:cubicBezTo>
                  <a:pt x="9375" y="6790"/>
                  <a:pt x="9269" y="6070"/>
                  <a:pt x="9056" y="6218"/>
                </a:cubicBezTo>
                <a:cubicBezTo>
                  <a:pt x="9205" y="6987"/>
                  <a:pt x="8929" y="6660"/>
                  <a:pt x="8737" y="6021"/>
                </a:cubicBezTo>
                <a:cubicBezTo>
                  <a:pt x="8822" y="5023"/>
                  <a:pt x="8610" y="4385"/>
                  <a:pt x="8440" y="3550"/>
                </a:cubicBezTo>
                <a:lnTo>
                  <a:pt x="7844" y="2290"/>
                </a:lnTo>
                <a:lnTo>
                  <a:pt x="6654" y="1849"/>
                </a:lnTo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dirty="0" smtClean="0"/>
              <a:t>План местности и ее условные обозначения</a:t>
            </a:r>
            <a:endParaRPr lang="ru-RU" sz="2400" b="1" dirty="0"/>
          </a:p>
        </p:txBody>
      </p:sp>
      <p:pic>
        <p:nvPicPr>
          <p:cNvPr id="5121" name="Picture 1" descr="пла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357430"/>
            <a:ext cx="4267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57818" y="5643578"/>
            <a:ext cx="29650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План – маршрут</a:t>
            </a:r>
          </a:p>
          <a:p>
            <a:r>
              <a:rPr lang="ru-RU" sz="2400" b="1" dirty="0" smtClean="0"/>
              <a:t>«От дома в школу»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Федеральные законы России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«Об образовании»</a:t>
            </a:r>
          </a:p>
          <a:p>
            <a:r>
              <a:rPr lang="ru-RU" dirty="0" smtClean="0"/>
              <a:t>«О безопасности дорожного движения»</a:t>
            </a:r>
            <a:endParaRPr lang="ru-RU" dirty="0"/>
          </a:p>
        </p:txBody>
      </p:sp>
      <p:pic>
        <p:nvPicPr>
          <p:cNvPr id="1026" name="Picture 2" descr="C:\Program Files\Microsoft Office\MEDIA\CAGCAT10\j0300840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143248"/>
            <a:ext cx="3429024" cy="28883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28992" y="285728"/>
            <a:ext cx="19389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ОБЖ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Содержимое 3" descr="caryn_having_a_temper_a_sx.gif">
            <a:hlinkClick r:id="" action="ppaction://noaction"/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500694" y="1392083"/>
            <a:ext cx="2950352" cy="4322913"/>
          </a:xfrm>
        </p:spPr>
      </p:pic>
      <p:sp>
        <p:nvSpPr>
          <p:cNvPr id="6" name="Круглая лента лицом вниз 5"/>
          <p:cNvSpPr/>
          <p:nvPr/>
        </p:nvSpPr>
        <p:spPr>
          <a:xfrm>
            <a:off x="285720" y="2000240"/>
            <a:ext cx="4857784" cy="2714644"/>
          </a:xfrm>
          <a:prstGeom prst="ellipse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Оказание первой медицинской помощи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 t="4518" b="3613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" descr="girl_grad_philosophy_sx.gif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3643314"/>
            <a:ext cx="214314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142976" y="214290"/>
            <a:ext cx="61436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математика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57356" y="1500174"/>
            <a:ext cx="60007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/>
              <a:t>   За 8 смен 6 тракторов могут перепахать 768 гектар. Сколько гектаров может перепахать один трактор за 5 смен?</a:t>
            </a:r>
            <a:endParaRPr lang="ru-RU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4518" b="361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2" descr="girl_grad_philosophy_sx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3643314"/>
            <a:ext cx="214314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00134" y="714356"/>
            <a:ext cx="721527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/>
              <a:t>   Велосипедист каждую минуту проезжает на 500 м меньше, чем мотоциклист, поэтому на путь в 120 км он затрачивает на 2 ч </a:t>
            </a:r>
          </a:p>
          <a:p>
            <a:pPr algn="ctr"/>
            <a:r>
              <a:rPr lang="ru-RU" sz="3200" b="1" i="1" dirty="0" smtClean="0"/>
              <a:t>Больше, чем мотоциклист. Вычислите скорость каждого из них. </a:t>
            </a:r>
            <a:endParaRPr lang="ru-RU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4518" b="361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2" descr="girl_grad_philosophy_sx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3643314"/>
            <a:ext cx="214314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357422" y="428604"/>
            <a:ext cx="42984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«Умные знаки»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142977" y="1285860"/>
          <a:ext cx="6967882" cy="3298142"/>
        </p:xfrm>
        <a:graphic>
          <a:graphicData uri="http://schemas.openxmlformats.org/drawingml/2006/table">
            <a:tbl>
              <a:tblPr/>
              <a:tblGrid>
                <a:gridCol w="3519300"/>
                <a:gridCol w="3448582"/>
              </a:tblGrid>
              <a:tr h="16977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Как называется та часть улицы, по которой идут пешеходы?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3…10…2=15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+ -       тротуар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×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:        проезжая часть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По какой части улицы движется транспорт?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70…30…7=107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+        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по проезжей части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         по тротуару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Что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такое перекресток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6…3…4=72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×   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 место пересечения дорог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:     - место перехода через улицу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Что такое светофор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6…8…2=24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+  -    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дорожный знак, запрещающий движение транспорта.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× :     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прибор для регулировки движения машин и пешеходов.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E:\1292579404_2010-12-17_12434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00298" y="285728"/>
            <a:ext cx="43781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Русский язык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1071546"/>
            <a:ext cx="860761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Вставь вместо прочерков подходящие по смыслу слова. </a:t>
            </a:r>
          </a:p>
          <a:p>
            <a:r>
              <a:rPr lang="ru-RU" sz="2400" b="1" dirty="0" smtClean="0"/>
              <a:t>Определи часть речи, падеж, род, </a:t>
            </a:r>
          </a:p>
          <a:p>
            <a:r>
              <a:rPr lang="ru-RU" sz="2400" b="1" dirty="0" smtClean="0"/>
              <a:t>чем являются в предложении.</a:t>
            </a:r>
          </a:p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42910" y="2345436"/>
          <a:ext cx="7858179" cy="3566160"/>
        </p:xfrm>
        <a:graphic>
          <a:graphicData uri="http://schemas.openxmlformats.org/drawingml/2006/table">
            <a:tbl>
              <a:tblPr/>
              <a:tblGrid>
                <a:gridCol w="7858179"/>
              </a:tblGrid>
              <a:tr h="32267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 Широкая ________________ словно разделена по полам. На каждой ее половине машины бегут в одну сторону. Тебе нужно перейти ____________. На перекрестке нет ни светофора, ни регулировщика. Прежде чем ступить на ___________________, выбери самое безопасное место, где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_____________хорошо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просматривается в обе стороны. Обязательно остановись на краю ___________ или _______________. Прислушайся, внимательно осмотри ______________. Не появилась ли откуда машина, не мчится ли мотоцикл? Если поблизости нет машин, начинай ______________. Переходи ______________ по прямой. Постоянно следи за ______________, пока не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закончишь_________________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latin typeface="Times New Roman"/>
                          <a:ea typeface="Times New Roman"/>
                          <a:cs typeface="Times New Roman"/>
                        </a:rPr>
                        <a:t>  Слова для справок: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дорога, тротуар, обочина, проезжая часть, переход.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E:\1274246748_incora92_al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57291" y="0"/>
            <a:ext cx="292895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чтение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Picture 3" descr="E:\тол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571612"/>
            <a:ext cx="2500330" cy="3242186"/>
          </a:xfrm>
          <a:prstGeom prst="rect">
            <a:avLst/>
          </a:prstGeom>
          <a:noFill/>
        </p:spPr>
      </p:pic>
      <p:pic>
        <p:nvPicPr>
          <p:cNvPr id="13" name="Picture 5" descr="E:\грибы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285728"/>
            <a:ext cx="3000396" cy="542928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823843" y="5929330"/>
            <a:ext cx="4320157" cy="523220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Девочка и грибы. Быль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E:\602d1d9499d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03" name="Rectangle 3"/>
          <p:cNvSpPr>
            <a:spLocks noChangeArrowheads="1"/>
          </p:cNvSpPr>
          <p:nvPr/>
        </p:nvSpPr>
        <p:spPr bwMode="auto">
          <a:xfrm rot="712863">
            <a:off x="4712387" y="1471022"/>
            <a:ext cx="3934628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Правильно ли переходили девочки железную дорогу?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Как поступили девочки, услышав шум приближающегося поезда?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Правильно ли поступила младшая сестра, став подбирать грибы на рельсах?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Смог ли машинист остановить поезд, хотя он видел девочку на железнодорожном полотне?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Оценка качества знаний</a:t>
            </a:r>
            <a:endParaRPr lang="ru-RU" dirty="0"/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285720" y="1142984"/>
            <a:ext cx="8429684" cy="5715016"/>
          </a:xfrm>
          <a:prstGeom prst="horizontalScroll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Тема «Группа дорожных знаков»</a:t>
            </a:r>
            <a:endParaRPr lang="ru-RU" sz="1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78358" indent="-514350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 Какой знак лишний?</a:t>
            </a:r>
          </a:p>
          <a:p>
            <a:r>
              <a:rPr lang="ru-RU" sz="1400" dirty="0" smtClean="0"/>
              <a:t> </a:t>
            </a:r>
          </a:p>
          <a:p>
            <a:r>
              <a:rPr lang="ru-RU" sz="1400" dirty="0" smtClean="0"/>
              <a:t> </a:t>
            </a:r>
          </a:p>
          <a:p>
            <a:r>
              <a:rPr lang="ru-RU" sz="1400" dirty="0" smtClean="0"/>
              <a:t> </a:t>
            </a:r>
          </a:p>
          <a:p>
            <a:r>
              <a:rPr lang="ru-RU" sz="1400" dirty="0" smtClean="0"/>
              <a:t> </a:t>
            </a:r>
          </a:p>
          <a:p>
            <a:r>
              <a:rPr lang="ru-RU" sz="1400" dirty="0" smtClean="0"/>
              <a:t> </a:t>
            </a:r>
          </a:p>
          <a:p>
            <a:r>
              <a:rPr lang="ru-RU" sz="1400" dirty="0" smtClean="0"/>
              <a:t> </a:t>
            </a:r>
          </a:p>
          <a:p>
            <a:r>
              <a:rPr lang="ru-RU" sz="1400" dirty="0" smtClean="0"/>
              <a:t> </a:t>
            </a:r>
          </a:p>
          <a:p>
            <a:pPr marL="578358" indent="-514350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2. Почему дорожные знаки видны в сумерках?</a:t>
            </a:r>
          </a:p>
          <a:p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____________________________________________</a:t>
            </a:r>
          </a:p>
          <a:p>
            <a:pPr lvl="0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3. Какой группы знаков не существует?</a:t>
            </a:r>
          </a:p>
          <a:p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Предупреждающие                </a:t>
            </a:r>
            <a:r>
              <a:rPr lang="ru-RU" sz="1400" i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Разрешающие 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Запрещающие</a:t>
            </a:r>
            <a:endParaRPr lang="ru-RU" sz="1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4. Чем отличаются предупреждающие знаки от запрещающих дорожных знаков?</a:t>
            </a:r>
          </a:p>
          <a:p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Размером                        </a:t>
            </a:r>
            <a:r>
              <a:rPr lang="ru-RU" sz="1400" i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Формой       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Цветом</a:t>
            </a:r>
            <a:endParaRPr lang="ru-RU" sz="1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5. Какого цвета группа запрещающих знаков?</a:t>
            </a:r>
          </a:p>
          <a:p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Синего                       Красного                    </a:t>
            </a:r>
            <a:r>
              <a:rPr lang="ru-RU" sz="1400" i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Белого с красной каймой</a:t>
            </a:r>
            <a:endParaRPr lang="ru-RU" sz="1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6. Этот знак устанавливают у школ и детских садов. Водители и пешеходы здесь должны быть особенно осторожны.</a:t>
            </a:r>
          </a:p>
          <a:p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_______________________________</a:t>
            </a:r>
          </a:p>
        </p:txBody>
      </p:sp>
      <p:pic>
        <p:nvPicPr>
          <p:cNvPr id="8" name="Рисунок 7" descr="23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714620"/>
            <a:ext cx="1143008" cy="987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6" descr="2y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86314" y="2643182"/>
            <a:ext cx="1218445" cy="1000132"/>
          </a:xfrm>
          <a:prstGeom prst="rect">
            <a:avLst/>
          </a:prstGeom>
        </p:spPr>
      </p:pic>
      <p:pic>
        <p:nvPicPr>
          <p:cNvPr id="10" name="Рисунок 9" descr="1y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2643182"/>
            <a:ext cx="101078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Фиксирование и анализ теста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1428736"/>
          <a:ext cx="8215372" cy="4286280"/>
        </p:xfrm>
        <a:graphic>
          <a:graphicData uri="http://schemas.openxmlformats.org/drawingml/2006/table">
            <a:tbl>
              <a:tblPr/>
              <a:tblGrid>
                <a:gridCol w="465021"/>
                <a:gridCol w="1395064"/>
                <a:gridCol w="465021"/>
                <a:gridCol w="465021"/>
                <a:gridCol w="465021"/>
                <a:gridCol w="465021"/>
                <a:gridCol w="465021"/>
                <a:gridCol w="465021"/>
                <a:gridCol w="465021"/>
                <a:gridCol w="465021"/>
                <a:gridCol w="465021"/>
                <a:gridCol w="465021"/>
                <a:gridCol w="930042"/>
                <a:gridCol w="775035"/>
              </a:tblGrid>
              <a:tr h="1118160">
                <a:tc gridSpan="1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Тест № ___ по ________________________________________________________________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Тема: _______________________________________________________________________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908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Фамилия, имя ученика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Оценки по заданиям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Общая оценка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Примечание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6522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22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6522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6522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1000100" y="6000768"/>
            <a:ext cx="74295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примечании отмечается, на что особо обратить внимание или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какие пробелы нужно восполнить ученику по конкретной теме.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8596" y="214290"/>
            <a:ext cx="413279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Добрая</a:t>
            </a:r>
          </a:p>
          <a:p>
            <a:r>
              <a:rPr lang="ru-RU" sz="8000" b="1" dirty="0" smtClean="0">
                <a:solidFill>
                  <a:srgbClr val="FFFF00"/>
                </a:solidFill>
              </a:rPr>
              <a:t>Дорога</a:t>
            </a:r>
          </a:p>
          <a:p>
            <a:r>
              <a:rPr lang="ru-RU" sz="8000" b="1" dirty="0" smtClean="0">
                <a:solidFill>
                  <a:schemeClr val="accent6">
                    <a:lumMod val="75000"/>
                  </a:schemeClr>
                </a:solidFill>
              </a:rPr>
              <a:t>Детства</a:t>
            </a:r>
            <a:endParaRPr lang="ru-RU" sz="8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0418" name="Picture 2" descr="E:\п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000108"/>
            <a:ext cx="3090881" cy="4603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Основные моменты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постоянное информирование населения, </a:t>
            </a:r>
          </a:p>
          <a:p>
            <a:r>
              <a:rPr lang="ru-RU" dirty="0" smtClean="0"/>
              <a:t>пропаганда знаний, </a:t>
            </a:r>
          </a:p>
          <a:p>
            <a:r>
              <a:rPr lang="ru-RU" dirty="0" smtClean="0"/>
              <a:t>обеспечение правильных действий населения в опасных для жизни и здоровья условиях в случае возникновения дорожно-транспортных происшествий.</a:t>
            </a:r>
          </a:p>
          <a:p>
            <a:endParaRPr lang="ru-RU" dirty="0"/>
          </a:p>
        </p:txBody>
      </p:sp>
      <p:pic>
        <p:nvPicPr>
          <p:cNvPr id="2050" name="Picture 2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4857760"/>
            <a:ext cx="1829714" cy="15654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Наглядная агитация</a:t>
            </a:r>
            <a:endParaRPr lang="ru-RU" dirty="0"/>
          </a:p>
        </p:txBody>
      </p:sp>
      <p:pic>
        <p:nvPicPr>
          <p:cNvPr id="58369" name="Picture 1" descr="E:\и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571612"/>
            <a:ext cx="6081623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План школьного кабинета</a:t>
            </a:r>
            <a:endParaRPr lang="ru-RU" dirty="0"/>
          </a:p>
        </p:txBody>
      </p:sp>
      <p:pic>
        <p:nvPicPr>
          <p:cNvPr id="3" name="Рисунок 2" descr="сканирование00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8227" y="1214422"/>
            <a:ext cx="6189275" cy="5332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Схема площадки для занятий</a:t>
            </a:r>
            <a:endParaRPr lang="ru-RU" dirty="0"/>
          </a:p>
        </p:txBody>
      </p:sp>
      <p:pic>
        <p:nvPicPr>
          <p:cNvPr id="3" name="Рисунок 2" descr="сканирование002"/>
          <p:cNvPicPr/>
          <p:nvPr/>
        </p:nvPicPr>
        <p:blipFill>
          <a:blip r:embed="rId2"/>
          <a:srcRect l="-214" t="17891" r="5438" b="2078"/>
          <a:stretch>
            <a:fillRect/>
          </a:stretch>
        </p:blipFill>
        <p:spPr bwMode="auto">
          <a:xfrm rot="10800000">
            <a:off x="1428728" y="1285860"/>
            <a:ext cx="6312969" cy="5099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Содержание занятий с родителями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lvl="0"/>
            <a:r>
              <a:rPr lang="ru-RU" sz="3200" dirty="0" smtClean="0"/>
              <a:t>Детский дорожно-транспортный травматизм, причины и последствия. Причинно-следственный механизм возникновения ДТП.</a:t>
            </a:r>
            <a:endParaRPr lang="ru-RU" sz="2800" dirty="0" smtClean="0"/>
          </a:p>
          <a:p>
            <a:pPr lvl="0"/>
            <a:r>
              <a:rPr lang="ru-RU" sz="3200" dirty="0" smtClean="0"/>
              <a:t>Возрастные особенности восприятия детьми дорожных ситуаций и основные мотивы их поведения на улицах, дорогах и в  транспорте.</a:t>
            </a:r>
            <a:endParaRPr lang="ru-RU" sz="2800" dirty="0" smtClean="0"/>
          </a:p>
          <a:p>
            <a:pPr lvl="0"/>
            <a:r>
              <a:rPr lang="ru-RU" sz="3200" dirty="0" smtClean="0"/>
              <a:t>Обеспечение безопасности движения школьников по пути в школу и домой (принципы определения безопасного маршрута движения).</a:t>
            </a:r>
            <a:endParaRPr lang="ru-RU" sz="2800" dirty="0" smtClean="0"/>
          </a:p>
          <a:p>
            <a:pPr lvl="0"/>
            <a:r>
              <a:rPr lang="ru-RU" sz="3200" dirty="0" smtClean="0"/>
              <a:t>Типичные опасные дорожные ситуации для школьника-пешехода («ловушки» на дорогах), формы и методы их изучения в семье.</a:t>
            </a:r>
            <a:endParaRPr lang="ru-RU" sz="2800" dirty="0" smtClean="0"/>
          </a:p>
          <a:p>
            <a:pPr lvl="0"/>
            <a:r>
              <a:rPr lang="ru-RU" sz="3200" dirty="0" smtClean="0"/>
              <a:t>Основные навыки безопасного поведения ребенка в дорожном процессе.</a:t>
            </a:r>
            <a:endParaRPr lang="ru-RU" sz="2800" dirty="0" smtClean="0"/>
          </a:p>
          <a:p>
            <a:pPr lvl="0"/>
            <a:r>
              <a:rPr lang="ru-RU" sz="3200" dirty="0" smtClean="0"/>
              <a:t>Основные законы безопасного движения. Правила перевозки детей в </a:t>
            </a:r>
            <a:r>
              <a:rPr lang="ru-RU" sz="3200" dirty="0" err="1" smtClean="0"/>
              <a:t>автокреслах</a:t>
            </a:r>
            <a:r>
              <a:rPr lang="ru-RU" sz="3200" dirty="0" smtClean="0"/>
              <a:t>.</a:t>
            </a:r>
            <a:endParaRPr lang="ru-RU" sz="2800" dirty="0" smtClean="0"/>
          </a:p>
          <a:p>
            <a:pPr lvl="0"/>
            <a:r>
              <a:rPr lang="ru-RU" sz="3200" dirty="0" smtClean="0"/>
              <a:t>Формирование у детей навыков безопасного поведения на улице, дороге, транспорте.</a:t>
            </a:r>
            <a:endParaRPr lang="ru-RU" sz="2800" dirty="0" smtClean="0"/>
          </a:p>
          <a:p>
            <a:pPr lvl="0"/>
            <a:r>
              <a:rPr lang="ru-RU" sz="3200" dirty="0" smtClean="0"/>
              <a:t> Правила дорожного движения:</a:t>
            </a:r>
            <a:endParaRPr lang="ru-RU" sz="2800" dirty="0" smtClean="0"/>
          </a:p>
          <a:p>
            <a:pPr lvl="1"/>
            <a:r>
              <a:rPr lang="ru-RU" sz="2800" dirty="0" smtClean="0"/>
              <a:t>Назначение и правила перехода проезжей части по сигналам светофоров и умение пользоваться дорожными знаками во время движения.</a:t>
            </a:r>
            <a:endParaRPr lang="ru-RU" sz="2400" dirty="0" smtClean="0"/>
          </a:p>
          <a:p>
            <a:pPr lvl="1"/>
            <a:r>
              <a:rPr lang="ru-RU" sz="2800" dirty="0" smtClean="0"/>
              <a:t>Изучение обязанностей пешеходов, пассажиров, велосипедистов.</a:t>
            </a:r>
            <a:endParaRPr lang="ru-RU" sz="2400" dirty="0" smtClean="0"/>
          </a:p>
          <a:p>
            <a:pPr lvl="0"/>
            <a:r>
              <a:rPr lang="ru-RU" sz="3200" dirty="0" smtClean="0"/>
              <a:t>Обеспечение безопасности движения детей во внешкольные учреждения (анализ и изучение организации дорожного движения по пути в учреждения и домой) и взаимодействие с воспитателями этих учреждений.</a:t>
            </a:r>
            <a:endParaRPr lang="ru-RU" sz="2800" dirty="0" smtClean="0"/>
          </a:p>
          <a:p>
            <a:pPr lvl="0"/>
            <a:r>
              <a:rPr lang="ru-RU" sz="3200" dirty="0" smtClean="0"/>
              <a:t> Правила поведения детей в общественном транспорте.</a:t>
            </a:r>
            <a:endParaRPr lang="ru-RU" sz="2800" dirty="0" smtClean="0"/>
          </a:p>
          <a:p>
            <a:pPr lvl="0"/>
            <a:r>
              <a:rPr lang="ru-RU" sz="3200" dirty="0" smtClean="0"/>
              <a:t> Правила движения детей организованными группами.</a:t>
            </a:r>
            <a:endParaRPr lang="ru-RU" sz="2800" dirty="0" smtClean="0"/>
          </a:p>
          <a:p>
            <a:r>
              <a:rPr lang="ru-RU" sz="3200" dirty="0" smtClean="0"/>
              <a:t> Особенности поведения детей в каникулярное время.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90__450x360_mash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214290"/>
            <a:ext cx="68580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ПАМЯТКА ДЛЯ РОДИТЕЛЕЙ ДЕТЕЙ МЛАДШЕГО ШКОЛЬНОГО ВОЗРАСТА</a:t>
            </a:r>
            <a:r>
              <a:rPr lang="ru-RU" b="1" dirty="0" smtClean="0"/>
              <a:t>.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Вертикальный свиток 7"/>
          <p:cNvSpPr/>
          <p:nvPr/>
        </p:nvSpPr>
        <p:spPr>
          <a:xfrm rot="290014">
            <a:off x="4560270" y="672313"/>
            <a:ext cx="4584584" cy="4984194"/>
          </a:xfrm>
          <a:prstGeom prst="verticalScroll">
            <a:avLst>
              <a:gd name="adj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1200" dirty="0" smtClean="0">
                <a:solidFill>
                  <a:schemeClr val="tx1"/>
                </a:solidFill>
              </a:rPr>
              <a:t>Своевременно обучайте детей умению ориентироваться в дорожной ситуации, воспитывайте у ребенка потребность быть дисциплинированным и внимательным на улице, осторожным и осмотрительным. 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1. Не отпускайте ребенка без взрослых на дорогу. 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2. Держите ребенка за руку.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3. Приучайте ребенка ходить спокойным шагом, придерживаясь правой стороны тротуара. 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4. Напоминайте, что дорога предназначена только для машин, а тротуар для пешеходов. 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5. Не разрешайте ребенку в общественном транспорте высовываться из окна, выставлять руки или какие-либо предметы. 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6. В личном автомобиле сажайте ребенка только в детское кресло. 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7. Не запугивайте ребенка улицей - панический страх перед транспортом не менее вреден, чем беспечность и невнимательность. 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8. Обратите внимание ребенка на то, что переходить дорогу можно лишь тогда, когда обзору ее ничего не мешает. 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E:\Vini-Puh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42976" y="214290"/>
            <a:ext cx="677121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Советы юным пешеходам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4480" y="857232"/>
            <a:ext cx="607223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1.Прежде чем куда-то идти - мысленно представь себе маршрут и отметь в нем места, представляющие наибольшую опасность. </a:t>
            </a:r>
          </a:p>
          <a:p>
            <a:pPr algn="ctr"/>
            <a:r>
              <a:rPr lang="ru-RU" sz="1100" dirty="0" smtClean="0"/>
              <a:t>2. Переходи дорогу только тогда, когда видишь её всю. </a:t>
            </a:r>
          </a:p>
          <a:p>
            <a:pPr algn="ctr"/>
            <a:r>
              <a:rPr lang="ru-RU" sz="1100" dirty="0" smtClean="0"/>
              <a:t>3. Если есть загораживающий часть дороги двигающийся транспорт - подождать, пока он не пройдёт. </a:t>
            </a:r>
          </a:p>
          <a:p>
            <a:pPr algn="ctr"/>
            <a:r>
              <a:rPr lang="ru-RU" sz="1100" dirty="0" smtClean="0"/>
              <a:t>4. Если стоящая машина, кусты или что-то ещё мешает видеть дорогу - пройти вдоль тротуара, пока не будет хорошего обзора. </a:t>
            </a:r>
          </a:p>
          <a:p>
            <a:pPr algn="ctr"/>
            <a:r>
              <a:rPr lang="ru-RU" sz="1100" dirty="0" smtClean="0"/>
              <a:t>5. Из всех маршрутов движения выбирай тог, который наиболее безопасный (рекомендован родителями, неоднократно проверен и т.д.). </a:t>
            </a:r>
          </a:p>
          <a:p>
            <a:pPr algn="ctr"/>
            <a:r>
              <a:rPr lang="ru-RU" sz="1100" dirty="0" smtClean="0"/>
              <a:t>6. Реагируй на все изменения погоды и условий видимости как на повышение уровня опасности. </a:t>
            </a:r>
          </a:p>
          <a:p>
            <a:pPr algn="ctr"/>
            <a:r>
              <a:rPr lang="ru-RU" sz="1100" dirty="0" smtClean="0"/>
              <a:t>7. Улицы и перекрёстки никогда не переходи «по диагонали». </a:t>
            </a:r>
          </a:p>
          <a:p>
            <a:pPr algn="ctr"/>
            <a:r>
              <a:rPr lang="ru-RU" sz="1100" dirty="0" smtClean="0"/>
              <a:t>8. Требования дорожных знаков, сигналов регулировщика и светофора не обсуждай, а выполняй. </a:t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E:\imagesCA7U6I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357166"/>
            <a:ext cx="3000396" cy="289693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357158" y="3071810"/>
            <a:ext cx="850109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Младшим школьникам очень тяжело произвольно (по своему желанию) переключить свое внимание с игры на то, что происходит на проезжей части. А что самое главное в безопасности дорожного движения?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Жизнь человеческая! Наши родители подарили нам жизнь, мы подарим жизнь своим детям,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наши дети подарят ее своим. Наш общий дом – планета Земля. Самое большое счастье – когда над домом мирное небо и жизнь идет без страха и бед.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Литература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ru-RU" dirty="0" err="1" smtClean="0"/>
              <a:t>ГальцоваЕ.А</a:t>
            </a:r>
            <a:r>
              <a:rPr lang="ru-RU" dirty="0" smtClean="0"/>
              <a:t>. Изучение правил дорожного движения. - В.: «Учитель», 2007 г.</a:t>
            </a:r>
          </a:p>
          <a:p>
            <a:pPr lvl="0"/>
            <a:r>
              <a:rPr lang="ru-RU" dirty="0" smtClean="0"/>
              <a:t>Добрая Дорога Детства. – М.: «Стоп – газета – безопасность на дорогах».</a:t>
            </a:r>
          </a:p>
          <a:p>
            <a:pPr lvl="0"/>
            <a:r>
              <a:rPr lang="ru-RU" dirty="0" err="1" smtClean="0"/>
              <a:t>Ковалько</a:t>
            </a:r>
            <a:r>
              <a:rPr lang="ru-RU" dirty="0" smtClean="0"/>
              <a:t> В.И. Игровой модульный курс по ПДД или школьник вышел на дорогу.- М.: ВАКО,  2006 г.</a:t>
            </a:r>
          </a:p>
          <a:p>
            <a:pPr lvl="0"/>
            <a:r>
              <a:rPr lang="ru-RU" dirty="0" smtClean="0"/>
              <a:t>Логинова Л. 365 уроков безопасности.- М.: «Айрис – пресс»,  2000 г.</a:t>
            </a:r>
          </a:p>
          <a:p>
            <a:pPr lvl="0"/>
            <a:r>
              <a:rPr lang="ru-RU" dirty="0" err="1" smtClean="0"/>
              <a:t>Минниханов</a:t>
            </a:r>
            <a:r>
              <a:rPr lang="ru-RU" dirty="0" smtClean="0"/>
              <a:t> Р.Н., </a:t>
            </a:r>
            <a:r>
              <a:rPr lang="ru-RU" dirty="0" err="1" smtClean="0"/>
              <a:t>Халиуллин</a:t>
            </a:r>
            <a:r>
              <a:rPr lang="ru-RU" dirty="0" smtClean="0"/>
              <a:t> И.А. Учебный план и программы обучения детей правилам безопасного поведения на дорогах в сельской общеобразовательной школе: Региональный стандарт.- </a:t>
            </a:r>
            <a:r>
              <a:rPr lang="ru-RU" dirty="0" err="1" smtClean="0"/>
              <a:t>Каз</a:t>
            </a:r>
            <a:r>
              <a:rPr lang="ru-RU" dirty="0" smtClean="0"/>
              <a:t>.: 1995 г.</a:t>
            </a:r>
          </a:p>
          <a:p>
            <a:pPr lvl="0"/>
            <a:r>
              <a:rPr lang="ru-RU" dirty="0" smtClean="0"/>
              <a:t>Министерство Образования РФ. Сборник нормативных документов. Начальная школа. Федеральный компонент государственного стандарта.- М.: «Дрофа»,  2007 г.</a:t>
            </a:r>
          </a:p>
          <a:p>
            <a:pPr lvl="0"/>
            <a:r>
              <a:rPr lang="ru-RU" dirty="0" smtClean="0"/>
              <a:t>Орлов Ю.Б. Правила дорожного движения.- М.:  </a:t>
            </a:r>
            <a:r>
              <a:rPr lang="ru-RU" dirty="0" err="1" smtClean="0"/>
              <a:t>Просвящение</a:t>
            </a:r>
            <a:r>
              <a:rPr lang="ru-RU" dirty="0" smtClean="0"/>
              <a:t>,  1981 г.</a:t>
            </a:r>
          </a:p>
          <a:p>
            <a:pPr lvl="0"/>
            <a:r>
              <a:rPr lang="ru-RU" dirty="0" smtClean="0"/>
              <a:t>Рублях В.Э., Овчаренко Л.Н. Изучение правил дорожного движения в школе.- М.: </a:t>
            </a:r>
            <a:r>
              <a:rPr lang="ru-RU" dirty="0" err="1" smtClean="0"/>
              <a:t>Просвящение</a:t>
            </a:r>
            <a:r>
              <a:rPr lang="ru-RU" dirty="0" smtClean="0"/>
              <a:t>, 1976</a:t>
            </a:r>
          </a:p>
          <a:p>
            <a:pPr lvl="0"/>
            <a:r>
              <a:rPr lang="ru-RU" dirty="0" err="1" smtClean="0"/>
              <a:t>Якупов</a:t>
            </a:r>
            <a:r>
              <a:rPr lang="ru-RU" dirty="0" smtClean="0"/>
              <a:t> А.М. Безопасность на улицах и дорогах.- М.: АСТ, 1997.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4612" y="285728"/>
            <a:ext cx="39290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Внимание!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859340"/>
            <a:ext cx="8572560" cy="3970318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2800" dirty="0" smtClean="0"/>
              <a:t>	За </a:t>
            </a:r>
            <a:r>
              <a:rPr lang="ru-RU" sz="2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2010 год</a:t>
            </a:r>
            <a:r>
              <a:rPr lang="ru-RU" sz="2800" dirty="0" smtClean="0"/>
              <a:t> по </a:t>
            </a:r>
            <a:r>
              <a:rPr lang="ru-RU" sz="2800" dirty="0" err="1" smtClean="0"/>
              <a:t>Лаишевскому</a:t>
            </a:r>
            <a:r>
              <a:rPr lang="ru-RU" sz="2800" dirty="0" smtClean="0"/>
              <a:t> району с участием детей произошло </a:t>
            </a:r>
            <a:r>
              <a:rPr lang="ru-RU" sz="2800" u="sng" dirty="0" smtClean="0"/>
              <a:t>9 </a:t>
            </a:r>
            <a:r>
              <a:rPr lang="ru-RU" sz="2800" u="sng" dirty="0" err="1" smtClean="0"/>
              <a:t>дорожно</a:t>
            </a:r>
            <a:r>
              <a:rPr lang="ru-RU" sz="2800" u="sng" dirty="0" smtClean="0"/>
              <a:t>- транспортных происшествий</a:t>
            </a:r>
            <a:r>
              <a:rPr lang="ru-RU" sz="2800" dirty="0" smtClean="0"/>
              <a:t>. Из них 1 ребенок погиб, 9 получили травмы различной тяжести.</a:t>
            </a:r>
          </a:p>
          <a:p>
            <a:pPr>
              <a:buFont typeface="Wingdings" pitchFamily="2" charset="2"/>
              <a:buNone/>
            </a:pPr>
            <a:r>
              <a:rPr lang="ru-RU" sz="2800" dirty="0" smtClean="0"/>
              <a:t>	За </a:t>
            </a:r>
            <a:r>
              <a:rPr lang="ru-RU" sz="2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2011 год</a:t>
            </a:r>
            <a:r>
              <a:rPr lang="ru-RU" sz="2800" dirty="0" smtClean="0"/>
              <a:t> произошло </a:t>
            </a:r>
            <a:r>
              <a:rPr lang="ru-RU" sz="2800" u="sng" dirty="0" smtClean="0"/>
              <a:t>4 дорожно-транспортных происшествия.</a:t>
            </a:r>
            <a:r>
              <a:rPr lang="ru-RU" sz="2800" dirty="0" smtClean="0"/>
              <a:t> 4 детей получили травмы различной тяжести.</a:t>
            </a:r>
            <a:r>
              <a:rPr lang="en-US" sz="2800" dirty="0" smtClean="0"/>
              <a:t> </a:t>
            </a:r>
            <a:r>
              <a:rPr lang="ru-RU" sz="2800" dirty="0" smtClean="0"/>
              <a:t>С участием велосипеда произошло 1 ДТП.</a:t>
            </a:r>
          </a:p>
          <a:p>
            <a:pPr>
              <a:buFont typeface="Wingdings" pitchFamily="2" charset="2"/>
              <a:buNone/>
            </a:pPr>
            <a:r>
              <a:rPr lang="ru-RU" sz="2800" dirty="0" smtClean="0"/>
              <a:t>	2 детей виновны в ДТП.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Особенность сельских школ</a:t>
            </a:r>
            <a:endParaRPr lang="ru-RU" dirty="0"/>
          </a:p>
        </p:txBody>
      </p:sp>
      <p:pic>
        <p:nvPicPr>
          <p:cNvPr id="1026" name="Picture 2" descr="E:\i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57298"/>
            <a:ext cx="3857652" cy="31083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4857760"/>
            <a:ext cx="4286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Приближенность к автомагистралям</a:t>
            </a:r>
            <a:endParaRPr lang="ru-RU" sz="2000" b="1" dirty="0"/>
          </a:p>
        </p:txBody>
      </p:sp>
      <p:pic>
        <p:nvPicPr>
          <p:cNvPr id="1027" name="Picture 3" descr="E:\э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571744"/>
            <a:ext cx="3857647" cy="290609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14810" y="5786454"/>
            <a:ext cx="43058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Наличие сельскохозяйственной </a:t>
            </a:r>
          </a:p>
          <a:p>
            <a:pPr algn="ctr"/>
            <a:r>
              <a:rPr lang="ru-RU" sz="2000" b="1" dirty="0" smtClean="0"/>
              <a:t>техники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UPB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3966920" cy="234315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43174" y="2857496"/>
            <a:ext cx="35715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Работа </a:t>
            </a:r>
          </a:p>
          <a:p>
            <a:pPr algn="ctr"/>
            <a:r>
              <a:rPr lang="ru-RU" sz="2000" b="1" dirty="0" smtClean="0"/>
              <a:t>учебно-производственной</a:t>
            </a:r>
          </a:p>
          <a:p>
            <a:pPr algn="ctr"/>
            <a:r>
              <a:rPr lang="ru-RU" sz="2000" b="1" dirty="0" smtClean="0"/>
              <a:t> бригады</a:t>
            </a:r>
            <a:endParaRPr lang="ru-RU" sz="2000" b="1" dirty="0"/>
          </a:p>
        </p:txBody>
      </p:sp>
      <p:pic>
        <p:nvPicPr>
          <p:cNvPr id="2051" name="Picture 3" descr="E:\е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85728"/>
            <a:ext cx="3714776" cy="2428892"/>
          </a:xfrm>
          <a:prstGeom prst="rect">
            <a:avLst/>
          </a:prstGeom>
          <a:noFill/>
        </p:spPr>
      </p:pic>
      <p:pic>
        <p:nvPicPr>
          <p:cNvPr id="2052" name="Picture 4" descr="E:\о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786190"/>
            <a:ext cx="1857388" cy="2349182"/>
          </a:xfrm>
          <a:prstGeom prst="rect">
            <a:avLst/>
          </a:prstGeom>
          <a:noFill/>
        </p:spPr>
      </p:pic>
      <p:pic>
        <p:nvPicPr>
          <p:cNvPr id="2053" name="Picture 5" descr="E:\а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3786190"/>
            <a:ext cx="2786082" cy="219171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428860" y="5572140"/>
            <a:ext cx="3563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Трудоустройство учеников</a:t>
            </a:r>
          </a:p>
          <a:p>
            <a:pPr algn="ctr"/>
            <a:r>
              <a:rPr lang="ru-RU" sz="2000" b="1" dirty="0" smtClean="0"/>
              <a:t> в летнее время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т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3"/>
            <a:ext cx="3929089" cy="2959914"/>
          </a:xfrm>
          <a:prstGeom prst="rect">
            <a:avLst/>
          </a:prstGeom>
          <a:noFill/>
        </p:spPr>
      </p:pic>
      <p:pic>
        <p:nvPicPr>
          <p:cNvPr id="3075" name="Picture 3" descr="E:\м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1999" y="2680330"/>
            <a:ext cx="3872961" cy="289181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429124" y="928670"/>
            <a:ext cx="44893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Езда на велосипедах и на скутерах</a:t>
            </a:r>
          </a:p>
          <a:p>
            <a:pPr algn="ctr"/>
            <a:r>
              <a:rPr lang="ru-RU" sz="2000" b="1" dirty="0" smtClean="0"/>
              <a:t>по проезжей части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Адаптировать процесс изучения содержания ПДД к конкретным условиям местности</a:t>
            </a:r>
            <a:endParaRPr lang="ru-RU" dirty="0"/>
          </a:p>
        </p:txBody>
      </p:sp>
      <p:pic>
        <p:nvPicPr>
          <p:cNvPr id="4" name="Рисунок 3" descr="СВЕТОФОР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3000372"/>
            <a:ext cx="3024199" cy="302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С помощью разнообразных методов и приемов оптимизировать работу с детьми школьного возраста для полноценного развития личности ребенка и закреплению знаний о правилах дорожного движения; </a:t>
            </a:r>
          </a:p>
          <a:p>
            <a:pPr lvl="0"/>
            <a:r>
              <a:rPr lang="ru-RU" dirty="0" smtClean="0"/>
              <a:t>Создать условия для формирования социальных навыков и норм поведения на основе совместной деятельности с родителями и взаимной помощи; </a:t>
            </a:r>
          </a:p>
          <a:p>
            <a:pPr lvl="0"/>
            <a:r>
              <a:rPr lang="ru-RU" dirty="0" smtClean="0"/>
              <a:t>Активизация пропагандистской деятельности среди учащихся по правилам дорожного движения и безопасному поведению на дороге. </a:t>
            </a:r>
          </a:p>
          <a:p>
            <a:pPr lvl="0"/>
            <a:r>
              <a:rPr lang="ru-RU" dirty="0" smtClean="0"/>
              <a:t>Выработать систему воспитательно-образовательной работы по формированию навыков безопасного поведения на дороге в условиях сельской местности.</a:t>
            </a:r>
          </a:p>
          <a:p>
            <a:endParaRPr lang="ru-RU" dirty="0"/>
          </a:p>
        </p:txBody>
      </p:sp>
      <p:pic>
        <p:nvPicPr>
          <p:cNvPr id="15361" name="Picture 1" descr="E:\imagesCA01SNB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214290"/>
            <a:ext cx="1428760" cy="1949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Яркая">
  <a:themeElements>
    <a:clrScheme name="Другая 2">
      <a:dk1>
        <a:sysClr val="windowText" lastClr="000000"/>
      </a:dk1>
      <a:lt1>
        <a:sysClr val="window" lastClr="FFFFFF"/>
      </a:lt1>
      <a:dk2>
        <a:srgbClr val="666666"/>
      </a:dk2>
      <a:lt2>
        <a:srgbClr val="E0E0E0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39B32"/>
      </a:accent6>
      <a:hlink>
        <a:srgbClr val="17BBFD"/>
      </a:hlink>
      <a:folHlink>
        <a:srgbClr val="FF79C2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умажная">
  <a:themeElements>
    <a:clrScheme name="Другая 3">
      <a:dk1>
        <a:sysClr val="windowText" lastClr="000000"/>
      </a:dk1>
      <a:lt1>
        <a:sysClr val="window" lastClr="FFFFFF"/>
      </a:lt1>
      <a:dk2>
        <a:srgbClr val="666666"/>
      </a:dk2>
      <a:lt2>
        <a:srgbClr val="E0E0E0"/>
      </a:lt2>
      <a:accent1>
        <a:srgbClr val="FF388C"/>
      </a:accent1>
      <a:accent2>
        <a:srgbClr val="E90062"/>
      </a:accent2>
      <a:accent3>
        <a:srgbClr val="9C007F"/>
      </a:accent3>
      <a:accent4>
        <a:srgbClr val="68007F"/>
      </a:accent4>
      <a:accent5>
        <a:srgbClr val="005BD3"/>
      </a:accent5>
      <a:accent6>
        <a:srgbClr val="039B32"/>
      </a:accent6>
      <a:hlink>
        <a:srgbClr val="17BBFD"/>
      </a:hlink>
      <a:folHlink>
        <a:srgbClr val="FF79C2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491</TotalTime>
  <Words>1652</Words>
  <Application>Microsoft Office PowerPoint</Application>
  <PresentationFormat>Экран (4:3)</PresentationFormat>
  <Paragraphs>272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37</vt:i4>
      </vt:variant>
    </vt:vector>
  </HeadingPairs>
  <TitlesOfParts>
    <vt:vector size="39" baseType="lpstr">
      <vt:lpstr>Яркая</vt:lpstr>
      <vt:lpstr>Бумажная</vt:lpstr>
      <vt:lpstr>Особенности Изучения правил дорожного движения в сельской местности</vt:lpstr>
      <vt:lpstr>Федеральные законы России</vt:lpstr>
      <vt:lpstr>Основные моменты</vt:lpstr>
      <vt:lpstr>Слайд 4</vt:lpstr>
      <vt:lpstr>Особенность сельских школ</vt:lpstr>
      <vt:lpstr>Слайд 6</vt:lpstr>
      <vt:lpstr>Слайд 7</vt:lpstr>
      <vt:lpstr>Цель:</vt:lpstr>
      <vt:lpstr>Задачи</vt:lpstr>
      <vt:lpstr>Задачи</vt:lpstr>
      <vt:lpstr>Ожидаемые результаты</vt:lpstr>
      <vt:lpstr>Слайд 12</vt:lpstr>
      <vt:lpstr>Слайд 13</vt:lpstr>
      <vt:lpstr>Сроки реализации и объем часов</vt:lpstr>
      <vt:lpstr>Слайд 15</vt:lpstr>
      <vt:lpstr>Тематика занятий</vt:lpstr>
      <vt:lpstr>Исполнители</vt:lpstr>
      <vt:lpstr>Основные формы работы</vt:lpstr>
      <vt:lpstr>Межпредметная связь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Оценка качества знаний</vt:lpstr>
      <vt:lpstr>Фиксирование и анализ теста</vt:lpstr>
      <vt:lpstr>Слайд 29</vt:lpstr>
      <vt:lpstr>Наглядная агитация</vt:lpstr>
      <vt:lpstr>План школьного кабинета</vt:lpstr>
      <vt:lpstr>Схема площадки для занятий</vt:lpstr>
      <vt:lpstr>Содержание занятий с родителями</vt:lpstr>
      <vt:lpstr>Слайд 34</vt:lpstr>
      <vt:lpstr>Слайд 35</vt:lpstr>
      <vt:lpstr>Заключение</vt:lpstr>
      <vt:lpstr>Литература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Изучение правил дорожного движения в начальной школе сельской местности</dc:title>
  <dc:creator>Учитель</dc:creator>
  <cp:lastModifiedBy>Учитель</cp:lastModifiedBy>
  <cp:revision>64</cp:revision>
  <dcterms:created xsi:type="dcterms:W3CDTF">2011-06-23T17:23:52Z</dcterms:created>
  <dcterms:modified xsi:type="dcterms:W3CDTF">2011-06-29T17:05:24Z</dcterms:modified>
</cp:coreProperties>
</file>