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60" r:id="rId4"/>
    <p:sldId id="261" r:id="rId5"/>
    <p:sldId id="268" r:id="rId6"/>
    <p:sldId id="262" r:id="rId7"/>
    <p:sldId id="263" r:id="rId8"/>
    <p:sldId id="264" r:id="rId9"/>
    <p:sldId id="265" r:id="rId10"/>
    <p:sldId id="267" r:id="rId11"/>
    <p:sldId id="269" r:id="rId12"/>
    <p:sldId id="270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C9280D"/>
    <a:srgbClr val="FF0B0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10.12.2013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10.12.2013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10.12.2013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10.12.2013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10.12.2013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11560" y="2708920"/>
            <a:ext cx="7851648" cy="1828800"/>
          </a:xfrm>
        </p:spPr>
        <p:txBody>
          <a:bodyPr>
            <a:noAutofit/>
          </a:bodyPr>
          <a:lstStyle/>
          <a:p>
            <a:pPr algn="ctr"/>
            <a:r>
              <a:rPr lang="ru-RU" sz="6000" dirty="0">
                <a:latin typeface="Times New Roman" pitchFamily="18" charset="0"/>
                <a:cs typeface="Times New Roman" pitchFamily="18" charset="0"/>
              </a:rPr>
              <a:t>Сравнительный </a:t>
            </a: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анализ</a:t>
            </a:r>
            <a:br>
              <a:rPr lang="ru-RU" sz="6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000" dirty="0">
                <a:latin typeface="Times New Roman" pitchFamily="18" charset="0"/>
                <a:cs typeface="Times New Roman" pitchFamily="18" charset="0"/>
              </a:rPr>
              <a:t>ФГТ и ФГОС</a:t>
            </a:r>
          </a:p>
        </p:txBody>
      </p:sp>
    </p:spTree>
    <p:extLst>
      <p:ext uri="{BB962C8B-B14F-4D97-AF65-F5344CB8AC3E}">
        <p14:creationId xmlns:p14="http://schemas.microsoft.com/office/powerpoint/2010/main" val="4379076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Часть, формируемая участниками образовательного процесса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Видовое разнообразие учреждения, приоритетные направления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Специфика национально-культурных, демографических, климатических условий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Объект 7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Различные направления, выбранные участниками образовательных отношений (парциальные, созданные самостоятельно)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Специфика национальных, социокультурных и иных условий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Выбор тех парциальных образовательных программ и форм организации работы, которые больше соответствуют интересам детей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Сложившиеся традиции Организации или Группы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Текст 9"/>
          <p:cNvSpPr txBox="1">
            <a:spLocks/>
          </p:cNvSpPr>
          <p:nvPr/>
        </p:nvSpPr>
        <p:spPr>
          <a:xfrm>
            <a:off x="467543" y="1556792"/>
            <a:ext cx="4040188" cy="659352"/>
          </a:xfrm>
          <a:prstGeom prst="rect">
            <a:avLst/>
          </a:prstGeom>
        </p:spPr>
        <p:txBody>
          <a:bodyPr vert="horz" lIns="45720" tIns="0" rIns="45720" bIns="0" anchor="ctr">
            <a:noAutofit/>
          </a:bodyPr>
          <a:lstStyle>
            <a:lvl1pPr marL="0" indent="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None/>
              <a:defRPr kumimoji="0" sz="2400" b="1" kern="1200" cap="none" baseline="0"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None/>
              <a:defRPr kumimoji="0"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None/>
              <a:defRPr kumimoji="0"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None/>
              <a:defRPr kumimoji="0"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None/>
              <a:defRPr kumimoji="0"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3600" dirty="0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ФГТ</a:t>
            </a:r>
            <a:endParaRPr lang="ru-RU" sz="3600" dirty="0">
              <a:ln w="1905"/>
              <a:solidFill>
                <a:srgbClr val="0000FF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Текст 11"/>
          <p:cNvSpPr txBox="1">
            <a:spLocks/>
          </p:cNvSpPr>
          <p:nvPr/>
        </p:nvSpPr>
        <p:spPr>
          <a:xfrm>
            <a:off x="4644007" y="1556792"/>
            <a:ext cx="4041775" cy="654843"/>
          </a:xfrm>
          <a:prstGeom prst="rect">
            <a:avLst/>
          </a:prstGeom>
        </p:spPr>
        <p:txBody>
          <a:bodyPr vert="horz" lIns="45720" tIns="0" rIns="45720" bIns="0" anchor="ctr">
            <a:normAutofit/>
          </a:bodyPr>
          <a:lstStyle>
            <a:lvl1pPr marL="0" indent="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None/>
              <a:defRPr kumimoji="0" sz="2400" b="1" kern="1200" cap="none" baseline="0"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None/>
              <a:defRPr kumimoji="0"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None/>
              <a:defRPr kumimoji="0"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None/>
              <a:defRPr kumimoji="0"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None/>
              <a:defRPr kumimoji="0"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360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ФГОС</a:t>
            </a:r>
            <a:endParaRPr lang="ru-RU" sz="360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50175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9205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Предметно-развивающая среда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Информативность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Вариативность</a:t>
            </a:r>
          </a:p>
          <a:p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Полифункциональность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Педагогическая целесообразность </a:t>
            </a:r>
          </a:p>
          <a:p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Трансформируемость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Полоролевая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специфика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нтеграция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Двигательная активность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Возможность уединения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Реализация различных образовательных программ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Содержательно-насыщенная соответственно возрасту</a:t>
            </a:r>
          </a:p>
          <a:p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Трансформируемость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Полифункциональность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Вариативность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Доступность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Б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езопасность</a:t>
            </a: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Текст 9"/>
          <p:cNvSpPr txBox="1">
            <a:spLocks/>
          </p:cNvSpPr>
          <p:nvPr/>
        </p:nvSpPr>
        <p:spPr>
          <a:xfrm>
            <a:off x="467544" y="1340768"/>
            <a:ext cx="4040188" cy="659352"/>
          </a:xfrm>
          <a:prstGeom prst="rect">
            <a:avLst/>
          </a:prstGeom>
        </p:spPr>
        <p:txBody>
          <a:bodyPr vert="horz" lIns="45720" tIns="0" rIns="45720" bIns="0" anchor="ctr">
            <a:noAutofit/>
          </a:bodyPr>
          <a:lstStyle>
            <a:lvl1pPr marL="0" indent="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None/>
              <a:defRPr kumimoji="0" sz="2400" b="1" kern="1200" cap="none" baseline="0"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None/>
              <a:defRPr kumimoji="0"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None/>
              <a:defRPr kumimoji="0"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None/>
              <a:defRPr kumimoji="0"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None/>
              <a:defRPr kumimoji="0"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3600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ФГТ</a:t>
            </a:r>
            <a:endParaRPr lang="ru-RU" sz="3600" dirty="0">
              <a:ln w="1905"/>
              <a:solidFill>
                <a:srgbClr val="0000FF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Текст 11"/>
          <p:cNvSpPr txBox="1">
            <a:spLocks/>
          </p:cNvSpPr>
          <p:nvPr/>
        </p:nvSpPr>
        <p:spPr>
          <a:xfrm>
            <a:off x="4644008" y="1340768"/>
            <a:ext cx="4041775" cy="654843"/>
          </a:xfrm>
          <a:prstGeom prst="rect">
            <a:avLst/>
          </a:prstGeom>
        </p:spPr>
        <p:txBody>
          <a:bodyPr vert="horz" lIns="45720" tIns="0" rIns="45720" bIns="0" anchor="ctr">
            <a:normAutofit/>
          </a:bodyPr>
          <a:lstStyle>
            <a:lvl1pPr marL="0" indent="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None/>
              <a:defRPr kumimoji="0" sz="2400" b="1" kern="1200" cap="none" baseline="0"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None/>
              <a:defRPr kumimoji="0"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None/>
              <a:defRPr kumimoji="0"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None/>
              <a:defRPr kumimoji="0"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None/>
              <a:defRPr kumimoji="0"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360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ФГОС</a:t>
            </a:r>
            <a:endParaRPr lang="ru-RU" sz="360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27114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8441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Результаты освоения ООП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67544" y="2348880"/>
            <a:ext cx="4040188" cy="3845720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Интегративные качества</a:t>
            </a:r>
            <a:endParaRPr lang="ru-RU" dirty="0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4007" y="2008612"/>
            <a:ext cx="4041775" cy="384572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Целевые ориентиры</a:t>
            </a:r>
            <a:endParaRPr lang="ru-RU" sz="1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Овладевает основными культурными способами деятельности, проявляет инициативу и самостоятельность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Обладает установкой положительного отношения к миру, к разным видам труда, другим людям и самому себе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Обладает развитым воображением, владеет разными формами и видами игры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Достаточно хорошо владеет устной речью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Развита крупная и мелкая моторика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Способен к волевым усилиям, может следовать социальным нормам поведения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Проявляет любознательность, способен к  принятию собственных решений</a:t>
            </a:r>
          </a:p>
          <a:p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Текст 9"/>
          <p:cNvSpPr txBox="1">
            <a:spLocks/>
          </p:cNvSpPr>
          <p:nvPr/>
        </p:nvSpPr>
        <p:spPr>
          <a:xfrm>
            <a:off x="467544" y="1340768"/>
            <a:ext cx="4040188" cy="659352"/>
          </a:xfrm>
          <a:prstGeom prst="rect">
            <a:avLst/>
          </a:prstGeom>
        </p:spPr>
        <p:txBody>
          <a:bodyPr vert="horz" lIns="45720" tIns="0" rIns="45720" bIns="0" anchor="ctr">
            <a:noAutofit/>
          </a:bodyPr>
          <a:lstStyle>
            <a:lvl1pPr marL="0" indent="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None/>
              <a:defRPr kumimoji="0" sz="2400" b="1" kern="1200" cap="none" baseline="0"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None/>
              <a:defRPr kumimoji="0"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None/>
              <a:defRPr kumimoji="0"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None/>
              <a:defRPr kumimoji="0"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None/>
              <a:defRPr kumimoji="0"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3600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ФГТ</a:t>
            </a:r>
            <a:endParaRPr lang="ru-RU" sz="3600" dirty="0">
              <a:ln w="1905"/>
              <a:solidFill>
                <a:srgbClr val="0000FF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Текст 11"/>
          <p:cNvSpPr txBox="1">
            <a:spLocks/>
          </p:cNvSpPr>
          <p:nvPr/>
        </p:nvSpPr>
        <p:spPr>
          <a:xfrm>
            <a:off x="4644007" y="1308888"/>
            <a:ext cx="4041775" cy="654843"/>
          </a:xfrm>
          <a:prstGeom prst="rect">
            <a:avLst/>
          </a:prstGeom>
        </p:spPr>
        <p:txBody>
          <a:bodyPr vert="horz" lIns="45720" tIns="0" rIns="45720" bIns="0" anchor="ctr">
            <a:normAutofit/>
          </a:bodyPr>
          <a:lstStyle>
            <a:lvl1pPr marL="0" indent="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None/>
              <a:defRPr kumimoji="0" sz="2400" b="1" kern="1200" cap="none" baseline="0"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None/>
              <a:defRPr kumimoji="0"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None/>
              <a:defRPr kumimoji="0"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None/>
              <a:defRPr kumimoji="0"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None/>
              <a:defRPr kumimoji="0"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360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ФГОС</a:t>
            </a:r>
            <a:endParaRPr lang="ru-RU" sz="360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10908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Заголовок 14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78296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Содержание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Текст 9"/>
          <p:cNvSpPr>
            <a:spLocks noGrp="1"/>
          </p:cNvSpPr>
          <p:nvPr>
            <p:ph type="body" idx="1"/>
          </p:nvPr>
        </p:nvSpPr>
        <p:spPr>
          <a:xfrm>
            <a:off x="467544" y="1340768"/>
            <a:ext cx="4040188" cy="659352"/>
          </a:xfrm>
        </p:spPr>
        <p:txBody>
          <a:bodyPr/>
          <a:lstStyle/>
          <a:p>
            <a:pPr algn="ctr"/>
            <a:r>
              <a:rPr lang="ru-RU" sz="3600" dirty="0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ФГТ</a:t>
            </a:r>
            <a:endParaRPr lang="ru-RU" sz="3600" dirty="0">
              <a:ln w="1905"/>
              <a:solidFill>
                <a:srgbClr val="0000FF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Текст 11"/>
          <p:cNvSpPr>
            <a:spLocks noGrp="1"/>
          </p:cNvSpPr>
          <p:nvPr>
            <p:ph type="body" sz="half" idx="3"/>
          </p:nvPr>
        </p:nvSpPr>
        <p:spPr>
          <a:xfrm>
            <a:off x="4644008" y="1340768"/>
            <a:ext cx="4041775" cy="654843"/>
          </a:xfrm>
        </p:spPr>
        <p:txBody>
          <a:bodyPr/>
          <a:lstStyle/>
          <a:p>
            <a:pPr algn="ctr"/>
            <a:r>
              <a:rPr lang="ru-RU" sz="36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ФГОС</a:t>
            </a:r>
            <a:endParaRPr lang="ru-RU" sz="360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ru-RU" dirty="0" smtClean="0"/>
              <a:t>Общие требования</a:t>
            </a:r>
          </a:p>
          <a:p>
            <a:r>
              <a:rPr lang="ru-RU" dirty="0" smtClean="0"/>
              <a:t>Требования к структуре ООП ДО</a:t>
            </a:r>
          </a:p>
          <a:p>
            <a:r>
              <a:rPr lang="ru-RU" dirty="0" smtClean="0"/>
              <a:t>Требования к условиям реализации </a:t>
            </a:r>
            <a:r>
              <a:rPr lang="ru-RU" dirty="0"/>
              <a:t>ООП ДО</a:t>
            </a:r>
          </a:p>
          <a:p>
            <a:endParaRPr lang="ru-RU" dirty="0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ru-RU" dirty="0" smtClean="0"/>
              <a:t>Общие положения</a:t>
            </a:r>
          </a:p>
          <a:p>
            <a:r>
              <a:rPr lang="ru-RU" dirty="0" smtClean="0"/>
              <a:t>Требования к структуре ООП ДО и ее объему</a:t>
            </a:r>
          </a:p>
          <a:p>
            <a:r>
              <a:rPr lang="ru-RU" dirty="0" smtClean="0"/>
              <a:t>Требования к условиям реализации ООП ДО</a:t>
            </a:r>
          </a:p>
          <a:p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Требования к результатам освоения ООП ДО</a:t>
            </a:r>
            <a:endParaRPr lang="ru-RU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543235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2932" y="188640"/>
            <a:ext cx="8229600" cy="1143000"/>
          </a:xfrm>
        </p:spPr>
        <p:txBody>
          <a:bodyPr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Содержание программы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Совокупность образовательных областей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Разностороннее развитие ребенка с учетом возрастных и индивидуальных особенностей по основным направлениям (Ф,С-Л, П-Р, Х-Э)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Объект 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Развитие личности, мотивации и способностей в различных видах деятельности по образовательным областям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Текст 9"/>
          <p:cNvSpPr txBox="1">
            <a:spLocks/>
          </p:cNvSpPr>
          <p:nvPr/>
        </p:nvSpPr>
        <p:spPr>
          <a:xfrm>
            <a:off x="467544" y="1698710"/>
            <a:ext cx="4040188" cy="659352"/>
          </a:xfrm>
          <a:prstGeom prst="rect">
            <a:avLst/>
          </a:prstGeom>
        </p:spPr>
        <p:txBody>
          <a:bodyPr vert="horz" lIns="45720" tIns="0" rIns="45720" bIns="0" anchor="ctr">
            <a:noAutofit/>
          </a:bodyPr>
          <a:lstStyle>
            <a:lvl1pPr marL="0" indent="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None/>
              <a:defRPr kumimoji="0" sz="2400" b="1" kern="1200" cap="none" baseline="0"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None/>
              <a:defRPr kumimoji="0"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None/>
              <a:defRPr kumimoji="0"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None/>
              <a:defRPr kumimoji="0"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None/>
              <a:defRPr kumimoji="0"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3600" dirty="0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ФГТ</a:t>
            </a:r>
            <a:endParaRPr lang="ru-RU" sz="3600" dirty="0">
              <a:ln w="1905"/>
              <a:solidFill>
                <a:srgbClr val="0000FF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Текст 11"/>
          <p:cNvSpPr txBox="1">
            <a:spLocks/>
          </p:cNvSpPr>
          <p:nvPr/>
        </p:nvSpPr>
        <p:spPr>
          <a:xfrm>
            <a:off x="4644008" y="1698710"/>
            <a:ext cx="4041775" cy="654843"/>
          </a:xfrm>
          <a:prstGeom prst="rect">
            <a:avLst/>
          </a:prstGeom>
        </p:spPr>
        <p:txBody>
          <a:bodyPr vert="horz" lIns="45720" tIns="0" rIns="45720" bIns="0" anchor="ctr">
            <a:normAutofit/>
          </a:bodyPr>
          <a:lstStyle>
            <a:lvl1pPr marL="0" indent="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None/>
              <a:defRPr kumimoji="0" sz="2400" b="1" kern="1200" cap="none" baseline="0"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None/>
              <a:defRPr kumimoji="0"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None/>
              <a:defRPr kumimoji="0"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None/>
              <a:defRPr kumimoji="0"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None/>
              <a:defRPr kumimoji="0"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36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ФГОС</a:t>
            </a:r>
            <a:endParaRPr lang="ru-RU" sz="360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59130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Программа направлена на: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sz="2000" b="1" dirty="0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Формирование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общей культуры</a:t>
            </a:r>
          </a:p>
          <a:p>
            <a:r>
              <a:rPr lang="ru-RU" sz="2000" b="1" dirty="0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Развитие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физических, интеллектуальных и личностных качеств</a:t>
            </a:r>
          </a:p>
          <a:p>
            <a:r>
              <a:rPr lang="ru-RU" sz="2000" b="1" dirty="0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Формирование</a:t>
            </a:r>
            <a:r>
              <a:rPr lang="ru-RU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предпосылок учебной деятельности, обеспечивающих социальную спешность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Сохранение и укрепление здоровья детей</a:t>
            </a:r>
          </a:p>
          <a:p>
            <a:r>
              <a:rPr lang="ru-RU" sz="2000" b="1" dirty="0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Коррекция</a:t>
            </a:r>
            <a:r>
              <a:rPr lang="ru-RU" sz="2000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недостатков в физическом и (или) психическом развитии детей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Объект 7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/>
          </a:bodyPr>
          <a:lstStyle/>
          <a:p>
            <a:r>
              <a:rPr lang="ru-RU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Создание условий развития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ребенка на основе сотрудничества со взрослыми и сверстниками и соответствующим возрасту видам деятельности для его :</a:t>
            </a:r>
          </a:p>
          <a:p>
            <a:r>
              <a:rPr lang="ru-RU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позитивной социализации</a:t>
            </a:r>
          </a:p>
          <a:p>
            <a:r>
              <a:rPr lang="ru-RU" sz="2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л</a:t>
            </a:r>
            <a:r>
              <a:rPr lang="ru-RU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ичностного развития</a:t>
            </a:r>
          </a:p>
          <a:p>
            <a:r>
              <a:rPr lang="ru-RU" sz="2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развития инициативы и творческих способностей</a:t>
            </a:r>
            <a:endParaRPr lang="ru-RU" sz="2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Создание развивающей среды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(систему социализации и индивидуализации детей)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Текст 9"/>
          <p:cNvSpPr>
            <a:spLocks noGrp="1"/>
          </p:cNvSpPr>
          <p:nvPr>
            <p:ph type="body" idx="1"/>
          </p:nvPr>
        </p:nvSpPr>
        <p:spPr>
          <a:xfrm>
            <a:off x="467544" y="1628800"/>
            <a:ext cx="4040188" cy="659352"/>
          </a:xfrm>
        </p:spPr>
        <p:txBody>
          <a:bodyPr/>
          <a:lstStyle/>
          <a:p>
            <a:pPr algn="ctr"/>
            <a:r>
              <a:rPr lang="ru-RU" sz="3600" dirty="0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ФГТ</a:t>
            </a:r>
            <a:endParaRPr lang="ru-RU" sz="3600" dirty="0">
              <a:ln w="1905"/>
              <a:solidFill>
                <a:srgbClr val="0000FF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Текст 11"/>
          <p:cNvSpPr>
            <a:spLocks noGrp="1"/>
          </p:cNvSpPr>
          <p:nvPr>
            <p:ph type="body" sz="half" idx="3"/>
          </p:nvPr>
        </p:nvSpPr>
        <p:spPr>
          <a:xfrm>
            <a:off x="4644008" y="1628800"/>
            <a:ext cx="4041775" cy="654843"/>
          </a:xfrm>
        </p:spPr>
        <p:txBody>
          <a:bodyPr/>
          <a:lstStyle/>
          <a:p>
            <a:pPr algn="ctr"/>
            <a:r>
              <a:rPr lang="ru-RU" sz="36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ФГОС</a:t>
            </a:r>
            <a:endParaRPr lang="ru-RU" sz="360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60522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Образовательный области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/>
        <p:txBody>
          <a:bodyPr>
            <a:normAutofit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Физическая культура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Здоровье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Безопасность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Социализация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Труд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Познание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Коммуникация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Чтение х /л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Художественное творчество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узыка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Социально – коммуникативное развитие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Познавательное развитие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Речевое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развитие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Художественно – эстетическое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развитие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Физическое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развитие</a:t>
            </a:r>
          </a:p>
          <a:p>
            <a:pPr marL="0" indent="0"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Текст 9"/>
          <p:cNvSpPr>
            <a:spLocks noGrp="1"/>
          </p:cNvSpPr>
          <p:nvPr>
            <p:ph type="body" idx="1"/>
          </p:nvPr>
        </p:nvSpPr>
        <p:spPr>
          <a:xfrm>
            <a:off x="467544" y="1484784"/>
            <a:ext cx="4040188" cy="659352"/>
          </a:xfrm>
        </p:spPr>
        <p:txBody>
          <a:bodyPr/>
          <a:lstStyle/>
          <a:p>
            <a:pPr algn="ctr"/>
            <a:r>
              <a:rPr lang="ru-RU" sz="3600" dirty="0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ФГТ</a:t>
            </a:r>
            <a:endParaRPr lang="ru-RU" sz="3600" dirty="0">
              <a:ln w="1905"/>
              <a:solidFill>
                <a:srgbClr val="0000FF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Текст 11"/>
          <p:cNvSpPr>
            <a:spLocks noGrp="1"/>
          </p:cNvSpPr>
          <p:nvPr>
            <p:ph type="body" sz="half" idx="3"/>
          </p:nvPr>
        </p:nvSpPr>
        <p:spPr>
          <a:xfrm>
            <a:off x="4644008" y="1484784"/>
            <a:ext cx="4041775" cy="654843"/>
          </a:xfrm>
        </p:spPr>
        <p:txBody>
          <a:bodyPr/>
          <a:lstStyle/>
          <a:p>
            <a:pPr algn="ctr"/>
            <a:r>
              <a:rPr lang="ru-RU" sz="36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ФГОС</a:t>
            </a:r>
            <a:endParaRPr lang="ru-RU" sz="360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50246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Программа состоит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67544" y="2204864"/>
            <a:ext cx="4040188" cy="38457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b="1" dirty="0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з двух частей:</a:t>
            </a:r>
          </a:p>
          <a:p>
            <a:pPr marL="457200" indent="-457200">
              <a:buFont typeface="+mj-lt"/>
              <a:buAutoNum type="arabicParenR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Обязательной части </a:t>
            </a:r>
          </a:p>
          <a:p>
            <a:pPr marL="457200" indent="-457200">
              <a:buFont typeface="+mj-lt"/>
              <a:buAutoNum type="arabicParenR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Части, формируемой участниками образовательного процесса</a:t>
            </a: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Объем обязательной части не менее  </a:t>
            </a:r>
            <a:r>
              <a:rPr lang="ru-RU" b="1" dirty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80</a:t>
            </a:r>
            <a:r>
              <a:rPr lang="ru-RU" b="1" dirty="0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%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части формируемой – не более </a:t>
            </a:r>
            <a:r>
              <a:rPr lang="ru-RU" b="1" dirty="0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20%</a:t>
            </a:r>
            <a:endParaRPr lang="ru-RU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Объект 6"/>
          <p:cNvSpPr>
            <a:spLocks noGrp="1"/>
          </p:cNvSpPr>
          <p:nvPr>
            <p:ph sz="quarter" idx="4"/>
          </p:nvPr>
        </p:nvSpPr>
        <p:spPr>
          <a:xfrm>
            <a:off x="4716016" y="2132856"/>
            <a:ext cx="4041775" cy="3951288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з трех основных разделов:</a:t>
            </a:r>
          </a:p>
          <a:p>
            <a:pPr marL="457200" indent="-457200">
              <a:buFont typeface="+mj-lt"/>
              <a:buAutoNum type="arabicParenR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Целевой раздел</a:t>
            </a:r>
          </a:p>
          <a:p>
            <a:pPr marL="457200" indent="-457200">
              <a:buFont typeface="+mj-lt"/>
              <a:buAutoNum type="arabicParenR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Содержательный раздел</a:t>
            </a:r>
          </a:p>
          <a:p>
            <a:pPr marL="457200" indent="-457200">
              <a:buFont typeface="+mj-lt"/>
              <a:buAutoNum type="arabicParenR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Организационный раздел</a:t>
            </a: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Объем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обязательной части не менее  </a:t>
            </a: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60</a:t>
            </a:r>
            <a:r>
              <a:rPr lang="ru-RU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%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части формируемой – не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более </a:t>
            </a: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40%</a:t>
            </a:r>
            <a:endParaRPr lang="ru-RU" dirty="0" smtClean="0">
              <a:solidFill>
                <a:schemeClr val="accent6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u="sng" dirty="0">
                <a:latin typeface="Times New Roman" pitchFamily="18" charset="0"/>
                <a:cs typeface="Times New Roman" pitchFamily="18" charset="0"/>
              </a:rPr>
              <a:t>Дополнительный 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раздел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 краткая презентация П, ориентированная на родителей и доступна для ознакомления (на сайте)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Текст 9"/>
          <p:cNvSpPr>
            <a:spLocks noGrp="1"/>
          </p:cNvSpPr>
          <p:nvPr>
            <p:ph type="body" idx="1"/>
          </p:nvPr>
        </p:nvSpPr>
        <p:spPr>
          <a:xfrm>
            <a:off x="467544" y="1340768"/>
            <a:ext cx="4040188" cy="659352"/>
          </a:xfrm>
        </p:spPr>
        <p:txBody>
          <a:bodyPr/>
          <a:lstStyle/>
          <a:p>
            <a:pPr algn="ctr"/>
            <a:r>
              <a:rPr lang="ru-RU" sz="3600" dirty="0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ФГТ</a:t>
            </a:r>
            <a:endParaRPr lang="ru-RU" sz="3600" dirty="0">
              <a:ln w="1905"/>
              <a:solidFill>
                <a:srgbClr val="0000FF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Текст 11"/>
          <p:cNvSpPr>
            <a:spLocks noGrp="1"/>
          </p:cNvSpPr>
          <p:nvPr>
            <p:ph type="body" sz="half" idx="3"/>
          </p:nvPr>
        </p:nvSpPr>
        <p:spPr>
          <a:xfrm>
            <a:off x="4644008" y="1340768"/>
            <a:ext cx="4041775" cy="654843"/>
          </a:xfrm>
        </p:spPr>
        <p:txBody>
          <a:bodyPr/>
          <a:lstStyle/>
          <a:p>
            <a:pPr algn="ctr"/>
            <a:r>
              <a:rPr lang="ru-RU" sz="36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ФГОС</a:t>
            </a:r>
            <a:endParaRPr lang="ru-RU" sz="360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66229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Объект 7"/>
          <p:cNvSpPr>
            <a:spLocks noGrp="1"/>
          </p:cNvSpPr>
          <p:nvPr>
            <p:ph sz="quarter" idx="4"/>
          </p:nvPr>
        </p:nvSpPr>
        <p:spPr>
          <a:xfrm>
            <a:off x="4583361" y="1700808"/>
            <a:ext cx="4041775" cy="395128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sz="2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Целевой раздел</a:t>
            </a:r>
          </a:p>
          <a:p>
            <a:pPr marL="457200" indent="-457200">
              <a:buFont typeface="+mj-lt"/>
              <a:buAutoNum type="arabicParenR"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Пояснительная записка (цели и задачи реализации Программы, принципы и подходы к формированию П, характеристики особенностей развития детей)</a:t>
            </a:r>
          </a:p>
          <a:p>
            <a:pPr marL="457200" indent="-457200">
              <a:buFont typeface="+mj-lt"/>
              <a:buAutoNum type="arabicParenR"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Планируемые результаты освоения ООП</a:t>
            </a:r>
          </a:p>
          <a:p>
            <a:pPr marL="0" indent="0">
              <a:buNone/>
            </a:pPr>
            <a:r>
              <a:rPr lang="ru-RU" sz="2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Содержательный раздел</a:t>
            </a:r>
          </a:p>
          <a:p>
            <a:pPr marL="457200" indent="-457200">
              <a:buFont typeface="+mj-lt"/>
              <a:buAutoNum type="arabicParenR"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Описание образовательной деятельности</a:t>
            </a:r>
          </a:p>
          <a:p>
            <a:pPr marL="457200" indent="-457200">
              <a:buFont typeface="+mj-lt"/>
              <a:buAutoNum type="arabicParenR"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Описание вариативных форм, методов и средств реализации</a:t>
            </a:r>
          </a:p>
          <a:p>
            <a:pPr marL="457200" indent="-457200">
              <a:buFont typeface="+mj-lt"/>
              <a:buAutoNum type="arabicParenR"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quarter" idx="2"/>
          </p:nvPr>
        </p:nvSpPr>
        <p:spPr>
          <a:xfrm>
            <a:off x="395536" y="1700808"/>
            <a:ext cx="4040188" cy="395128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b="1" dirty="0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Обязательная часть</a:t>
            </a:r>
          </a:p>
          <a:p>
            <a:pPr marL="457200" indent="-457200">
              <a:buFont typeface="+mj-lt"/>
              <a:buAutoNum type="arabicParenR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Пояснительная записка</a:t>
            </a:r>
          </a:p>
          <a:p>
            <a:pPr marL="457200" indent="-457200">
              <a:buFont typeface="+mj-lt"/>
              <a:buAutoNum type="arabicParenR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Организация режима пребывания в ОУ</a:t>
            </a:r>
          </a:p>
          <a:p>
            <a:pPr marL="457200" indent="-457200">
              <a:buFont typeface="+mj-lt"/>
              <a:buAutoNum type="arabicParenR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Содержание психолого-педагогической работы по областям</a:t>
            </a:r>
          </a:p>
          <a:p>
            <a:pPr marL="457200" indent="-457200">
              <a:buFont typeface="+mj-lt"/>
              <a:buAutoNum type="arabicParenR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Содержание коррекционной работы(для детей с ОВЗ)</a:t>
            </a:r>
          </a:p>
          <a:p>
            <a:pPr marL="457200" indent="-457200">
              <a:buFont typeface="+mj-lt"/>
              <a:buAutoNum type="arabicParenR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Планируемые результаты освоения ООП ДО</a:t>
            </a:r>
          </a:p>
          <a:p>
            <a:pPr marL="457200" indent="-457200">
              <a:buFont typeface="+mj-lt"/>
              <a:buAutoNum type="arabicParenR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Система мониторинга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Текст 9"/>
          <p:cNvSpPr>
            <a:spLocks noGrp="1"/>
          </p:cNvSpPr>
          <p:nvPr>
            <p:ph type="body" idx="1"/>
          </p:nvPr>
        </p:nvSpPr>
        <p:spPr>
          <a:xfrm>
            <a:off x="467544" y="620688"/>
            <a:ext cx="4040188" cy="659352"/>
          </a:xfrm>
        </p:spPr>
        <p:txBody>
          <a:bodyPr/>
          <a:lstStyle/>
          <a:p>
            <a:pPr algn="ctr"/>
            <a:r>
              <a:rPr lang="ru-RU" sz="3600" dirty="0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ФГТ</a:t>
            </a:r>
            <a:endParaRPr lang="ru-RU" sz="3600" dirty="0">
              <a:ln w="1905"/>
              <a:solidFill>
                <a:srgbClr val="0000FF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Текст 11"/>
          <p:cNvSpPr>
            <a:spLocks noGrp="1"/>
          </p:cNvSpPr>
          <p:nvPr>
            <p:ph type="body" sz="half" idx="3"/>
          </p:nvPr>
        </p:nvSpPr>
        <p:spPr>
          <a:xfrm>
            <a:off x="4644008" y="620688"/>
            <a:ext cx="4041775" cy="654843"/>
          </a:xfrm>
        </p:spPr>
        <p:txBody>
          <a:bodyPr/>
          <a:lstStyle/>
          <a:p>
            <a:pPr algn="ctr"/>
            <a:r>
              <a:rPr lang="ru-RU" sz="36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ФГОС</a:t>
            </a:r>
            <a:endParaRPr lang="ru-RU" sz="360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82659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467544" y="1628800"/>
            <a:ext cx="4040188" cy="65935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half" idx="3"/>
          </p:nvPr>
        </p:nvSpPr>
        <p:spPr>
          <a:xfrm>
            <a:off x="4644008" y="620688"/>
            <a:ext cx="4041775" cy="654843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8" name="Объект 7"/>
          <p:cNvSpPr>
            <a:spLocks noGrp="1"/>
          </p:cNvSpPr>
          <p:nvPr>
            <p:ph sz="quarter" idx="4"/>
          </p:nvPr>
        </p:nvSpPr>
        <p:spPr>
          <a:xfrm>
            <a:off x="4572000" y="1484784"/>
            <a:ext cx="4186808" cy="422746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Содержательный раздел</a:t>
            </a:r>
          </a:p>
          <a:p>
            <a:pPr marL="457200" indent="-457200">
              <a:buFont typeface="+mj-lt"/>
              <a:buAutoNum type="arabicParenR"/>
            </a:pPr>
            <a:r>
              <a:rPr lang="ru-RU" sz="1600" dirty="0"/>
              <a:t>Описание образовательной деятельности</a:t>
            </a:r>
          </a:p>
          <a:p>
            <a:pPr marL="457200" indent="-457200">
              <a:buFont typeface="+mj-lt"/>
              <a:buAutoNum type="arabicParenR"/>
            </a:pPr>
            <a:r>
              <a:rPr lang="ru-RU" sz="1600" dirty="0"/>
              <a:t>Описание вариативных форм, методов и средств реализации</a:t>
            </a:r>
          </a:p>
          <a:p>
            <a:pPr marL="457200" indent="-457200">
              <a:buFont typeface="+mj-lt"/>
              <a:buAutoNum type="arabicParenR"/>
            </a:pPr>
            <a:r>
              <a:rPr lang="ru-RU" sz="1600" dirty="0" smtClean="0"/>
              <a:t>Описание образовательной деятельности по профессиональной коррекции нарушений развития детей (если предусмотрено П)</a:t>
            </a:r>
          </a:p>
          <a:p>
            <a:pPr marL="0" indent="0">
              <a:buNone/>
            </a:pPr>
            <a:r>
              <a:rPr lang="ru-RU" sz="1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Здесь должны быть представлены :</a:t>
            </a:r>
          </a:p>
          <a:p>
            <a:r>
              <a:rPr lang="ru-RU" sz="1600" dirty="0" smtClean="0"/>
              <a:t>Особенности образовательной деятельности</a:t>
            </a:r>
          </a:p>
          <a:p>
            <a:r>
              <a:rPr lang="ru-RU" sz="1600" dirty="0"/>
              <a:t> </a:t>
            </a:r>
            <a:r>
              <a:rPr lang="ru-RU" sz="1600" dirty="0" smtClean="0"/>
              <a:t>способы и направления поддержки детской инициативы</a:t>
            </a:r>
          </a:p>
          <a:p>
            <a:r>
              <a:rPr lang="ru-RU" sz="1600" dirty="0"/>
              <a:t> </a:t>
            </a:r>
            <a:r>
              <a:rPr lang="ru-RU" sz="1600" dirty="0" smtClean="0"/>
              <a:t>особенности взаимодействия с семьей</a:t>
            </a:r>
          </a:p>
          <a:p>
            <a:r>
              <a:rPr lang="ru-RU" sz="1600" dirty="0" smtClean="0"/>
              <a:t>Иные характеристики содержания П (существ. </a:t>
            </a:r>
            <a:r>
              <a:rPr lang="ru-RU" sz="1600" dirty="0"/>
              <a:t>с</a:t>
            </a:r>
            <a:r>
              <a:rPr lang="ru-RU" sz="1600" dirty="0" smtClean="0"/>
              <a:t> т. </a:t>
            </a:r>
            <a:r>
              <a:rPr lang="ru-RU" sz="1600" dirty="0" err="1" smtClean="0"/>
              <a:t>зр</a:t>
            </a:r>
            <a:r>
              <a:rPr lang="ru-RU" sz="1600" dirty="0" smtClean="0"/>
              <a:t>. авторов)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6218472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501710" y="836712"/>
            <a:ext cx="4040188" cy="65935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half" idx="3"/>
          </p:nvPr>
        </p:nvSpPr>
        <p:spPr>
          <a:xfrm>
            <a:off x="4411309" y="836712"/>
            <a:ext cx="4041775" cy="654843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8" name="Объект 7"/>
          <p:cNvSpPr>
            <a:spLocks noGrp="1"/>
          </p:cNvSpPr>
          <p:nvPr>
            <p:ph sz="quarter" idx="4"/>
          </p:nvPr>
        </p:nvSpPr>
        <p:spPr>
          <a:xfrm>
            <a:off x="4644008" y="1772816"/>
            <a:ext cx="4041775" cy="38457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Организационный раздел</a:t>
            </a:r>
          </a:p>
          <a:p>
            <a:r>
              <a:rPr lang="ru-RU" dirty="0" smtClean="0"/>
              <a:t>материально-техническое обеспечение</a:t>
            </a:r>
          </a:p>
          <a:p>
            <a:r>
              <a:rPr lang="ru-RU" dirty="0" smtClean="0"/>
              <a:t>Методические материалы и средства обучения</a:t>
            </a:r>
          </a:p>
          <a:p>
            <a:r>
              <a:rPr lang="ru-RU" dirty="0" smtClean="0"/>
              <a:t>Режим дня</a:t>
            </a:r>
          </a:p>
          <a:p>
            <a:r>
              <a:rPr lang="ru-RU" dirty="0" smtClean="0"/>
              <a:t>Традиционные события, праздники, мероприятия</a:t>
            </a:r>
          </a:p>
          <a:p>
            <a:r>
              <a:rPr lang="ru-RU" dirty="0" smtClean="0"/>
              <a:t>Особенности организации развивающей среды</a:t>
            </a:r>
          </a:p>
          <a:p>
            <a:pPr marL="0" indent="0">
              <a:buNone/>
            </a:pPr>
            <a:endParaRPr lang="ru-RU" dirty="0" smtClean="0"/>
          </a:p>
          <a:p>
            <a:endParaRPr lang="ru-RU" dirty="0"/>
          </a:p>
        </p:txBody>
      </p:sp>
      <p:sp>
        <p:nvSpPr>
          <p:cNvPr id="9" name="Текст 4"/>
          <p:cNvSpPr txBox="1">
            <a:spLocks/>
          </p:cNvSpPr>
          <p:nvPr/>
        </p:nvSpPr>
        <p:spPr>
          <a:xfrm>
            <a:off x="355600" y="312775"/>
            <a:ext cx="4040188" cy="659352"/>
          </a:xfrm>
          <a:prstGeom prst="rect">
            <a:avLst/>
          </a:prstGeom>
        </p:spPr>
        <p:txBody>
          <a:bodyPr vert="horz" lIns="45720" tIns="0" rIns="45720" bIns="0" anchor="ctr">
            <a:noAutofit/>
          </a:bodyPr>
          <a:lstStyle>
            <a:lvl1pPr marL="0" indent="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None/>
              <a:defRPr kumimoji="0" sz="2400" b="1" kern="1200" cap="none" baseline="0"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None/>
              <a:defRPr kumimoji="0"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None/>
              <a:defRPr kumimoji="0"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None/>
              <a:defRPr kumimoji="0"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None/>
              <a:defRPr kumimoji="0"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0" name="Текст 6"/>
          <p:cNvSpPr txBox="1">
            <a:spLocks/>
          </p:cNvSpPr>
          <p:nvPr/>
        </p:nvSpPr>
        <p:spPr>
          <a:xfrm>
            <a:off x="4543425" y="317284"/>
            <a:ext cx="4041775" cy="654843"/>
          </a:xfrm>
          <a:prstGeom prst="rect">
            <a:avLst/>
          </a:prstGeom>
        </p:spPr>
        <p:txBody>
          <a:bodyPr vert="horz" lIns="45720" tIns="0" rIns="45720" bIns="0" anchor="ctr">
            <a:normAutofit/>
          </a:bodyPr>
          <a:lstStyle>
            <a:lvl1pPr marL="0" indent="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None/>
              <a:defRPr kumimoji="0" sz="2400" b="1" kern="1200" cap="none" baseline="0"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None/>
              <a:defRPr kumimoji="0"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None/>
              <a:defRPr kumimoji="0"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None/>
              <a:defRPr kumimoji="0"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None/>
              <a:defRPr kumimoji="0"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4126610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300</TotalTime>
  <Words>579</Words>
  <Application>Microsoft Office PowerPoint</Application>
  <PresentationFormat>Экран (4:3)</PresentationFormat>
  <Paragraphs>133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Поток</vt:lpstr>
      <vt:lpstr>Сравнительный анализ  ФГТ и ФГОС</vt:lpstr>
      <vt:lpstr>Содержание </vt:lpstr>
      <vt:lpstr>Содержание программы</vt:lpstr>
      <vt:lpstr>Программа направлена на:</vt:lpstr>
      <vt:lpstr>Образовательный области</vt:lpstr>
      <vt:lpstr>Программа состоит</vt:lpstr>
      <vt:lpstr>Презентация PowerPoint</vt:lpstr>
      <vt:lpstr>Презентация PowerPoint</vt:lpstr>
      <vt:lpstr>Презентация PowerPoint</vt:lpstr>
      <vt:lpstr>Часть, формируемая участниками образовательного процесса</vt:lpstr>
      <vt:lpstr>Предметно-развивающая среда </vt:lpstr>
      <vt:lpstr>Результаты освоения ООП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Юлия</dc:creator>
  <cp:lastModifiedBy>Юлия</cp:lastModifiedBy>
  <cp:revision>24</cp:revision>
  <dcterms:created xsi:type="dcterms:W3CDTF">2013-12-09T15:59:12Z</dcterms:created>
  <dcterms:modified xsi:type="dcterms:W3CDTF">2013-12-10T16:01:31Z</dcterms:modified>
</cp:coreProperties>
</file>