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activeX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vbaProject.bin" ContentType="application/vnd.ms-office.vbaProject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06/relationships/vbaProject" Target="vbaProject.bin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76385E6-2EBA-485F-8F26-C69D6808B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2E6E4-FF3C-4146-874D-2D5E9D156B6F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r>
              <a:rPr lang="ru-RU" smtClean="0">
                <a:latin typeface="Arial" pitchFamily="34" charset="0"/>
              </a:rPr>
              <a:t>Версия от 18.11.2009 г. Последнюю версию шаблона смотрите на сайте «Тестирование в </a:t>
            </a:r>
            <a:r>
              <a:rPr lang="en-US" smtClean="0">
                <a:latin typeface="Arial" pitchFamily="34" charset="0"/>
              </a:rPr>
              <a:t>MS PowerPoint</a:t>
            </a:r>
            <a:r>
              <a:rPr lang="ru-RU" smtClean="0">
                <a:latin typeface="Arial" pitchFamily="34" charset="0"/>
              </a:rPr>
              <a:t>» http://www.rosinka.vrn.ru/pp/</a:t>
            </a:r>
          </a:p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135B2-801B-40D7-8BEE-AE1098C07977}" type="slidenum">
              <a:rPr lang="ru-RU" smtClean="0">
                <a:latin typeface="Arial" pitchFamily="34" charset="0"/>
              </a:rPr>
              <a:pPr/>
              <a:t>8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7F3B8-62BD-4012-9D39-2BDF88397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9A0A-3FD0-4B45-927B-1F5A9F11D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BAC1-BFB8-4612-B964-302C322A9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428BE-4CB4-4CA4-9662-16873D003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30345-DC96-4744-9A7B-48D8B4296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EEF6D-817A-41AB-A631-C206D31F9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91C7-EF3F-4C71-B04F-5C3BACAA8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E867-8ADB-49F6-BB29-68F71F32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" name="Равнобедренный треугольник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A85AF-56EE-4D3A-AE1A-BA9EBA247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charset="0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416C2-6AF0-4134-A764-F314C8001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E7146-A9A1-404A-866A-6889E70B6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ahoma" charset="0"/>
              </a:defRPr>
            </a:lvl1pPr>
          </a:lstStyle>
          <a:p>
            <a:pPr>
              <a:defRPr/>
            </a:pPr>
            <a:fld id="{8538F1CE-ABE8-4AD8-BA60-059B6B15E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8" r:id="rId2"/>
    <p:sldLayoutId id="2147483703" r:id="rId3"/>
    <p:sldLayoutId id="2147483699" r:id="rId4"/>
    <p:sldLayoutId id="2147483700" r:id="rId5"/>
    <p:sldLayoutId id="2147483704" r:id="rId6"/>
    <p:sldLayoutId id="2147483705" r:id="rId7"/>
    <p:sldLayoutId id="2147483706" r:id="rId8"/>
    <p:sldLayoutId id="2147483707" r:id="rId9"/>
    <p:sldLayoutId id="2147483701" r:id="rId10"/>
    <p:sldLayoutId id="21474837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0.liveinternet.ru/images/attach/c/0/45/303/45303948_11069GarfieldSleepy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028" name="Out_Zd"/>
          <p:cNvSpPr txBox="1">
            <a:spLocks noChangeArrowheads="1"/>
          </p:cNvSpPr>
          <p:nvPr/>
        </p:nvSpPr>
        <p:spPr bwMode="auto">
          <a:xfrm>
            <a:off x="1835150" y="638651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029" name="Out_Tim" hidden="1"/>
          <p:cNvSpPr txBox="1">
            <a:spLocks noChangeArrowheads="1"/>
          </p:cNvSpPr>
          <p:nvPr/>
        </p:nvSpPr>
        <p:spPr bwMode="auto">
          <a:xfrm>
            <a:off x="8053388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Arial" pitchFamily="34" charset="0"/>
              </a:rPr>
              <a:t>5</a:t>
            </a:r>
            <a:endParaRPr lang="ru-RU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30" name="Tx_Zd"/>
          <p:cNvSpPr txBox="1">
            <a:spLocks noChangeArrowheads="1"/>
          </p:cNvSpPr>
          <p:nvPr/>
        </p:nvSpPr>
        <p:spPr bwMode="auto">
          <a:xfrm>
            <a:off x="539750" y="6442075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Всего заданий</a:t>
            </a:r>
          </a:p>
        </p:txBody>
      </p:sp>
      <p:sp>
        <p:nvSpPr>
          <p:cNvPr id="1031" name="Tx_Tim" hidden="1"/>
          <p:cNvSpPr txBox="1">
            <a:spLocks noChangeArrowheads="1"/>
          </p:cNvSpPr>
          <p:nvPr/>
        </p:nvSpPr>
        <p:spPr bwMode="auto">
          <a:xfrm>
            <a:off x="6227763" y="6442075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Время тестирования</a:t>
            </a:r>
          </a:p>
        </p:txBody>
      </p:sp>
      <p:sp>
        <p:nvSpPr>
          <p:cNvPr id="1032" name="Tx_min" hidden="1"/>
          <p:cNvSpPr txBox="1">
            <a:spLocks noChangeArrowheads="1"/>
          </p:cNvSpPr>
          <p:nvPr/>
        </p:nvSpPr>
        <p:spPr bwMode="auto">
          <a:xfrm>
            <a:off x="8629650" y="6442075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мин.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>
                <a:latin typeface="Arial" pitchFamily="34" charset="0"/>
              </a:rPr>
              <a:t>Введите фамилию и имя</a:t>
            </a:r>
          </a:p>
        </p:txBody>
      </p:sp>
      <p:sp>
        <p:nvSpPr>
          <p:cNvPr id="1034" name="pass" hidden="1"/>
          <p:cNvSpPr txBox="1">
            <a:spLocks noChangeArrowheads="1"/>
          </p:cNvSpPr>
          <p:nvPr/>
        </p:nvSpPr>
        <p:spPr bwMode="auto">
          <a:xfrm>
            <a:off x="1936750" y="204788"/>
            <a:ext cx="647700" cy="2778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1035" name="tk" hidden="1"/>
          <p:cNvSpPr txBox="1">
            <a:spLocks noChangeArrowheads="1"/>
          </p:cNvSpPr>
          <p:nvPr/>
        </p:nvSpPr>
        <p:spPr bwMode="auto">
          <a:xfrm>
            <a:off x="2754313" y="2063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2</a:t>
            </a:r>
          </a:p>
        </p:txBody>
      </p:sp>
      <p:sp>
        <p:nvSpPr>
          <p:cNvPr id="1036" name="tfm" hidden="1"/>
          <p:cNvSpPr txBox="1">
            <a:spLocks noChangeArrowheads="1"/>
          </p:cNvSpPr>
          <p:nvPr/>
        </p:nvSpPr>
        <p:spPr bwMode="auto">
          <a:xfrm>
            <a:off x="3573463" y="2063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True</a:t>
            </a:r>
            <a:endParaRPr lang="ru-RU" sz="1200"/>
          </a:p>
        </p:txBody>
      </p:sp>
      <p:sp>
        <p:nvSpPr>
          <p:cNvPr id="1037" name="tft" hidden="1"/>
          <p:cNvSpPr txBox="1">
            <a:spLocks noChangeArrowheads="1"/>
          </p:cNvSpPr>
          <p:nvPr/>
        </p:nvSpPr>
        <p:spPr bwMode="auto">
          <a:xfrm>
            <a:off x="4392613" y="2063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False</a:t>
            </a:r>
            <a:endParaRPr lang="ru-RU" sz="1200"/>
          </a:p>
        </p:txBody>
      </p:sp>
      <p:sp>
        <p:nvSpPr>
          <p:cNvPr id="1038" name="tfo" hidden="1"/>
          <p:cNvSpPr txBox="1">
            <a:spLocks noChangeArrowheads="1"/>
          </p:cNvSpPr>
          <p:nvPr/>
        </p:nvSpPr>
        <p:spPr bwMode="auto">
          <a:xfrm>
            <a:off x="5211763" y="206375"/>
            <a:ext cx="64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False</a:t>
            </a:r>
          </a:p>
        </p:txBody>
      </p:sp>
      <p:sp>
        <p:nvSpPr>
          <p:cNvPr id="1039" name="tfs" hidden="1"/>
          <p:cNvSpPr txBox="1">
            <a:spLocks noChangeArrowheads="1"/>
          </p:cNvSpPr>
          <p:nvPr/>
        </p:nvSpPr>
        <p:spPr bwMode="auto">
          <a:xfrm>
            <a:off x="6030913" y="206375"/>
            <a:ext cx="574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True</a:t>
            </a:r>
            <a:endParaRPr lang="ru-RU" sz="1200"/>
          </a:p>
        </p:txBody>
      </p:sp>
      <p:grpSp>
        <p:nvGrpSpPr>
          <p:cNvPr id="1040" name="Group 20"/>
          <p:cNvGrpSpPr>
            <a:grpSpLocks/>
          </p:cNvGrpSpPr>
          <p:nvPr/>
        </p:nvGrpSpPr>
        <p:grpSpPr bwMode="auto">
          <a:xfrm>
            <a:off x="227013" y="908050"/>
            <a:ext cx="463550" cy="369888"/>
            <a:chOff x="143" y="794"/>
            <a:chExt cx="292" cy="233"/>
          </a:xfrm>
        </p:grpSpPr>
        <p:grpSp>
          <p:nvGrpSpPr>
            <p:cNvPr id="1046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1056" name="Freeform 22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4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9" name="Freeform 25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6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7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2" name="Freeform 2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47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049" name="Freeform 30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0" name="Freeform 31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1" name="Freeform 3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2" name="Freeform 33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" name="Freeform 34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35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6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 cmpd="sng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48" name="Rectangle 37">
              <a:hlinkClick r:id="" action="ppaction://macro?name=Test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41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575"/>
            <a:ext cx="2159000" cy="33813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1042" name="ttim" hidden="1"/>
          <p:cNvSpPr txBox="1">
            <a:spLocks noChangeArrowheads="1"/>
          </p:cNvSpPr>
          <p:nvPr/>
        </p:nvSpPr>
        <p:spPr bwMode="auto">
          <a:xfrm>
            <a:off x="6777038" y="206375"/>
            <a:ext cx="863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5</a:t>
            </a:r>
          </a:p>
        </p:txBody>
      </p:sp>
      <p:sp>
        <p:nvSpPr>
          <p:cNvPr id="1043" name="tff" hidden="1"/>
          <p:cNvSpPr txBox="1">
            <a:spLocks noChangeArrowheads="1"/>
          </p:cNvSpPr>
          <p:nvPr/>
        </p:nvSpPr>
        <p:spPr bwMode="auto">
          <a:xfrm>
            <a:off x="7812088" y="207963"/>
            <a:ext cx="576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True</a:t>
            </a:r>
            <a:endParaRPr lang="ru-RU" sz="1200"/>
          </a:p>
        </p:txBody>
      </p:sp>
      <p:sp>
        <p:nvSpPr>
          <p:cNvPr id="1044" name="Заголовок 39"/>
          <p:cNvSpPr>
            <a:spLocks noGrp="1"/>
          </p:cNvSpPr>
          <p:nvPr>
            <p:ph type="title"/>
          </p:nvPr>
        </p:nvSpPr>
        <p:spPr>
          <a:xfrm>
            <a:off x="500063" y="1428750"/>
            <a:ext cx="8143875" cy="914400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006600"/>
                </a:solidFill>
              </a:rPr>
              <a:t>Русский  язык  3 класс</a:t>
            </a:r>
          </a:p>
        </p:txBody>
      </p:sp>
      <p:pic>
        <p:nvPicPr>
          <p:cNvPr id="1045" name="Picture 41" descr="D:\Документы\Мама\мама\клипарты\герои мультфильмов\m031-m045\m04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2786063"/>
            <a:ext cx="149383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1026" name="TextBox1" r:id="rId2" imgW="2952720" imgH="285840"/>
    </p:controls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0243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0244" name="Out_Tim" hidden="1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0245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Задание</a:t>
            </a:r>
          </a:p>
        </p:txBody>
      </p:sp>
      <p:sp>
        <p:nvSpPr>
          <p:cNvPr id="10246" name="Rectangle 47"/>
          <p:cNvSpPr>
            <a:spLocks noChangeArrowheads="1"/>
          </p:cNvSpPr>
          <p:nvPr/>
        </p:nvSpPr>
        <p:spPr bwMode="auto">
          <a:xfrm>
            <a:off x="428625" y="571500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Arial" pitchFamily="34" charset="0"/>
              </a:rPr>
              <a:t>Какое имя прилагательное </a:t>
            </a:r>
            <a:r>
              <a:rPr lang="ru-RU" sz="3600">
                <a:solidFill>
                  <a:srgbClr val="000099"/>
                </a:solidFill>
                <a:latin typeface="Arial" pitchFamily="34" charset="0"/>
              </a:rPr>
              <a:t>не</a:t>
            </a:r>
            <a:r>
              <a:rPr lang="ru-RU" sz="3600">
                <a:latin typeface="Arial" pitchFamily="34" charset="0"/>
              </a:rPr>
              <a:t> подходит к существительному </a:t>
            </a:r>
            <a:r>
              <a:rPr lang="ru-RU" sz="3600">
                <a:solidFill>
                  <a:srgbClr val="C00000"/>
                </a:solidFill>
                <a:latin typeface="Arial" pitchFamily="34" charset="0"/>
              </a:rPr>
              <a:t>сон</a:t>
            </a:r>
            <a:r>
              <a:rPr lang="ru-RU" sz="3600">
                <a:latin typeface="Arial" pitchFamily="34" charset="0"/>
              </a:rPr>
              <a:t>? </a:t>
            </a:r>
          </a:p>
        </p:txBody>
      </p:sp>
      <p:sp>
        <p:nvSpPr>
          <p:cNvPr id="10247" name="Rectangle 48"/>
          <p:cNvSpPr>
            <a:spLocks noChangeArrowheads="1"/>
          </p:cNvSpPr>
          <p:nvPr/>
        </p:nvSpPr>
        <p:spPr bwMode="auto">
          <a:xfrm>
            <a:off x="1292225" y="2012950"/>
            <a:ext cx="163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крепкий</a:t>
            </a:r>
          </a:p>
        </p:txBody>
      </p:sp>
      <p:sp>
        <p:nvSpPr>
          <p:cNvPr id="10248" name="Rectangle 49"/>
          <p:cNvSpPr>
            <a:spLocks noChangeArrowheads="1"/>
          </p:cNvSpPr>
          <p:nvPr/>
        </p:nvSpPr>
        <p:spPr bwMode="auto">
          <a:xfrm>
            <a:off x="1292225" y="2647950"/>
            <a:ext cx="16367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сладкий</a:t>
            </a:r>
          </a:p>
        </p:txBody>
      </p:sp>
      <p:sp>
        <p:nvSpPr>
          <p:cNvPr id="10249" name="Rectangle 50"/>
          <p:cNvSpPr>
            <a:spLocks noChangeArrowheads="1"/>
          </p:cNvSpPr>
          <p:nvPr/>
        </p:nvSpPr>
        <p:spPr bwMode="auto">
          <a:xfrm>
            <a:off x="1292225" y="3282950"/>
            <a:ext cx="1493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кислый</a:t>
            </a:r>
          </a:p>
        </p:txBody>
      </p:sp>
      <p:sp>
        <p:nvSpPr>
          <p:cNvPr id="10250" name="Rectangle 51"/>
          <p:cNvSpPr>
            <a:spLocks noChangeArrowheads="1"/>
          </p:cNvSpPr>
          <p:nvPr/>
        </p:nvSpPr>
        <p:spPr bwMode="auto">
          <a:xfrm>
            <a:off x="1292225" y="3919538"/>
            <a:ext cx="13509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чуткий</a:t>
            </a:r>
          </a:p>
        </p:txBody>
      </p:sp>
      <p:sp>
        <p:nvSpPr>
          <p:cNvPr id="10251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Далее 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grpSp>
        <p:nvGrpSpPr>
          <p:cNvPr id="10252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10278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79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0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53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521" y="1309"/>
            <a:chExt cx="408" cy="249"/>
          </a:xfrm>
        </p:grpSpPr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1</a:t>
              </a:r>
            </a:p>
          </p:txBody>
        </p:sp>
        <p:sp>
          <p:nvSpPr>
            <p:cNvPr id="3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027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4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521" y="1309"/>
            <a:chExt cx="408" cy="249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</a:p>
          </p:txBody>
        </p:sp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71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027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5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521" y="1309"/>
            <a:chExt cx="408" cy="24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66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026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256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521" y="1309"/>
            <a:chExt cx="408" cy="249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521" y="1309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ru-RU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4</a:t>
              </a: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33" y="1320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313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556" y="1343"/>
              <a:ext cx="181" cy="18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2313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261" name="Oval 10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579" y="1365"/>
              <a:ext cx="136" cy="13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026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601" y="1388"/>
              <a:ext cx="91" cy="91"/>
            </a:xfrm>
            <a:custGeom>
              <a:avLst/>
              <a:gdLst>
                <a:gd name="T0" fmla="*/ 0 w 2176"/>
                <a:gd name="T1" fmla="*/ 0 h 2179"/>
                <a:gd name="T2" fmla="*/ 0 w 2176"/>
                <a:gd name="T3" fmla="*/ 0 h 2179"/>
                <a:gd name="T4" fmla="*/ 0 w 2176"/>
                <a:gd name="T5" fmla="*/ 0 h 2179"/>
                <a:gd name="T6" fmla="*/ 0 w 2176"/>
                <a:gd name="T7" fmla="*/ 0 h 2179"/>
                <a:gd name="T8" fmla="*/ 0 w 2176"/>
                <a:gd name="T9" fmla="*/ 0 h 21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6"/>
                <a:gd name="T16" fmla="*/ 0 h 2179"/>
                <a:gd name="T17" fmla="*/ 2176 w 2176"/>
                <a:gd name="T18" fmla="*/ 2179 h 21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6" h="2179">
                  <a:moveTo>
                    <a:pt x="1090" y="2"/>
                  </a:moveTo>
                  <a:cubicBezTo>
                    <a:pt x="1708" y="4"/>
                    <a:pt x="2176" y="479"/>
                    <a:pt x="2176" y="1088"/>
                  </a:cubicBezTo>
                  <a:cubicBezTo>
                    <a:pt x="2176" y="1697"/>
                    <a:pt x="1720" y="2169"/>
                    <a:pt x="1090" y="2174"/>
                  </a:cubicBezTo>
                  <a:cubicBezTo>
                    <a:pt x="460" y="2179"/>
                    <a:pt x="8" y="1689"/>
                    <a:pt x="4" y="1088"/>
                  </a:cubicBezTo>
                  <a:cubicBezTo>
                    <a:pt x="0" y="487"/>
                    <a:pt x="472" y="0"/>
                    <a:pt x="1090" y="2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257" name="Picture 55" descr="Картинка 67 из 2127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820988"/>
            <a:ext cx="43624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1267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1268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Задание</a:t>
            </a:r>
          </a:p>
        </p:txBody>
      </p: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11270" name="Rectangle 4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Arial" pitchFamily="34" charset="0"/>
              </a:rPr>
              <a:t>В каком слове есть звук</a:t>
            </a:r>
            <a:r>
              <a:rPr lang="ru-RU" sz="360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</a:rPr>
              <a:t>[</a:t>
            </a:r>
            <a:r>
              <a:rPr lang="ru-RU" sz="3600">
                <a:solidFill>
                  <a:srgbClr val="C00000"/>
                </a:solidFill>
                <a:latin typeface="Arial" pitchFamily="34" charset="0"/>
              </a:rPr>
              <a:t> О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</a:rPr>
              <a:t> ]</a:t>
            </a:r>
            <a:r>
              <a:rPr lang="ru-RU" sz="3600">
                <a:latin typeface="Arial" pitchFamily="34" charset="0"/>
              </a:rPr>
              <a:t>?</a:t>
            </a:r>
          </a:p>
        </p:txBody>
      </p:sp>
      <p:sp>
        <p:nvSpPr>
          <p:cNvPr id="11271" name="Rectangle 48"/>
          <p:cNvSpPr>
            <a:spLocks noChangeArrowheads="1"/>
          </p:cNvSpPr>
          <p:nvPr/>
        </p:nvSpPr>
        <p:spPr bwMode="auto">
          <a:xfrm>
            <a:off x="1292225" y="2012950"/>
            <a:ext cx="156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чистота</a:t>
            </a:r>
          </a:p>
        </p:txBody>
      </p:sp>
      <p:sp>
        <p:nvSpPr>
          <p:cNvPr id="11272" name="Rectangle 49"/>
          <p:cNvSpPr>
            <a:spLocks noChangeArrowheads="1"/>
          </p:cNvSpPr>
          <p:nvPr/>
        </p:nvSpPr>
        <p:spPr bwMode="auto">
          <a:xfrm>
            <a:off x="1292225" y="2647950"/>
            <a:ext cx="156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зимовка</a:t>
            </a:r>
          </a:p>
        </p:txBody>
      </p:sp>
      <p:sp>
        <p:nvSpPr>
          <p:cNvPr id="11273" name="Rectangle 50"/>
          <p:cNvSpPr>
            <a:spLocks noChangeArrowheads="1"/>
          </p:cNvSpPr>
          <p:nvPr/>
        </p:nvSpPr>
        <p:spPr bwMode="auto">
          <a:xfrm>
            <a:off x="1292225" y="3282950"/>
            <a:ext cx="14938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собака</a:t>
            </a:r>
          </a:p>
        </p:txBody>
      </p:sp>
      <p:sp>
        <p:nvSpPr>
          <p:cNvPr id="11274" name="Rectangle 51"/>
          <p:cNvSpPr>
            <a:spLocks noChangeArrowheads="1"/>
          </p:cNvSpPr>
          <p:nvPr/>
        </p:nvSpPr>
        <p:spPr bwMode="auto">
          <a:xfrm>
            <a:off x="1292225" y="3917950"/>
            <a:ext cx="156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горчица</a:t>
            </a:r>
          </a:p>
        </p:txBody>
      </p:sp>
      <p:grpSp>
        <p:nvGrpSpPr>
          <p:cNvPr id="11275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06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130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6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301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130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7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96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129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278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1291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129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" name="Овал 59"/>
          <p:cNvSpPr/>
          <p:nvPr/>
        </p:nvSpPr>
        <p:spPr>
          <a:xfrm>
            <a:off x="3929058" y="2643182"/>
            <a:ext cx="4357718" cy="3286148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2" name="Out_Tim" hidden="1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128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Далее 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grpSp>
        <p:nvGrpSpPr>
          <p:cNvPr id="11284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11285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6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87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2291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2292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Задание</a:t>
            </a:r>
          </a:p>
        </p:txBody>
      </p: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12294" name="Rectangle 47"/>
          <p:cNvSpPr>
            <a:spLocks noChangeArrowheads="1"/>
          </p:cNvSpPr>
          <p:nvPr/>
        </p:nvSpPr>
        <p:spPr bwMode="auto">
          <a:xfrm>
            <a:off x="500063" y="5000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Arial" pitchFamily="34" charset="0"/>
              </a:rPr>
              <a:t>В какой строчке написано предложение </a:t>
            </a:r>
            <a:r>
              <a:rPr lang="ru-RU" sz="3600">
                <a:solidFill>
                  <a:srgbClr val="C00000"/>
                </a:solidFill>
                <a:latin typeface="Arial" pitchFamily="34" charset="0"/>
              </a:rPr>
              <a:t>без ошибок</a:t>
            </a:r>
            <a:r>
              <a:rPr lang="ru-RU" sz="3600">
                <a:latin typeface="Arial" pitchFamily="34" charset="0"/>
              </a:rPr>
              <a:t>?</a:t>
            </a:r>
          </a:p>
        </p:txBody>
      </p:sp>
      <p:sp>
        <p:nvSpPr>
          <p:cNvPr id="12295" name="Rectangle 48"/>
          <p:cNvSpPr>
            <a:spLocks noChangeArrowheads="1"/>
          </p:cNvSpPr>
          <p:nvPr/>
        </p:nvSpPr>
        <p:spPr bwMode="auto">
          <a:xfrm>
            <a:off x="1292225" y="2012950"/>
            <a:ext cx="32083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Пришла весна.</a:t>
            </a:r>
          </a:p>
        </p:txBody>
      </p:sp>
      <p:sp>
        <p:nvSpPr>
          <p:cNvPr id="12296" name="Rectangle 49"/>
          <p:cNvSpPr>
            <a:spLocks noChangeArrowheads="1"/>
          </p:cNvSpPr>
          <p:nvPr/>
        </p:nvSpPr>
        <p:spPr bwMode="auto">
          <a:xfrm>
            <a:off x="1292225" y="2647950"/>
            <a:ext cx="4208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Облака лететь быстро.</a:t>
            </a:r>
          </a:p>
        </p:txBody>
      </p:sp>
      <p:sp>
        <p:nvSpPr>
          <p:cNvPr id="12297" name="Rectangle 50"/>
          <p:cNvSpPr>
            <a:spLocks noChangeArrowheads="1"/>
          </p:cNvSpPr>
          <p:nvPr/>
        </p:nvSpPr>
        <p:spPr bwMode="auto">
          <a:xfrm>
            <a:off x="1292225" y="3282950"/>
            <a:ext cx="2922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Тает лёди снег.</a:t>
            </a:r>
          </a:p>
        </p:txBody>
      </p:sp>
      <p:sp>
        <p:nvSpPr>
          <p:cNvPr id="12298" name="Rectangle 51"/>
          <p:cNvSpPr>
            <a:spLocks noChangeArrowheads="1"/>
          </p:cNvSpPr>
          <p:nvPr/>
        </p:nvSpPr>
        <p:spPr bwMode="auto">
          <a:xfrm>
            <a:off x="1292225" y="3917950"/>
            <a:ext cx="4565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Когда начнётся ледоход.</a:t>
            </a:r>
          </a:p>
        </p:txBody>
      </p:sp>
      <p:grpSp>
        <p:nvGrpSpPr>
          <p:cNvPr id="12299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30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233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0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25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232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1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20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2321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302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2315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2316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5" name="Овал 54"/>
          <p:cNvSpPr/>
          <p:nvPr/>
        </p:nvSpPr>
        <p:spPr>
          <a:xfrm>
            <a:off x="4857752" y="4000504"/>
            <a:ext cx="3643338" cy="2071702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06" name="Out_Tim" hidden="1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2307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Далее 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grpSp>
        <p:nvGrpSpPr>
          <p:cNvPr id="12308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12309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0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1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3315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3316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Задание</a:t>
            </a:r>
          </a:p>
        </p:txBody>
      </p: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13318" name="Rectangle 47"/>
          <p:cNvSpPr>
            <a:spLocks noChangeArrowheads="1"/>
          </p:cNvSpPr>
          <p:nvPr/>
        </p:nvSpPr>
        <p:spPr bwMode="auto">
          <a:xfrm>
            <a:off x="500063" y="42862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Arial" pitchFamily="34" charset="0"/>
              </a:rPr>
              <a:t>Какое слово верно разделено для переноса?</a:t>
            </a:r>
          </a:p>
        </p:txBody>
      </p:sp>
      <p:sp>
        <p:nvSpPr>
          <p:cNvPr id="13319" name="Rectangle 48"/>
          <p:cNvSpPr>
            <a:spLocks noChangeArrowheads="1"/>
          </p:cNvSpPr>
          <p:nvPr/>
        </p:nvSpPr>
        <p:spPr bwMode="auto">
          <a:xfrm>
            <a:off x="1292225" y="2012950"/>
            <a:ext cx="1779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хокк - ей</a:t>
            </a:r>
          </a:p>
        </p:txBody>
      </p:sp>
      <p:sp>
        <p:nvSpPr>
          <p:cNvPr id="13320" name="Rectangle 49"/>
          <p:cNvSpPr>
            <a:spLocks noChangeArrowheads="1"/>
          </p:cNvSpPr>
          <p:nvPr/>
        </p:nvSpPr>
        <p:spPr bwMode="auto">
          <a:xfrm>
            <a:off x="1292225" y="2647950"/>
            <a:ext cx="1422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аи - ст</a:t>
            </a:r>
          </a:p>
        </p:txBody>
      </p:sp>
      <p:sp>
        <p:nvSpPr>
          <p:cNvPr id="13321" name="Rectangle 50"/>
          <p:cNvSpPr>
            <a:spLocks noChangeArrowheads="1"/>
          </p:cNvSpPr>
          <p:nvPr/>
        </p:nvSpPr>
        <p:spPr bwMode="auto">
          <a:xfrm>
            <a:off x="1292225" y="3282950"/>
            <a:ext cx="1779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за – йка</a:t>
            </a:r>
          </a:p>
        </p:txBody>
      </p:sp>
      <p:sp>
        <p:nvSpPr>
          <p:cNvPr id="13322" name="Rectangle 51"/>
          <p:cNvSpPr>
            <a:spLocks noChangeArrowheads="1"/>
          </p:cNvSpPr>
          <p:nvPr/>
        </p:nvSpPr>
        <p:spPr bwMode="auto">
          <a:xfrm>
            <a:off x="1292225" y="3917950"/>
            <a:ext cx="1779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конь - ки</a:t>
            </a:r>
          </a:p>
        </p:txBody>
      </p:sp>
      <p:grpSp>
        <p:nvGrpSpPr>
          <p:cNvPr id="13323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5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335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4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4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334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5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42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3343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6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3337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3338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27" name="Picture 1" descr="D:\Документы\Мама\мама\клипарты\герои мультфильмов\63547336_1283489596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2571750"/>
            <a:ext cx="3179762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8" name="Out_Tim" hidden="1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3329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Далее 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grpSp>
        <p:nvGrpSpPr>
          <p:cNvPr id="13330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13331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2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33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4339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4340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Задание</a:t>
            </a:r>
          </a:p>
        </p:txBody>
      </p: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14342" name="Rectangle 47"/>
          <p:cNvSpPr>
            <a:spLocks noChangeArrowheads="1"/>
          </p:cNvSpPr>
          <p:nvPr/>
        </p:nvSpPr>
        <p:spPr bwMode="auto">
          <a:xfrm>
            <a:off x="428625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Arial" pitchFamily="34" charset="0"/>
              </a:rPr>
              <a:t>В каком слове следует писать букву </a:t>
            </a:r>
            <a:r>
              <a:rPr lang="ru-RU" sz="3600">
                <a:solidFill>
                  <a:srgbClr val="C00000"/>
                </a:solidFill>
                <a:latin typeface="Arial" pitchFamily="34" charset="0"/>
              </a:rPr>
              <a:t>«И»</a:t>
            </a:r>
            <a:r>
              <a:rPr lang="ru-RU" sz="3600">
                <a:latin typeface="Arial" pitchFamily="34" charset="0"/>
              </a:rPr>
              <a:t>?</a:t>
            </a:r>
          </a:p>
        </p:txBody>
      </p:sp>
      <p:sp>
        <p:nvSpPr>
          <p:cNvPr id="14343" name="Rectangle 48"/>
          <p:cNvSpPr>
            <a:spLocks noChangeArrowheads="1"/>
          </p:cNvSpPr>
          <p:nvPr/>
        </p:nvSpPr>
        <p:spPr bwMode="auto">
          <a:xfrm>
            <a:off x="1292225" y="2012950"/>
            <a:ext cx="156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л…сок</a:t>
            </a:r>
          </a:p>
        </p:txBody>
      </p:sp>
      <p:sp>
        <p:nvSpPr>
          <p:cNvPr id="14344" name="Rectangle 49"/>
          <p:cNvSpPr>
            <a:spLocks noChangeArrowheads="1"/>
          </p:cNvSpPr>
          <p:nvPr/>
        </p:nvSpPr>
        <p:spPr bwMode="auto">
          <a:xfrm>
            <a:off x="1292225" y="2647950"/>
            <a:ext cx="15652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л…сток</a:t>
            </a:r>
          </a:p>
        </p:txBody>
      </p:sp>
      <p:sp>
        <p:nvSpPr>
          <p:cNvPr id="14345" name="Rectangle 50"/>
          <p:cNvSpPr>
            <a:spLocks noChangeArrowheads="1"/>
          </p:cNvSpPr>
          <p:nvPr/>
        </p:nvSpPr>
        <p:spPr bwMode="auto">
          <a:xfrm>
            <a:off x="1292225" y="3282950"/>
            <a:ext cx="1922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л…гушка</a:t>
            </a:r>
          </a:p>
        </p:txBody>
      </p:sp>
      <p:sp>
        <p:nvSpPr>
          <p:cNvPr id="14346" name="Rectangle 51"/>
          <p:cNvSpPr>
            <a:spLocks noChangeArrowheads="1"/>
          </p:cNvSpPr>
          <p:nvPr/>
        </p:nvSpPr>
        <p:spPr bwMode="auto">
          <a:xfrm>
            <a:off x="1292225" y="3917950"/>
            <a:ext cx="21367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л…карство</a:t>
            </a:r>
          </a:p>
        </p:txBody>
      </p:sp>
      <p:grpSp>
        <p:nvGrpSpPr>
          <p:cNvPr id="14347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6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437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8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71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437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49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66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4367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350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4361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4362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51" name="Picture 1" descr="D:\Документы\Мама\мама\клипарты\герои мультфильмов\63547318_1283489166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150" y="3643313"/>
            <a:ext cx="33623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Out_Tim" hidden="1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4353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Далее 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grpSp>
        <p:nvGrpSpPr>
          <p:cNvPr id="14354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14355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6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57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5363" name="Out_Zd"/>
          <p:cNvSpPr txBox="1">
            <a:spLocks noChangeArrowheads="1"/>
          </p:cNvSpPr>
          <p:nvPr/>
        </p:nvSpPr>
        <p:spPr bwMode="auto">
          <a:xfrm>
            <a:off x="1331913" y="638651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hlink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15364" name="Out_Tim" hidden="1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5365" name="Tx_Zd"/>
          <p:cNvSpPr txBox="1">
            <a:spLocks noChangeArrowheads="1"/>
          </p:cNvSpPr>
          <p:nvPr/>
        </p:nvSpPr>
        <p:spPr bwMode="auto">
          <a:xfrm>
            <a:off x="484188" y="6442075"/>
            <a:ext cx="7588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Задание</a:t>
            </a:r>
          </a:p>
        </p:txBody>
      </p:sp>
      <p:grpSp>
        <p:nvGrpSpPr>
          <p:cNvPr id="15366" name="Group 43"/>
          <p:cNvGrpSpPr>
            <a:grpSpLocks noChangeAspect="1"/>
          </p:cNvGrpSpPr>
          <p:nvPr/>
        </p:nvGrpSpPr>
        <p:grpSpPr bwMode="auto">
          <a:xfrm>
            <a:off x="6713538" y="6394450"/>
            <a:ext cx="287337" cy="306388"/>
            <a:chOff x="3115" y="4008"/>
            <a:chExt cx="195" cy="209"/>
          </a:xfrm>
        </p:grpSpPr>
        <p:sp>
          <p:nvSpPr>
            <p:cNvPr id="15401" name="AutoShape 44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09" y="4014"/>
              <a:ext cx="204" cy="19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02" name="AutoShape 45">
              <a:hlinkClick r:id="" action="ppaction://hlinkshowjump?jump=previousslide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19" y="4026"/>
              <a:ext cx="197" cy="185"/>
            </a:xfrm>
            <a:prstGeom prst="triangle">
              <a:avLst>
                <a:gd name="adj" fmla="val 50000"/>
              </a:avLst>
            </a:prstGeom>
            <a:solidFill>
              <a:srgbClr val="777777"/>
            </a:solidFill>
            <a:ln w="38100" cmpd="dbl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03" name="AutoShape 46">
              <a:hlinkClick r:id="" action="ppaction://hlinkshowjump?jump=previousslide" highlightClick="1"/>
            </p:cNvPr>
            <p:cNvSpPr>
              <a:spLocks noChangeAspect="1" noChangeArrowheads="1"/>
            </p:cNvSpPr>
            <p:nvPr/>
          </p:nvSpPr>
          <p:spPr bwMode="auto">
            <a:xfrm rot="-5400000">
              <a:off x="3122" y="4032"/>
              <a:ext cx="181" cy="17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cmpd="dbl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ru-RU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77" name="AutoShape 54"/>
          <p:cNvSpPr>
            <a:spLocks noChangeArrowheads="1"/>
          </p:cNvSpPr>
          <p:nvPr/>
        </p:nvSpPr>
        <p:spPr bwMode="auto">
          <a:xfrm>
            <a:off x="2795588" y="6407150"/>
            <a:ext cx="2879725" cy="2825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mpd="dbl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200">
                <a:latin typeface="Arial" charset="0"/>
              </a:rPr>
              <a:t>Выберите все правильные ответы!</a:t>
            </a:r>
          </a:p>
        </p:txBody>
      </p:sp>
      <p:sp>
        <p:nvSpPr>
          <p:cNvPr id="15368" name="Rectangle 47"/>
          <p:cNvSpPr>
            <a:spLocks noChangeArrowheads="1"/>
          </p:cNvSpPr>
          <p:nvPr/>
        </p:nvSpPr>
        <p:spPr bwMode="auto">
          <a:xfrm>
            <a:off x="428625" y="5715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>
                <a:latin typeface="Arial" pitchFamily="34" charset="0"/>
              </a:rPr>
              <a:t>В каком слове следует писать букву </a:t>
            </a:r>
            <a:r>
              <a:rPr lang="ru-RU" sz="3600">
                <a:solidFill>
                  <a:srgbClr val="C00000"/>
                </a:solidFill>
                <a:latin typeface="Arial" pitchFamily="34" charset="0"/>
              </a:rPr>
              <a:t>«Т»</a:t>
            </a:r>
            <a:r>
              <a:rPr lang="ru-RU" sz="3600">
                <a:latin typeface="Arial" pitchFamily="34" charset="0"/>
              </a:rPr>
              <a:t>?</a:t>
            </a:r>
          </a:p>
        </p:txBody>
      </p:sp>
      <p:sp>
        <p:nvSpPr>
          <p:cNvPr id="15369" name="Rectangle 48"/>
          <p:cNvSpPr>
            <a:spLocks noChangeArrowheads="1"/>
          </p:cNvSpPr>
          <p:nvPr/>
        </p:nvSpPr>
        <p:spPr bwMode="auto">
          <a:xfrm>
            <a:off x="1292225" y="2012950"/>
            <a:ext cx="1779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похо…ка</a:t>
            </a:r>
          </a:p>
        </p:txBody>
      </p:sp>
      <p:sp>
        <p:nvSpPr>
          <p:cNvPr id="15370" name="Rectangle 49"/>
          <p:cNvSpPr>
            <a:spLocks noChangeArrowheads="1"/>
          </p:cNvSpPr>
          <p:nvPr/>
        </p:nvSpPr>
        <p:spPr bwMode="auto">
          <a:xfrm>
            <a:off x="1292225" y="2647950"/>
            <a:ext cx="17081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гря…да</a:t>
            </a:r>
          </a:p>
        </p:txBody>
      </p:sp>
      <p:sp>
        <p:nvSpPr>
          <p:cNvPr id="15371" name="Rectangle 50"/>
          <p:cNvSpPr>
            <a:spLocks noChangeArrowheads="1"/>
          </p:cNvSpPr>
          <p:nvPr/>
        </p:nvSpPr>
        <p:spPr bwMode="auto">
          <a:xfrm>
            <a:off x="1292225" y="3282950"/>
            <a:ext cx="19224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лопа…ка</a:t>
            </a:r>
          </a:p>
        </p:txBody>
      </p:sp>
      <p:sp>
        <p:nvSpPr>
          <p:cNvPr id="15372" name="Rectangle 51"/>
          <p:cNvSpPr>
            <a:spLocks noChangeArrowheads="1"/>
          </p:cNvSpPr>
          <p:nvPr/>
        </p:nvSpPr>
        <p:spPr bwMode="auto">
          <a:xfrm>
            <a:off x="1292225" y="3917950"/>
            <a:ext cx="1993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>
                <a:latin typeface="Arial" pitchFamily="34" charset="0"/>
              </a:rPr>
              <a:t>загоро…ка</a:t>
            </a:r>
          </a:p>
        </p:txBody>
      </p:sp>
      <p:grpSp>
        <p:nvGrpSpPr>
          <p:cNvPr id="15373" name="KAN_1"/>
          <p:cNvGrpSpPr>
            <a:grpSpLocks/>
          </p:cNvGrpSpPr>
          <p:nvPr/>
        </p:nvGrpSpPr>
        <p:grpSpPr bwMode="auto">
          <a:xfrm>
            <a:off x="444500" y="2032000"/>
            <a:ext cx="647700" cy="395288"/>
            <a:chOff x="295" y="1248"/>
            <a:chExt cx="408" cy="249"/>
          </a:xfrm>
        </p:grpSpPr>
        <p:sp>
          <p:nvSpPr>
            <p:cNvPr id="2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</a:rPr>
                <a:t>1</a:t>
              </a:r>
              <a:endPara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endParaRPr>
            </a:p>
          </p:txBody>
        </p:sp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99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5400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4" name="KAN_2"/>
          <p:cNvGrpSpPr>
            <a:grpSpLocks/>
          </p:cNvGrpSpPr>
          <p:nvPr/>
        </p:nvGrpSpPr>
        <p:grpSpPr bwMode="auto">
          <a:xfrm>
            <a:off x="444500" y="2667000"/>
            <a:ext cx="647700" cy="395288"/>
            <a:chOff x="295" y="1248"/>
            <a:chExt cx="408" cy="249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2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94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5395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5" name="KAN_3"/>
          <p:cNvGrpSpPr>
            <a:grpSpLocks/>
          </p:cNvGrpSpPr>
          <p:nvPr/>
        </p:nvGrpSpPr>
        <p:grpSpPr bwMode="auto">
          <a:xfrm>
            <a:off x="444500" y="3302000"/>
            <a:ext cx="647700" cy="395288"/>
            <a:chOff x="295" y="1248"/>
            <a:chExt cx="408" cy="249"/>
          </a:xfrm>
        </p:grpSpPr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3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1</a:t>
              </a: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89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5390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76" name="KAN_4"/>
          <p:cNvGrpSpPr>
            <a:grpSpLocks/>
          </p:cNvGrpSpPr>
          <p:nvPr/>
        </p:nvGrpSpPr>
        <p:grpSpPr bwMode="auto">
          <a:xfrm>
            <a:off x="444500" y="3937000"/>
            <a:ext cx="647700" cy="395288"/>
            <a:chOff x="295" y="1248"/>
            <a:chExt cx="408" cy="249"/>
          </a:xfrm>
        </p:grpSpPr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295" y="1248"/>
              <a:ext cx="408" cy="2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4</a:t>
              </a:r>
              <a:endPara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307" y="1259"/>
              <a:ext cx="227" cy="22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2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ru-RU" sz="100">
                  <a:latin typeface="Arial" charset="0"/>
                </a:rPr>
                <a:t>0</a:t>
              </a: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330" y="1282"/>
              <a:ext cx="182" cy="182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18431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5384" name="Rectangle 16">
              <a:hlinkClick r:id="" action="ppaction://macro?name=Obr_FP"/>
            </p:cNvPr>
            <p:cNvSpPr>
              <a:spLocks noChangeArrowheads="1"/>
            </p:cNvSpPr>
            <p:nvPr/>
          </p:nvSpPr>
          <p:spPr bwMode="auto">
            <a:xfrm>
              <a:off x="353" y="1305"/>
              <a:ext cx="136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15385" name="Metka" hidden="1">
              <a:hlinkClick r:id="" action="ppaction://macro?name=Obr_FP"/>
            </p:cNvPr>
            <p:cNvSpPr>
              <a:spLocks/>
            </p:cNvSpPr>
            <p:nvPr/>
          </p:nvSpPr>
          <p:spPr bwMode="auto">
            <a:xfrm>
              <a:off x="364" y="1315"/>
              <a:ext cx="113" cy="114"/>
            </a:xfrm>
            <a:custGeom>
              <a:avLst/>
              <a:gdLst>
                <a:gd name="T0" fmla="*/ 0 w 2834"/>
                <a:gd name="T1" fmla="*/ 0 h 2857"/>
                <a:gd name="T2" fmla="*/ 0 w 2834"/>
                <a:gd name="T3" fmla="*/ 0 h 2857"/>
                <a:gd name="T4" fmla="*/ 0 w 2834"/>
                <a:gd name="T5" fmla="*/ 0 h 2857"/>
                <a:gd name="T6" fmla="*/ 0 w 2834"/>
                <a:gd name="T7" fmla="*/ 0 h 2857"/>
                <a:gd name="T8" fmla="*/ 0 w 2834"/>
                <a:gd name="T9" fmla="*/ 0 h 2857"/>
                <a:gd name="T10" fmla="*/ 0 w 2834"/>
                <a:gd name="T11" fmla="*/ 0 h 2857"/>
                <a:gd name="T12" fmla="*/ 0 w 2834"/>
                <a:gd name="T13" fmla="*/ 0 h 2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34"/>
                <a:gd name="T22" fmla="*/ 0 h 2857"/>
                <a:gd name="T23" fmla="*/ 2834 w 2834"/>
                <a:gd name="T24" fmla="*/ 2857 h 28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34" h="2857">
                  <a:moveTo>
                    <a:pt x="0" y="635"/>
                  </a:moveTo>
                  <a:lnTo>
                    <a:pt x="0" y="1891"/>
                  </a:lnTo>
                  <a:lnTo>
                    <a:pt x="1256" y="2857"/>
                  </a:lnTo>
                  <a:lnTo>
                    <a:pt x="2834" y="1263"/>
                  </a:lnTo>
                  <a:lnTo>
                    <a:pt x="2834" y="0"/>
                  </a:lnTo>
                  <a:lnTo>
                    <a:pt x="1252" y="1618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77" name="Dalee">
            <a:hlinkClick r:id="" action="ppaction://macro?name=Next_Slide" highlightClick="1"/>
          </p:cNvPr>
          <p:cNvSpPr>
            <a:spLocks noChangeArrowheads="1"/>
          </p:cNvSpPr>
          <p:nvPr/>
        </p:nvSpPr>
        <p:spPr bwMode="auto">
          <a:xfrm>
            <a:off x="7092950" y="6394450"/>
            <a:ext cx="939800" cy="306388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Итоги </a:t>
            </a:r>
            <a:r>
              <a:rPr lang="ru-RU" sz="1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►</a:t>
            </a:r>
            <a:endParaRPr lang="ru-RU" sz="1400" b="1">
              <a:solidFill>
                <a:schemeClr val="tx2"/>
              </a:solidFill>
              <a:latin typeface="Arial" pitchFamily="34" charset="0"/>
              <a:cs typeface="Arial" pitchFamily="34" charset="0"/>
              <a:sym typeface="Webdings" pitchFamily="18" charset="2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500562" y="3071810"/>
            <a:ext cx="3857652" cy="3071834"/>
          </a:xfrm>
          <a:prstGeom prst="ellipse">
            <a:avLst/>
          </a:prstGeom>
          <a:blipFill>
            <a:blip r:embed="rId2" cstate="screen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16387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ctr">
              <a:spcBef>
                <a:spcPct val="50000"/>
              </a:spcBef>
            </a:pPr>
            <a:endParaRPr lang="ru-RU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6388" name="Out_Tim"/>
          <p:cNvSpPr txBox="1">
            <a:spLocks noChangeArrowheads="1"/>
          </p:cNvSpPr>
          <p:nvPr/>
        </p:nvSpPr>
        <p:spPr bwMode="auto">
          <a:xfrm>
            <a:off x="8101013" y="6418263"/>
            <a:ext cx="647700" cy="2222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6389" name="Out_ver"/>
          <p:cNvSpPr txBox="1">
            <a:spLocks noChangeArrowheads="1"/>
          </p:cNvSpPr>
          <p:nvPr/>
        </p:nvSpPr>
        <p:spPr bwMode="auto">
          <a:xfrm>
            <a:off x="5291138" y="3068638"/>
            <a:ext cx="10795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pitchFamily="34" charset="0"/>
            </a:endParaRPr>
          </a:p>
        </p:txBody>
      </p:sp>
      <p:sp>
        <p:nvSpPr>
          <p:cNvPr id="16390" name="Out_proc"/>
          <p:cNvSpPr txBox="1">
            <a:spLocks noChangeArrowheads="1"/>
          </p:cNvSpPr>
          <p:nvPr/>
        </p:nvSpPr>
        <p:spPr bwMode="auto">
          <a:xfrm>
            <a:off x="5291138" y="3789363"/>
            <a:ext cx="1079500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pitchFamily="34" charset="0"/>
            </a:endParaRPr>
          </a:p>
        </p:txBody>
      </p:sp>
      <p:sp>
        <p:nvSpPr>
          <p:cNvPr id="6151" name="Out_oc"/>
          <p:cNvSpPr txBox="1">
            <a:spLocks noChangeArrowheads="1"/>
          </p:cNvSpPr>
          <p:nvPr/>
        </p:nvSpPr>
        <p:spPr bwMode="auto">
          <a:xfrm>
            <a:off x="6948488" y="3068638"/>
            <a:ext cx="1079500" cy="1223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392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Всего заданий</a:t>
            </a:r>
          </a:p>
        </p:txBody>
      </p:sp>
      <p:sp>
        <p:nvSpPr>
          <p:cNvPr id="16393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pitchFamily="34" charset="0"/>
              </a:rPr>
              <a:t>Затрачено времени</a:t>
            </a:r>
          </a:p>
        </p:txBody>
      </p:sp>
      <p:sp>
        <p:nvSpPr>
          <p:cNvPr id="16394" name="AutoShape 12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Снова</a:t>
            </a:r>
          </a:p>
        </p:txBody>
      </p:sp>
      <p:sp>
        <p:nvSpPr>
          <p:cNvPr id="16395" name="AutoShape 13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Arial" pitchFamily="34" charset="0"/>
              </a:rPr>
              <a:t>Выход</a:t>
            </a:r>
            <a:endParaRPr lang="ru-RU" sz="1400" b="1">
              <a:solidFill>
                <a:schemeClr val="tx2"/>
              </a:solidFill>
              <a:latin typeface="Arial" pitchFamily="34" charset="0"/>
              <a:sym typeface="Webdings" pitchFamily="18" charset="2"/>
            </a:endParaRPr>
          </a:p>
        </p:txBody>
      </p:sp>
      <p:sp>
        <p:nvSpPr>
          <p:cNvPr id="16396" name="Rectangle 14"/>
          <p:cNvSpPr>
            <a:spLocks noChangeArrowheads="1"/>
          </p:cNvSpPr>
          <p:nvPr/>
        </p:nvSpPr>
        <p:spPr bwMode="auto">
          <a:xfrm>
            <a:off x="827088" y="3019425"/>
            <a:ext cx="42084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Arial" pitchFamily="34" charset="0"/>
              </a:rPr>
              <a:t>Правильных ответов</a:t>
            </a:r>
          </a:p>
        </p:txBody>
      </p: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827088" y="3740150"/>
            <a:ext cx="4208462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>
                <a:latin typeface="Arial" pitchFamily="34" charset="0"/>
              </a:rPr>
              <a:t>в процентах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6627813" y="2349500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Оценка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687388" y="3571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65000"/>
              </a:lnSpc>
              <a:defRPr/>
            </a:pPr>
            <a:r>
              <a:rPr lang="ru-RU" sz="6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Результаты</a:t>
            </a:r>
            <a: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тестирования</a:t>
            </a:r>
          </a:p>
        </p:txBody>
      </p:sp>
      <p:sp>
        <p:nvSpPr>
          <p:cNvPr id="16400" name="Out_osh"/>
          <p:cNvSpPr txBox="1">
            <a:spLocks noChangeArrowheads="1"/>
          </p:cNvSpPr>
          <p:nvPr/>
        </p:nvSpPr>
        <p:spPr bwMode="auto">
          <a:xfrm>
            <a:off x="2339975" y="4797425"/>
            <a:ext cx="5976938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pitchFamily="34" charset="0"/>
            </a:endParaRPr>
          </a:p>
        </p:txBody>
      </p:sp>
      <p:sp>
        <p:nvSpPr>
          <p:cNvPr id="18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>
                <a:latin typeface="Tahoma" charset="0"/>
              </a:rPr>
              <a:t>Подождите!</a:t>
            </a:r>
          </a:p>
          <a:p>
            <a:pPr algn="ctr">
              <a:defRPr/>
            </a:pPr>
            <a:r>
              <a:rPr lang="ru-RU">
                <a:latin typeface="Tahoma" charset="0"/>
              </a:rPr>
              <a:t>Идет обработка данных</a:t>
            </a:r>
          </a:p>
        </p:txBody>
      </p:sp>
      <p:sp>
        <p:nvSpPr>
          <p:cNvPr id="16402" name="T_osh"/>
          <p:cNvSpPr txBox="1">
            <a:spLocks noChangeArrowheads="1"/>
          </p:cNvSpPr>
          <p:nvPr/>
        </p:nvSpPr>
        <p:spPr bwMode="auto">
          <a:xfrm>
            <a:off x="1042988" y="4645025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Arial" pitchFamily="34" charset="0"/>
              </a:rPr>
              <a:t>Ошибки в выборе ответов на задания: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134</TotalTime>
  <Words>263</Words>
  <Application>Microsoft Office PowerPoint</Application>
  <PresentationFormat>Экран (4:3)</PresentationFormat>
  <Paragraphs>130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Tahoma</vt:lpstr>
      <vt:lpstr>Arial</vt:lpstr>
      <vt:lpstr>Cambria</vt:lpstr>
      <vt:lpstr>Calibri</vt:lpstr>
      <vt:lpstr>Wingdings 3</vt:lpstr>
      <vt:lpstr>Wingdings</vt:lpstr>
      <vt:lpstr>Gill Sans MT</vt:lpstr>
      <vt:lpstr>Webdings</vt:lpstr>
      <vt:lpstr>Начальная</vt:lpstr>
      <vt:lpstr>Русский  язык  3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Россошанская школа-интернат</Company>
  <LinksUpToDate>false</LinksUpToDate>
  <SharedDoc>false</SharedDoc>
  <HyperlinkBase>http://www.rosinka.vrn.ru/pp/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тестов</dc:title>
  <dc:creator>Комаровский Анатолий Николаевич</dc:creator>
  <dc:description>Работает в MS PowerPoint 2003 и 2007</dc:description>
  <cp:lastModifiedBy>Matey</cp:lastModifiedBy>
  <cp:revision>26</cp:revision>
  <dcterms:created xsi:type="dcterms:W3CDTF">2009-11-15T10:01:00Z</dcterms:created>
  <dcterms:modified xsi:type="dcterms:W3CDTF">2012-11-07T19:48:54Z</dcterms:modified>
</cp:coreProperties>
</file>