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2" d="100"/>
          <a:sy n="62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6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C83040-D81E-4C13-A71F-47CECCD46619}" type="doc">
      <dgm:prSet loTypeId="urn:microsoft.com/office/officeart/2005/8/layout/hierarchy3" loCatId="hierarchy" qsTypeId="urn:microsoft.com/office/officeart/2005/8/quickstyle/3d5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B1D2DF18-363A-4BFF-B005-360955ABFED5}" type="pres">
      <dgm:prSet presAssocID="{FBC83040-D81E-4C13-A71F-47CECCD4661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62BF2D48-8960-4977-B5D4-A9CDF2BE977D}" type="presOf" srcId="{FBC83040-D81E-4C13-A71F-47CECCD46619}" destId="{B1D2DF18-363A-4BFF-B005-360955ABFED5}" srcOrd="0" destOrd="0" presId="urn:microsoft.com/office/officeart/2005/8/layout/hierarchy3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813DC-FC10-4F81-928E-C28E6C8B6114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9C946-31B9-417C-8006-7D613D20AF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803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9C946-31B9-417C-8006-7D613D20AF5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9C946-31B9-417C-8006-7D613D20AF5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9C946-31B9-417C-8006-7D613D20AF5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1F79-E816-4171-8093-647B820A7C67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4308EB-EE5B-4E0A-8596-E113742D2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1F79-E816-4171-8093-647B820A7C67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08EB-EE5B-4E0A-8596-E113742D2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1F79-E816-4171-8093-647B820A7C67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08EB-EE5B-4E0A-8596-E113742D2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1F79-E816-4171-8093-647B820A7C67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4308EB-EE5B-4E0A-8596-E113742D2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1F79-E816-4171-8093-647B820A7C67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08EB-EE5B-4E0A-8596-E113742D20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1F79-E816-4171-8093-647B820A7C67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08EB-EE5B-4E0A-8596-E113742D2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1F79-E816-4171-8093-647B820A7C67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4308EB-EE5B-4E0A-8596-E113742D20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1F79-E816-4171-8093-647B820A7C67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08EB-EE5B-4E0A-8596-E113742D2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1F79-E816-4171-8093-647B820A7C67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08EB-EE5B-4E0A-8596-E113742D2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1F79-E816-4171-8093-647B820A7C67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08EB-EE5B-4E0A-8596-E113742D2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1F79-E816-4171-8093-647B820A7C67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08EB-EE5B-4E0A-8596-E113742D20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DC1F79-E816-4171-8093-647B820A7C67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4308EB-EE5B-4E0A-8596-E113742D20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5572140"/>
            <a:ext cx="8458200" cy="857256"/>
          </a:xfrm>
        </p:spPr>
        <p:txBody>
          <a:bodyPr>
            <a:noAutofit/>
          </a:bodyPr>
          <a:lstStyle/>
          <a:p>
            <a:r>
              <a:rPr lang="ru-RU" sz="6600" dirty="0" smtClean="0"/>
              <a:t>4 класс</a:t>
            </a:r>
            <a:endParaRPr lang="ru-RU" sz="66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0" y="0"/>
          <a:ext cx="9144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085850" y="723900"/>
            <a:ext cx="705805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Изложение</a:t>
            </a:r>
            <a:endParaRPr lang="ru-RU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pic>
        <p:nvPicPr>
          <p:cNvPr id="1032" name="Picture 8" descr="http://im3-tub-ru.yandex.net/i?id=473591785-34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7224" y="2071678"/>
            <a:ext cx="7072362" cy="407196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2428860" y="2786058"/>
            <a:ext cx="3714776" cy="1714512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 rtl="0"/>
            <a:r>
              <a:rPr lang="ru-RU" sz="3600" kern="10" spc="0" dirty="0" smtClean="0">
                <a:ln w="9525"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effectLst/>
                <a:latin typeface="Impact"/>
              </a:rPr>
              <a:t>Лебеди</a:t>
            </a:r>
            <a:endParaRPr lang="ru-RU" sz="3600" kern="10" spc="0" dirty="0">
              <a:ln w="9525">
                <a:round/>
                <a:headEnd/>
                <a:tailEnd/>
              </a:ln>
              <a:solidFill>
                <a:schemeClr val="accent1">
                  <a:lumMod val="75000"/>
                </a:schemeClr>
              </a:solidFill>
              <a:effectLst/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us\Desktop\Былины\фо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74638"/>
            <a:ext cx="5643602" cy="1225536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>
                <a:ln w="19050">
                  <a:solidFill>
                    <a:srgbClr val="FF0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Загадка</a:t>
            </a:r>
            <a:endParaRPr lang="ru-RU" sz="7200" dirty="0">
              <a:ln w="1905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4162"/>
            <a:ext cx="8686800" cy="4525963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rgbClr val="FF0000"/>
                </a:solidFill>
              </a:rPr>
              <a:t>В зоопарке, в тиши вод,</a:t>
            </a:r>
            <a:br>
              <a:rPr lang="ru-RU" sz="5400" b="1" dirty="0">
                <a:solidFill>
                  <a:srgbClr val="FF0000"/>
                </a:solidFill>
              </a:rPr>
            </a:br>
            <a:r>
              <a:rPr lang="ru-RU" sz="5400" b="1" dirty="0">
                <a:solidFill>
                  <a:srgbClr val="FF0000"/>
                </a:solidFill>
              </a:rPr>
              <a:t>Птица белая плывёт.</a:t>
            </a:r>
            <a:br>
              <a:rPr lang="ru-RU" sz="5400" b="1" dirty="0">
                <a:solidFill>
                  <a:srgbClr val="FF0000"/>
                </a:solidFill>
              </a:rPr>
            </a:br>
            <a:r>
              <a:rPr lang="ru-RU" sz="5400" b="1" dirty="0">
                <a:solidFill>
                  <a:srgbClr val="FF0000"/>
                </a:solidFill>
              </a:rPr>
              <a:t>Взгляд её, изгиб спины –</a:t>
            </a:r>
            <a:br>
              <a:rPr lang="ru-RU" sz="5400" b="1" dirty="0">
                <a:solidFill>
                  <a:srgbClr val="FF0000"/>
                </a:solidFill>
              </a:rPr>
            </a:br>
            <a:r>
              <a:rPr lang="ru-RU" sz="5400" b="1" dirty="0">
                <a:solidFill>
                  <a:srgbClr val="FF0000"/>
                </a:solidFill>
              </a:rPr>
              <a:t>Всё в ней дивной красоты</a:t>
            </a:r>
            <a:r>
              <a:rPr lang="ru-RU" sz="5400" dirty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(Лебедь)</a:t>
            </a:r>
            <a:endParaRPr lang="ru-RU" sz="6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sus\Desktop\Былины\фо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" name="Рисунок 1" descr="TS_Два-лебедя.jpg"/>
          <p:cNvPicPr>
            <a:picLocks noChangeAspect="1"/>
          </p:cNvPicPr>
          <p:nvPr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1107258" y="759475"/>
            <a:ext cx="6929485" cy="51788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sus\Desktop\Былины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72290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642910" y="457200"/>
            <a:ext cx="8143932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Прочитайте текст:</a:t>
            </a:r>
            <a:endParaRPr lang="ru-RU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743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Летят на север птицы. Где бы чайкам, лебедям, уткам отдохнуть, рыбкой подкрепиться? Озёра и реки ещё не вскрылись.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Но вот птицы над Ленинградом. В устье Невы блестит открытая вода. Сюда садятся усталые птицы. Здесь и отдых, и пища.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Охотник построил шалаш у самого берега. Он приготовил ружьё и ждёт добычу.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Вот медленно снижаются белые птицы. Это лебеди. Они делают широкий круг и тяжело садятся на воду.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Что же не стреляет охотник? Он опускает ружьё. Сказочные птицы сложили крылья, высоко подняли прямые шеи. Кто помешает их отдыху после трудного и опасного пути?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asus\Desktop\Былины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66690"/>
            <a:ext cx="9144000" cy="627702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14348" y="1928803"/>
            <a:ext cx="742955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en-US" dirty="0" smtClean="0"/>
              <a:t>    </a:t>
            </a:r>
            <a:r>
              <a:rPr lang="ru-RU" sz="2000" b="1" dirty="0" smtClean="0"/>
              <a:t>Летят на север птицы. Где бы чайкам, лебедям, уткам отдохнуть, рыбкой подкрепиться? Озёра и реки ещё не вскрылись. </a:t>
            </a:r>
          </a:p>
          <a:p>
            <a:r>
              <a:rPr lang="ru-RU" sz="2000" b="1" dirty="0" smtClean="0"/>
              <a:t>     Но вот птицы над Ленинградом. В устье Невы блестит открытая вода. Сюда садятся усталые птицы. Здесь и отдых, и пища.</a:t>
            </a:r>
          </a:p>
          <a:p>
            <a:r>
              <a:rPr lang="ru-RU" sz="2000" b="1" dirty="0" smtClean="0"/>
              <a:t>      Охотник построил шалаш у самого берега. Он приготовил ружьё и ждёт добычу.</a:t>
            </a:r>
          </a:p>
          <a:p>
            <a:r>
              <a:rPr lang="ru-RU" sz="2000" b="1" dirty="0" smtClean="0"/>
              <a:t>     Вот медленно снижаются белые птицы. Это лебеди. Они делают широкий круг и тяжело садятся на воду.</a:t>
            </a:r>
          </a:p>
          <a:p>
            <a:r>
              <a:rPr lang="ru-RU" sz="2000" b="1" dirty="0" smtClean="0"/>
              <a:t>     Что же не стреляет охотник? Он опускает ружьё. Сказочные птицы сложили крылья, высоко подняли прямые шеи. Кто помешает их отдыху после трудного и опасного пути?</a:t>
            </a:r>
            <a:endParaRPr lang="ru-RU" sz="2000" b="1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2285984" y="428604"/>
            <a:ext cx="4486281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Прочитайте текст:</a:t>
            </a:r>
            <a:endParaRPr lang="ru-RU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285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http://www.web3mantra.com/wp-content/uploads/2011/02/psd-background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857224" y="1071546"/>
            <a:ext cx="7715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2000240"/>
            <a:ext cx="7358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</a:t>
            </a:r>
          </a:p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3571876"/>
            <a:ext cx="7572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en-US" dirty="0" smtClean="0"/>
              <a:t>   </a:t>
            </a:r>
          </a:p>
        </p:txBody>
      </p:sp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928662" y="214291"/>
            <a:ext cx="7858180" cy="100013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Прочитай и перескажи      </a:t>
            </a:r>
            <a:endParaRPr lang="ru-RU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1285860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en-US" dirty="0" smtClean="0"/>
              <a:t>     </a:t>
            </a:r>
            <a:r>
              <a:rPr lang="ru-RU" b="1" dirty="0" smtClean="0"/>
              <a:t>Летят на север птицы. Где бы чайкам, лебедям, уткам отдохнуть, рыбкой подкрепиться? Озёра и реки ещё не вскрылись. 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1928802"/>
            <a:ext cx="7358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en-US" dirty="0" smtClean="0"/>
              <a:t>    </a:t>
            </a:r>
            <a:r>
              <a:rPr lang="ru-RU" b="1" dirty="0" smtClean="0"/>
              <a:t>Но вот птицы над Ленинградом. В устье Невы блестит открытая вода. Сюда садятся усталые птицы. Здесь и отдых, и пища.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57224" y="2571745"/>
            <a:ext cx="7286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</a:t>
            </a:r>
            <a:r>
              <a:rPr lang="ru-RU" b="1" dirty="0" smtClean="0"/>
              <a:t>Охотник построил шалаш у самого берега. Он приготовил ружьё и ждёт добычу.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928662" y="3214686"/>
            <a:ext cx="7500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</a:t>
            </a:r>
            <a:r>
              <a:rPr lang="ru-RU" b="1" dirty="0" smtClean="0"/>
              <a:t>Вот медленно снижаются белые птицы. Это лебеди. Они делают широкий круг и тяжело садятся на воду.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85786" y="3929066"/>
            <a:ext cx="78581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en-US" dirty="0" smtClean="0"/>
              <a:t>     </a:t>
            </a:r>
            <a:r>
              <a:rPr lang="ru-RU" b="1" dirty="0" smtClean="0"/>
              <a:t>Что же не стреляет охотник? Он опускает ружьё. Сказочные птицы сложили крылья, высоко подняли прямые шеи. Кто помешает их отдыху после трудного и опасного пути?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uiExpand="1" build="p"/>
      <p:bldP spid="8" grpId="0" build="p"/>
      <p:bldP spid="9" grpId="0" build="p"/>
      <p:bldP spid="10" grpId="0" build="p"/>
      <p:bldP spid="11" grpId="0" build="p"/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http://www.web3mantra.com/wp-content/uploads/2011/02/psd-background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851025"/>
            <a:ext cx="9143999" cy="8709025"/>
          </a:xfrm>
          <a:prstGeom prst="rect">
            <a:avLst/>
          </a:prstGeom>
          <a:noFill/>
        </p:spPr>
      </p:pic>
      <p:sp>
        <p:nvSpPr>
          <p:cNvPr id="22530" name="WordArt 2"/>
          <p:cNvSpPr>
            <a:spLocks noChangeArrowheads="1" noChangeShapeType="1" noTextEdit="1"/>
          </p:cNvSpPr>
          <p:nvPr/>
        </p:nvSpPr>
        <p:spPr bwMode="auto">
          <a:xfrm>
            <a:off x="571472" y="214290"/>
            <a:ext cx="8143932" cy="92869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Объясни написание выделенных букв: </a:t>
            </a:r>
            <a:endParaRPr lang="ru-RU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285860"/>
            <a:ext cx="821537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400" b="1" dirty="0" smtClean="0"/>
              <a:t>Л</a:t>
            </a:r>
            <a:r>
              <a:rPr lang="ru-RU" sz="2400" b="1" dirty="0" smtClean="0">
                <a:solidFill>
                  <a:srgbClr val="FF0000"/>
                </a:solidFill>
              </a:rPr>
              <a:t>е</a:t>
            </a:r>
            <a:r>
              <a:rPr lang="ru-RU" sz="2400" b="1" dirty="0" smtClean="0"/>
              <a:t>тят на сев</a:t>
            </a:r>
            <a:r>
              <a:rPr lang="ru-RU" sz="2400" b="1" dirty="0" smtClean="0">
                <a:solidFill>
                  <a:srgbClr val="FF0000"/>
                </a:solidFill>
              </a:rPr>
              <a:t>е</a:t>
            </a:r>
            <a:r>
              <a:rPr lang="ru-RU" sz="2400" b="1" dirty="0" smtClean="0"/>
              <a:t>р птиц</a:t>
            </a:r>
            <a:r>
              <a:rPr lang="ru-RU" sz="2400" b="1" dirty="0" smtClean="0">
                <a:solidFill>
                  <a:srgbClr val="FF0000"/>
                </a:solidFill>
              </a:rPr>
              <a:t>ы</a:t>
            </a:r>
            <a:r>
              <a:rPr lang="ru-RU" sz="2400" b="1" dirty="0" smtClean="0"/>
              <a:t>. Где бы ч</a:t>
            </a:r>
            <a:r>
              <a:rPr lang="ru-RU" sz="2400" b="1" dirty="0" smtClean="0">
                <a:solidFill>
                  <a:srgbClr val="FF0000"/>
                </a:solidFill>
              </a:rPr>
              <a:t>а</a:t>
            </a:r>
            <a:r>
              <a:rPr lang="ru-RU" sz="2400" b="1" dirty="0" smtClean="0"/>
              <a:t>йкам, л</a:t>
            </a:r>
            <a:r>
              <a:rPr lang="ru-RU" sz="2400" b="1" dirty="0" smtClean="0">
                <a:solidFill>
                  <a:srgbClr val="FF0000"/>
                </a:solidFill>
              </a:rPr>
              <a:t>е</a:t>
            </a:r>
            <a:r>
              <a:rPr lang="ru-RU" sz="2400" b="1" dirty="0" smtClean="0"/>
              <a:t>б</a:t>
            </a:r>
            <a:r>
              <a:rPr lang="ru-RU" sz="2400" b="1" dirty="0" smtClean="0">
                <a:solidFill>
                  <a:srgbClr val="FF0000"/>
                </a:solidFill>
              </a:rPr>
              <a:t>е</a:t>
            </a:r>
            <a:r>
              <a:rPr lang="ru-RU" sz="2400" b="1" dirty="0" smtClean="0"/>
              <a:t>дям, у</a:t>
            </a:r>
            <a:r>
              <a:rPr lang="ru-RU" sz="2400" b="1" dirty="0" smtClean="0">
                <a:solidFill>
                  <a:srgbClr val="FF0000"/>
                </a:solidFill>
              </a:rPr>
              <a:t>т</a:t>
            </a:r>
            <a:r>
              <a:rPr lang="ru-RU" sz="2400" b="1" dirty="0" smtClean="0"/>
              <a:t>кам </a:t>
            </a:r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/>
              <a:t>тд</a:t>
            </a:r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/>
              <a:t>хнуть, ры</a:t>
            </a:r>
            <a:r>
              <a:rPr lang="ru-RU" sz="2400" b="1" dirty="0" smtClean="0">
                <a:solidFill>
                  <a:srgbClr val="FF0000"/>
                </a:solidFill>
              </a:rPr>
              <a:t>б</a:t>
            </a:r>
            <a:r>
              <a:rPr lang="ru-RU" sz="2400" b="1" dirty="0" smtClean="0"/>
              <a:t>кой по</a:t>
            </a:r>
            <a:r>
              <a:rPr lang="ru-RU" sz="2400" b="1" dirty="0" smtClean="0">
                <a:solidFill>
                  <a:srgbClr val="FF0000"/>
                </a:solidFill>
              </a:rPr>
              <a:t>д</a:t>
            </a:r>
            <a:r>
              <a:rPr lang="ru-RU" sz="2400" b="1" dirty="0" smtClean="0"/>
              <a:t>кр</a:t>
            </a:r>
            <a:r>
              <a:rPr lang="ru-RU" sz="2400" b="1" dirty="0" smtClean="0">
                <a:solidFill>
                  <a:srgbClr val="FF0000"/>
                </a:solidFill>
              </a:rPr>
              <a:t>е</a:t>
            </a:r>
            <a:r>
              <a:rPr lang="ru-RU" sz="2400" b="1" dirty="0" smtClean="0"/>
              <a:t>пит</a:t>
            </a:r>
            <a:r>
              <a:rPr lang="ru-RU" sz="2400" b="1" dirty="0" smtClean="0">
                <a:solidFill>
                  <a:srgbClr val="FF0000"/>
                </a:solidFill>
              </a:rPr>
              <a:t>ь</a:t>
            </a:r>
            <a:r>
              <a:rPr lang="ru-RU" sz="2400" b="1" dirty="0" smtClean="0"/>
              <a:t>ся? </a:t>
            </a:r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/>
              <a:t>зёра и реки ещё </a:t>
            </a:r>
            <a:r>
              <a:rPr lang="ru-RU" sz="2400" b="1" dirty="0" smtClean="0">
                <a:solidFill>
                  <a:srgbClr val="FF0000"/>
                </a:solidFill>
              </a:rPr>
              <a:t>не </a:t>
            </a:r>
            <a:r>
              <a:rPr lang="ru-RU" sz="2400" b="1" dirty="0" smtClean="0"/>
              <a:t>вскрылись. </a:t>
            </a:r>
          </a:p>
          <a:p>
            <a:r>
              <a:rPr lang="ru-RU" sz="2400" b="1" dirty="0" smtClean="0"/>
              <a:t>     Но вот птицы над </a:t>
            </a:r>
            <a:r>
              <a:rPr lang="ru-RU" sz="2400" b="1" dirty="0" smtClean="0">
                <a:solidFill>
                  <a:srgbClr val="FF0000"/>
                </a:solidFill>
              </a:rPr>
              <a:t>Л</a:t>
            </a:r>
            <a:r>
              <a:rPr lang="ru-RU" sz="2400" b="1" dirty="0" smtClean="0"/>
              <a:t>енинградом. В уст</a:t>
            </a:r>
            <a:r>
              <a:rPr lang="ru-RU" sz="2400" b="1" dirty="0" smtClean="0">
                <a:solidFill>
                  <a:srgbClr val="FF0000"/>
                </a:solidFill>
              </a:rPr>
              <a:t>ь</a:t>
            </a:r>
            <a:r>
              <a:rPr lang="ru-RU" sz="2400" b="1" dirty="0" smtClean="0"/>
              <a:t>е </a:t>
            </a:r>
            <a:r>
              <a:rPr lang="ru-RU" sz="2400" b="1" dirty="0" smtClean="0">
                <a:solidFill>
                  <a:srgbClr val="FF0000"/>
                </a:solidFill>
              </a:rPr>
              <a:t>Н</a:t>
            </a:r>
            <a:r>
              <a:rPr lang="ru-RU" sz="2400" b="1" dirty="0" smtClean="0"/>
              <a:t>евы бл</a:t>
            </a:r>
            <a:r>
              <a:rPr lang="ru-RU" sz="2400" b="1" dirty="0" smtClean="0">
                <a:solidFill>
                  <a:srgbClr val="FF0000"/>
                </a:solidFill>
              </a:rPr>
              <a:t>е</a:t>
            </a:r>
            <a:r>
              <a:rPr lang="ru-RU" sz="2400" b="1" dirty="0" smtClean="0"/>
              <a:t>стит </a:t>
            </a:r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/>
              <a:t>ткрытая в</a:t>
            </a:r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/>
              <a:t>да. Сюда садя</a:t>
            </a:r>
            <a:r>
              <a:rPr lang="ru-RU" sz="2400" b="1" dirty="0" smtClean="0">
                <a:solidFill>
                  <a:srgbClr val="FF0000"/>
                </a:solidFill>
              </a:rPr>
              <a:t>тся </a:t>
            </a:r>
            <a:r>
              <a:rPr lang="ru-RU" sz="2400" b="1" dirty="0" smtClean="0"/>
              <a:t>усталые птиц</a:t>
            </a:r>
            <a:r>
              <a:rPr lang="ru-RU" sz="2400" b="1" dirty="0" smtClean="0">
                <a:solidFill>
                  <a:srgbClr val="FF0000"/>
                </a:solidFill>
              </a:rPr>
              <a:t>ы</a:t>
            </a:r>
            <a:r>
              <a:rPr lang="ru-RU" sz="2400" b="1" dirty="0" smtClean="0"/>
              <a:t>. </a:t>
            </a:r>
            <a:r>
              <a:rPr lang="ru-RU" sz="2400" b="1" dirty="0" smtClean="0">
                <a:solidFill>
                  <a:srgbClr val="FF0000"/>
                </a:solidFill>
              </a:rPr>
              <a:t>З</a:t>
            </a:r>
            <a:r>
              <a:rPr lang="ru-RU" sz="2400" b="1" dirty="0" smtClean="0"/>
              <a:t>десь и о</a:t>
            </a:r>
            <a:r>
              <a:rPr lang="ru-RU" sz="2400" b="1" dirty="0" smtClean="0">
                <a:solidFill>
                  <a:srgbClr val="FF0000"/>
                </a:solidFill>
              </a:rPr>
              <a:t>т</a:t>
            </a:r>
            <a:r>
              <a:rPr lang="ru-RU" sz="2400" b="1" dirty="0" smtClean="0"/>
              <a:t>дых, и пищ</a:t>
            </a:r>
            <a:r>
              <a:rPr lang="ru-RU" sz="2400" b="1" dirty="0" smtClean="0">
                <a:solidFill>
                  <a:srgbClr val="FF0000"/>
                </a:solidFill>
              </a:rPr>
              <a:t>а</a:t>
            </a:r>
            <a:r>
              <a:rPr lang="ru-RU" sz="2400" b="1" dirty="0" smtClean="0"/>
              <a:t>.</a:t>
            </a:r>
          </a:p>
          <a:p>
            <a:r>
              <a:rPr lang="ru-RU" sz="2400" b="1" dirty="0" smtClean="0"/>
              <a:t>      </a:t>
            </a:r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/>
              <a:t>хотник п</a:t>
            </a:r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/>
              <a:t>строил шала</a:t>
            </a:r>
            <a:r>
              <a:rPr lang="ru-RU" sz="2400" b="1" dirty="0" smtClean="0">
                <a:solidFill>
                  <a:srgbClr val="FF0000"/>
                </a:solidFill>
              </a:rPr>
              <a:t>ш</a:t>
            </a:r>
            <a:r>
              <a:rPr lang="ru-RU" sz="2400" b="1" dirty="0" smtClean="0"/>
              <a:t> у самого бер</a:t>
            </a:r>
            <a:r>
              <a:rPr lang="ru-RU" sz="2400" b="1" dirty="0" smtClean="0">
                <a:solidFill>
                  <a:srgbClr val="FF0000"/>
                </a:solidFill>
              </a:rPr>
              <a:t>е</a:t>
            </a:r>
            <a:r>
              <a:rPr lang="ru-RU" sz="2400" b="1" dirty="0" smtClean="0"/>
              <a:t>га. </a:t>
            </a:r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/>
              <a:t>н пр</a:t>
            </a:r>
            <a:r>
              <a:rPr lang="ru-RU" sz="2400" b="1" dirty="0" smtClean="0">
                <a:solidFill>
                  <a:srgbClr val="FF0000"/>
                </a:solidFill>
              </a:rPr>
              <a:t>и</a:t>
            </a:r>
            <a:r>
              <a:rPr lang="ru-RU" sz="2400" b="1" dirty="0" smtClean="0"/>
              <a:t>г</a:t>
            </a:r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/>
              <a:t>товил руж</a:t>
            </a:r>
            <a:r>
              <a:rPr lang="ru-RU" sz="2400" b="1" dirty="0" smtClean="0">
                <a:solidFill>
                  <a:srgbClr val="FF0000"/>
                </a:solidFill>
              </a:rPr>
              <a:t>ь</a:t>
            </a:r>
            <a:r>
              <a:rPr lang="ru-RU" sz="2400" b="1" dirty="0" smtClean="0"/>
              <a:t>ё и ждёт д</a:t>
            </a:r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/>
              <a:t>бычу.</a:t>
            </a:r>
          </a:p>
          <a:p>
            <a:r>
              <a:rPr lang="ru-RU" sz="2400" b="1" dirty="0" smtClean="0"/>
              <a:t>     Вот медле</a:t>
            </a:r>
            <a:r>
              <a:rPr lang="ru-RU" sz="2400" b="1" dirty="0" smtClean="0">
                <a:solidFill>
                  <a:srgbClr val="FF0000"/>
                </a:solidFill>
              </a:rPr>
              <a:t>нн</a:t>
            </a:r>
            <a:r>
              <a:rPr lang="ru-RU" sz="2400" b="1" dirty="0" smtClean="0"/>
              <a:t>о сн</a:t>
            </a:r>
            <a:r>
              <a:rPr lang="ru-RU" sz="2400" b="1" dirty="0" smtClean="0">
                <a:solidFill>
                  <a:srgbClr val="FF0000"/>
                </a:solidFill>
              </a:rPr>
              <a:t>и</a:t>
            </a:r>
            <a:r>
              <a:rPr lang="ru-RU" sz="2400" b="1" dirty="0" smtClean="0"/>
              <a:t>жаются белые птиц</a:t>
            </a:r>
            <a:r>
              <a:rPr lang="ru-RU" sz="2400" b="1" dirty="0" smtClean="0">
                <a:solidFill>
                  <a:srgbClr val="FF0000"/>
                </a:solidFill>
              </a:rPr>
              <a:t>ы</a:t>
            </a:r>
            <a:r>
              <a:rPr lang="ru-RU" sz="2400" b="1" dirty="0" smtClean="0"/>
              <a:t>. Это леб</a:t>
            </a:r>
            <a:r>
              <a:rPr lang="ru-RU" sz="2400" b="1" dirty="0" smtClean="0">
                <a:solidFill>
                  <a:srgbClr val="FF0000"/>
                </a:solidFill>
              </a:rPr>
              <a:t>е</a:t>
            </a:r>
            <a:r>
              <a:rPr lang="ru-RU" sz="2400" b="1" dirty="0" smtClean="0"/>
              <a:t>ди. </a:t>
            </a:r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/>
              <a:t>ни делают ш</a:t>
            </a:r>
            <a:r>
              <a:rPr lang="ru-RU" sz="2400" b="1" dirty="0" smtClean="0">
                <a:solidFill>
                  <a:srgbClr val="FF0000"/>
                </a:solidFill>
              </a:rPr>
              <a:t>и</a:t>
            </a:r>
            <a:r>
              <a:rPr lang="ru-RU" sz="2400" b="1" dirty="0" smtClean="0"/>
              <a:t>рокий кру</a:t>
            </a:r>
            <a:r>
              <a:rPr lang="ru-RU" sz="2400" b="1" dirty="0" smtClean="0">
                <a:solidFill>
                  <a:srgbClr val="FF0000"/>
                </a:solidFill>
              </a:rPr>
              <a:t>г </a:t>
            </a:r>
            <a:r>
              <a:rPr lang="ru-RU" sz="2400" b="1" dirty="0" smtClean="0"/>
              <a:t>и т</a:t>
            </a:r>
            <a:r>
              <a:rPr lang="ru-RU" sz="2400" b="1" dirty="0" smtClean="0">
                <a:solidFill>
                  <a:srgbClr val="FF0000"/>
                </a:solidFill>
              </a:rPr>
              <a:t>я</a:t>
            </a:r>
            <a:r>
              <a:rPr lang="ru-RU" sz="2400" b="1" dirty="0" smtClean="0"/>
              <a:t>жело садя</a:t>
            </a:r>
            <a:r>
              <a:rPr lang="ru-RU" sz="2400" b="1" dirty="0" smtClean="0">
                <a:solidFill>
                  <a:srgbClr val="FF0000"/>
                </a:solidFill>
              </a:rPr>
              <a:t>тся</a:t>
            </a:r>
            <a:r>
              <a:rPr lang="ru-RU" sz="2400" b="1" dirty="0" smtClean="0"/>
              <a:t> на воду.</a:t>
            </a:r>
          </a:p>
          <a:p>
            <a:r>
              <a:rPr lang="ru-RU" sz="2400" b="1" dirty="0" smtClean="0"/>
              <a:t>     Что же не стр</a:t>
            </a:r>
            <a:r>
              <a:rPr lang="ru-RU" sz="2400" b="1" dirty="0" smtClean="0">
                <a:solidFill>
                  <a:srgbClr val="FF0000"/>
                </a:solidFill>
              </a:rPr>
              <a:t>е</a:t>
            </a:r>
            <a:r>
              <a:rPr lang="ru-RU" sz="2400" b="1" dirty="0" smtClean="0"/>
              <a:t>ляет </a:t>
            </a:r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/>
              <a:t>хотник? </a:t>
            </a:r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/>
              <a:t>н </a:t>
            </a:r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/>
              <a:t>пускает руж</a:t>
            </a:r>
            <a:r>
              <a:rPr lang="ru-RU" sz="2400" b="1" dirty="0" smtClean="0">
                <a:solidFill>
                  <a:srgbClr val="FF0000"/>
                </a:solidFill>
              </a:rPr>
              <a:t>ь</a:t>
            </a:r>
            <a:r>
              <a:rPr lang="ru-RU" sz="2400" b="1" dirty="0" smtClean="0"/>
              <a:t>ё. Сказо</a:t>
            </a:r>
            <a:r>
              <a:rPr lang="ru-RU" sz="2400" b="1" dirty="0" smtClean="0">
                <a:solidFill>
                  <a:srgbClr val="FF0000"/>
                </a:solidFill>
              </a:rPr>
              <a:t>чн</a:t>
            </a:r>
            <a:r>
              <a:rPr lang="ru-RU" sz="2400" b="1" dirty="0" smtClean="0"/>
              <a:t>ые птиц</a:t>
            </a:r>
            <a:r>
              <a:rPr lang="ru-RU" sz="2400" b="1" dirty="0" smtClean="0">
                <a:solidFill>
                  <a:srgbClr val="FF0000"/>
                </a:solidFill>
              </a:rPr>
              <a:t>ы </a:t>
            </a:r>
            <a:r>
              <a:rPr lang="ru-RU" sz="2400" b="1" dirty="0" smtClean="0"/>
              <a:t>сл</a:t>
            </a:r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/>
              <a:t>жили крыл</a:t>
            </a:r>
            <a:r>
              <a:rPr lang="ru-RU" sz="2400" b="1" dirty="0" smtClean="0">
                <a:solidFill>
                  <a:srgbClr val="FF0000"/>
                </a:solidFill>
              </a:rPr>
              <a:t>ь</a:t>
            </a:r>
            <a:r>
              <a:rPr lang="ru-RU" sz="2400" b="1" dirty="0" smtClean="0"/>
              <a:t>я, в</a:t>
            </a:r>
            <a:r>
              <a:rPr lang="ru-RU" sz="2400" b="1" dirty="0" smtClean="0">
                <a:solidFill>
                  <a:srgbClr val="FF0000"/>
                </a:solidFill>
              </a:rPr>
              <a:t>ы</a:t>
            </a:r>
            <a:r>
              <a:rPr lang="ru-RU" sz="2400" b="1" dirty="0" smtClean="0"/>
              <a:t>с</a:t>
            </a:r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/>
              <a:t>ко по</a:t>
            </a:r>
            <a:r>
              <a:rPr lang="ru-RU" sz="2400" b="1" dirty="0" smtClean="0">
                <a:solidFill>
                  <a:srgbClr val="FF0000"/>
                </a:solidFill>
              </a:rPr>
              <a:t>д</a:t>
            </a:r>
            <a:r>
              <a:rPr lang="ru-RU" sz="2400" b="1" dirty="0" smtClean="0"/>
              <a:t>няли пр</a:t>
            </a:r>
            <a:r>
              <a:rPr lang="ru-RU" sz="2400" b="1" dirty="0" smtClean="0">
                <a:solidFill>
                  <a:srgbClr val="FF0000"/>
                </a:solidFill>
              </a:rPr>
              <a:t>я</a:t>
            </a:r>
            <a:r>
              <a:rPr lang="ru-RU" sz="2400" b="1" dirty="0" smtClean="0"/>
              <a:t>мые шеи. Кто п</a:t>
            </a:r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/>
              <a:t>мешает их отдыху после тру</a:t>
            </a:r>
            <a:r>
              <a:rPr lang="ru-RU" sz="2400" b="1" dirty="0" smtClean="0">
                <a:solidFill>
                  <a:srgbClr val="FF0000"/>
                </a:solidFill>
              </a:rPr>
              <a:t>д</a:t>
            </a:r>
            <a:r>
              <a:rPr lang="ru-RU" sz="2400" b="1" dirty="0" smtClean="0"/>
              <a:t>ного и </a:t>
            </a:r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/>
              <a:t>пасного п</a:t>
            </a:r>
            <a:r>
              <a:rPr lang="ru-RU" sz="2400" b="1" dirty="0" smtClean="0">
                <a:solidFill>
                  <a:srgbClr val="FF0000"/>
                </a:solidFill>
              </a:rPr>
              <a:t>у</a:t>
            </a:r>
            <a:r>
              <a:rPr lang="ru-RU" sz="2400" b="1" dirty="0" smtClean="0"/>
              <a:t>ти?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web3mantra.com/wp-content/uploads/2011/02/psd-background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3555" name="WordArt 3"/>
          <p:cNvSpPr>
            <a:spLocks noChangeArrowheads="1" noChangeShapeType="1" noTextEdit="1"/>
          </p:cNvSpPr>
          <p:nvPr/>
        </p:nvSpPr>
        <p:spPr bwMode="auto">
          <a:xfrm>
            <a:off x="1357290" y="1"/>
            <a:ext cx="6500858" cy="114298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ru-RU" sz="3600" kern="10" spc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Ответь на вопросы:</a:t>
            </a:r>
            <a:endParaRPr lang="ru-RU" sz="3600" kern="10" spc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500174"/>
            <a:ext cx="77867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1. Почему не выстрелил охотник?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2000241"/>
            <a:ext cx="7715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2. Какое прилагательное употребил автор, чтобы напомнить о красоте лебедя?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72198" y="2783258"/>
            <a:ext cx="2571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2060"/>
                </a:solidFill>
              </a:rPr>
              <a:t>( Сказочная)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3429000"/>
            <a:ext cx="76438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3.Зачем сели лебеди на открытую воду в устье Невы?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85786" y="4143380"/>
            <a:ext cx="78581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4.Какие ещё птицы летят над Ленинградом в эту пору к северу?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build="p"/>
      <p:bldP spid="1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web3mantra.com/wp-content/uploads/2011/02/psd-background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42974" y="0"/>
            <a:ext cx="9786974" cy="6858000"/>
          </a:xfrm>
          <a:prstGeom prst="rect">
            <a:avLst/>
          </a:prstGeom>
          <a:noFill/>
        </p:spPr>
      </p:pic>
      <p:sp>
        <p:nvSpPr>
          <p:cNvPr id="24579" name="WordArt 3"/>
          <p:cNvSpPr>
            <a:spLocks noChangeArrowheads="1" noChangeShapeType="1" noTextEdit="1"/>
          </p:cNvSpPr>
          <p:nvPr/>
        </p:nvSpPr>
        <p:spPr bwMode="auto">
          <a:xfrm>
            <a:off x="500034" y="357166"/>
            <a:ext cx="8429684" cy="857256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Напиши изложение по плану: </a:t>
            </a:r>
            <a:endParaRPr lang="ru-RU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1500174"/>
            <a:ext cx="8215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1. Трудная дорога.</a:t>
            </a:r>
            <a:endParaRPr lang="ru-RU" sz="2400" dirty="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43934"/>
            <a:ext cx="4285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43934"/>
            <a:ext cx="5714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2214554"/>
            <a:ext cx="8215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2.Над Ленинградом</a:t>
            </a: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2928934"/>
            <a:ext cx="81439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3.Шалаш у чистой воды.</a:t>
            </a:r>
            <a:endParaRPr lang="ru-RU" sz="2400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2910" y="3567947"/>
            <a:ext cx="79296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4.Летят лебеди.</a:t>
            </a:r>
            <a:endParaRPr lang="ru-RU" sz="2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42910" y="4071942"/>
            <a:ext cx="80724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5.Почему охотник не стреляет?</a:t>
            </a:r>
            <a:endParaRPr lang="ru-RU" sz="2400" b="1" dirty="0"/>
          </a:p>
        </p:txBody>
      </p:sp>
      <p:sp>
        <p:nvSpPr>
          <p:cNvPr id="17" name="Прямоугольник 16"/>
          <p:cNvSpPr/>
          <p:nvPr/>
        </p:nvSpPr>
        <p:spPr>
          <a:xfrm flipV="1">
            <a:off x="8429652" y="3613666"/>
            <a:ext cx="2143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1" grpId="0" build="p"/>
      <p:bldP spid="13" grpId="0" build="p"/>
      <p:bldP spid="15" grpId="0" build="p"/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web3mantra.com/wp-content/uploads/2011/02/psd-background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5603" name="WordArt 3"/>
          <p:cNvSpPr>
            <a:spLocks noChangeArrowheads="1" noChangeShapeType="1" noTextEdit="1"/>
          </p:cNvSpPr>
          <p:nvPr/>
        </p:nvSpPr>
        <p:spPr bwMode="auto">
          <a:xfrm>
            <a:off x="1857356" y="1571612"/>
            <a:ext cx="7000923" cy="507209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Презентацию подготовила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 учитель начальных классов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ГБОУ СОШ  № 956 города Москвы</a:t>
            </a:r>
          </a:p>
          <a:p>
            <a:pPr algn="ctr" rtl="0"/>
            <a:r>
              <a:rPr lang="ru-RU" sz="3600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Сивирчукова</a:t>
            </a:r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 Ольга Сергеевна</a:t>
            </a:r>
            <a:endParaRPr lang="ru-RU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161</TotalTime>
  <Words>592</Words>
  <Application>Microsoft Office PowerPoint</Application>
  <PresentationFormat>Экран (4:3)</PresentationFormat>
  <Paragraphs>54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Презентация PowerPoint</vt:lpstr>
      <vt:lpstr>Загадка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</dc:title>
  <dc:creator>asus</dc:creator>
  <cp:lastModifiedBy>Ольга Сивирчукова</cp:lastModifiedBy>
  <cp:revision>19</cp:revision>
  <dcterms:created xsi:type="dcterms:W3CDTF">2012-10-10T19:41:01Z</dcterms:created>
  <dcterms:modified xsi:type="dcterms:W3CDTF">2012-10-17T04:20:44Z</dcterms:modified>
</cp:coreProperties>
</file>