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5" r:id="rId3"/>
    <p:sldId id="264" r:id="rId4"/>
    <p:sldId id="258" r:id="rId5"/>
    <p:sldId id="266" r:id="rId6"/>
    <p:sldId id="259" r:id="rId7"/>
    <p:sldId id="268" r:id="rId8"/>
    <p:sldId id="260" r:id="rId9"/>
    <p:sldId id="269" r:id="rId10"/>
    <p:sldId id="261" r:id="rId11"/>
    <p:sldId id="270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87778A-1359-47C9-AB4C-23791A6FB21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6D1B8B-16EE-41EC-8BB5-DE7B9063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advClick="0" advTm="10000"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90;&#1077;&#1084;&#1072;&#1090;&#1080;&#1082;&#1072;\&#1074;&#1080;&#1076;&#1077;&#1086;&#1091;&#1088;&#1086;&#1082;&#1080;%20&#1080;%20&#1087;&#1088;&#1077;&#1079;&#1077;&#1085;&#1090;&#1072;&#1094;&#1080;&#1080;\zvezdnblj_mos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sbiryukova.narod.ru/Muz/Portret/Portret_sr/Stevin_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Проценты – это серьёзно.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Миронова Валентина Александровна</a:t>
            </a:r>
          </a:p>
          <a:p>
            <a:r>
              <a:rPr lang="ru-RU" dirty="0" smtClean="0"/>
              <a:t>Учитель первой категории МБОУ «СОШ №13» г. Чистополь</a:t>
            </a:r>
            <a:endParaRPr lang="ru-RU" dirty="0"/>
          </a:p>
        </p:txBody>
      </p:sp>
      <p:pic>
        <p:nvPicPr>
          <p:cNvPr id="4" name="zvezdnblj_mos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970143"/>
      </p:ext>
    </p:extLst>
  </p:cSld>
  <p:clrMapOvr>
    <a:masterClrMapping/>
  </p:clrMapOvr>
  <p:transition spd="med"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7" t="535" r="59784" b="22476"/>
          <a:stretch/>
        </p:blipFill>
        <p:spPr>
          <a:xfrm>
            <a:off x="0" y="-16977"/>
            <a:ext cx="9252520" cy="6950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321504"/>
      </p:ext>
    </p:extLst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500043"/>
            <a:ext cx="4572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Профессор </a:t>
            </a:r>
            <a:r>
              <a:rPr lang="ru-RU" dirty="0" err="1" smtClean="0"/>
              <a:t>Рюто</a:t>
            </a:r>
            <a:r>
              <a:rPr lang="ru-RU" dirty="0" smtClean="0"/>
              <a:t> </a:t>
            </a:r>
            <a:r>
              <a:rPr lang="ru-RU" dirty="0" err="1" smtClean="0"/>
              <a:t>Кавасима</a:t>
            </a:r>
            <a:r>
              <a:rPr lang="ru-RU" dirty="0" smtClean="0"/>
              <a:t> проводил исследование  и горестно качает головой. С детьми нового поколения, которые режутся в компьютерные игры чуть ли не с пеленок, в общество придут новые и страшные проблемы, доселе человечеству неведомые. Мы же добавим: в бурную Эпоху Перемен, когда все будет зыбким и опасным, к власти придет поколение, которое станет страшным источником нестабильности и самого безумного авантюризма. То будут люди, потерявшие чувство реальности, да еще и деградировавшие умственно и эмоционально, в сторону обезьянолюдей.</a:t>
            </a:r>
            <a:endParaRPr lang="ru-RU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785794"/>
            <a:ext cx="3286147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61" t="3464" r="60158" b="21323"/>
          <a:stretch/>
        </p:blipFill>
        <p:spPr>
          <a:xfrm>
            <a:off x="0" y="0"/>
            <a:ext cx="920416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8992855"/>
      </p:ext>
    </p:extLst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 rot="10800000" flipV="1">
            <a:off x="285720" y="781895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200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MS Mincho" pitchFamily="49" charset="-128"/>
              </a:rPr>
              <a:t>В любом открытии есть 99 % труда и потения</a:t>
            </a:r>
          </a:p>
          <a:p>
            <a:pPr marL="25200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MS Mincho" pitchFamily="49" charset="-128"/>
              </a:rPr>
              <a:t>                                                                            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MS Mincho" pitchFamily="49" charset="-128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MS Mincho" pitchFamily="49" charset="-128"/>
              </a:rPr>
              <a:t>только 1 % таланта и способностей.</a:t>
            </a:r>
          </a:p>
          <a:p>
            <a:pPr marL="25200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MS Mincho" pitchFamily="49" charset="-128"/>
              </a:rPr>
              <a:t>                                                                                                                                            Л. Магницкий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4" y="2928934"/>
            <a:ext cx="17145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zvezdnblj_mo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285750"/>
            <a:ext cx="7772400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rgbClr val="CC0000"/>
                </a:solidFill>
                <a:latin typeface="Consolas" pitchFamily="49" charset="0"/>
              </a:rPr>
              <a:t>ИСТОРИЯ ВОЗНИКНОВЕНИЯ ПРОЦЕНТОВ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50" y="1071563"/>
            <a:ext cx="6400800" cy="1801812"/>
          </a:xfrm>
        </p:spPr>
        <p:txBody>
          <a:bodyPr/>
          <a:lstStyle/>
          <a:p>
            <a:pPr marR="0" algn="l" eaLnBrk="1" hangingPunct="1"/>
            <a:r>
              <a:rPr lang="ru-RU" sz="2000" b="1" smtClean="0">
                <a:solidFill>
                  <a:srgbClr val="800000"/>
                </a:solidFill>
                <a:latin typeface="Consolas" pitchFamily="49" charset="0"/>
              </a:rPr>
              <a:t>В Европе десятичные дроби появились на 1000 лет позже, их ввел бельгийский учёный </a:t>
            </a:r>
          </a:p>
          <a:p>
            <a:pPr marR="0" algn="l" eaLnBrk="1" hangingPunct="1"/>
            <a:r>
              <a:rPr lang="ru-RU" sz="2000" b="1" smtClean="0">
                <a:solidFill>
                  <a:srgbClr val="FF0066"/>
                </a:solidFill>
                <a:latin typeface="Consolas" pitchFamily="49" charset="0"/>
              </a:rPr>
              <a:t>Симон Стевин</a:t>
            </a:r>
            <a:r>
              <a:rPr lang="ru-RU" sz="2000" b="1" smtClean="0">
                <a:solidFill>
                  <a:srgbClr val="800000"/>
                </a:solidFill>
                <a:latin typeface="Consolas" pitchFamily="49" charset="0"/>
              </a:rPr>
              <a:t>.</a:t>
            </a:r>
          </a:p>
          <a:p>
            <a:pPr marR="0" algn="l" eaLnBrk="1" hangingPunct="1"/>
            <a:r>
              <a:rPr lang="ru-RU" sz="2000" b="1" smtClean="0">
                <a:solidFill>
                  <a:srgbClr val="800000"/>
                </a:solidFill>
                <a:latin typeface="Consolas" pitchFamily="49" charset="0"/>
              </a:rPr>
              <a:t> В 1584г. он впервые опубликовал таблицу процентов.</a:t>
            </a:r>
          </a:p>
          <a:p>
            <a:pPr marR="0" algn="l" eaLnBrk="1" hangingPunct="1"/>
            <a:endParaRPr lang="ru-RU" sz="2000" smtClean="0">
              <a:solidFill>
                <a:srgbClr val="800000"/>
              </a:solidFill>
              <a:latin typeface="Consolas" pitchFamily="49" charset="0"/>
            </a:endParaRPr>
          </a:p>
        </p:txBody>
      </p:sp>
      <p:pic>
        <p:nvPicPr>
          <p:cNvPr id="15365" name="Picture 5" descr="http://sbiryukova.narod.ru/Muz/Portret/Portret_sr/Stevin_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063" y="714375"/>
            <a:ext cx="1800225" cy="2160588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71500" y="2643182"/>
            <a:ext cx="7921625" cy="364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  <a:buFont typeface="Arial" charset="0"/>
              <a:buNone/>
              <a:defRPr/>
            </a:pPr>
            <a:endParaRPr lang="en-US" sz="2000" b="1" i="1" dirty="0">
              <a:solidFill>
                <a:srgbClr val="800000"/>
              </a:solidFill>
              <a:latin typeface="Consolas" pitchFamily="49" charset="0"/>
            </a:endParaRPr>
          </a:p>
          <a:p>
            <a:pPr marL="609600" indent="-6096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000" b="1" dirty="0">
                <a:solidFill>
                  <a:srgbClr val="CC0000"/>
                </a:solidFill>
                <a:latin typeface="Consolas" pitchFamily="49" charset="0"/>
              </a:rPr>
              <a:t>Символ  </a:t>
            </a:r>
            <a:r>
              <a:rPr lang="ru-RU" sz="2000" b="1" dirty="0">
                <a:solidFill>
                  <a:srgbClr val="CC0000"/>
                </a:solidFill>
                <a:latin typeface="Consolas" pitchFamily="49" charset="0"/>
                <a:sym typeface="Symbol" pitchFamily="18" charset="2"/>
              </a:rPr>
              <a:t></a:t>
            </a:r>
            <a:r>
              <a:rPr lang="ru-RU" sz="2000" b="1" dirty="0">
                <a:solidFill>
                  <a:srgbClr val="CC0000"/>
                </a:solidFill>
                <a:latin typeface="Consolas" pitchFamily="49" charset="0"/>
              </a:rPr>
              <a:t> появился не сразу.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Consolas" pitchFamily="49" charset="0"/>
                <a:sym typeface="Symbol" pitchFamily="18" charset="2"/>
              </a:rPr>
              <a:t>Процент </a:t>
            </a:r>
            <a:r>
              <a:rPr lang="ru-RU" sz="2000" b="1" dirty="0">
                <a:solidFill>
                  <a:srgbClr val="800000"/>
                </a:solidFill>
                <a:latin typeface="Consolas" pitchFamily="49" charset="0"/>
                <a:sym typeface="Symbol" pitchFamily="18" charset="2"/>
              </a:rPr>
              <a:t>от латинского слова </a:t>
            </a:r>
            <a:r>
              <a:rPr lang="ru-RU" sz="2000" b="1" dirty="0">
                <a:solidFill>
                  <a:srgbClr val="FF0066"/>
                </a:solidFill>
                <a:latin typeface="Consolas" pitchFamily="49" charset="0"/>
                <a:sym typeface="Symbol" pitchFamily="18" charset="2"/>
              </a:rPr>
              <a:t>«</a:t>
            </a:r>
            <a:r>
              <a:rPr lang="ru-RU" sz="2000" b="1" dirty="0" err="1">
                <a:solidFill>
                  <a:srgbClr val="FF0066"/>
                </a:solidFill>
                <a:latin typeface="Consolas" pitchFamily="49" charset="0"/>
              </a:rPr>
              <a:t>centum</a:t>
            </a:r>
            <a:r>
              <a:rPr lang="ru-RU" sz="2000" b="1" dirty="0">
                <a:solidFill>
                  <a:srgbClr val="FF0066"/>
                </a:solidFill>
                <a:latin typeface="Consolas" pitchFamily="49" charset="0"/>
              </a:rPr>
              <a:t>».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dirty="0">
                <a:solidFill>
                  <a:srgbClr val="800000"/>
                </a:solidFill>
                <a:latin typeface="Consolas" pitchFamily="49" charset="0"/>
              </a:rPr>
              <a:t>Сокращение </a:t>
            </a:r>
            <a:r>
              <a:rPr lang="ru-RU" sz="2000" b="1" dirty="0">
                <a:solidFill>
                  <a:srgbClr val="FF0066"/>
                </a:solidFill>
                <a:latin typeface="Consolas" pitchFamily="49" charset="0"/>
              </a:rPr>
              <a:t>"</a:t>
            </a:r>
            <a:r>
              <a:rPr lang="ru-RU" sz="2000" b="1" dirty="0" err="1">
                <a:solidFill>
                  <a:srgbClr val="FF0066"/>
                </a:solidFill>
                <a:latin typeface="Consolas" pitchFamily="49" charset="0"/>
              </a:rPr>
              <a:t>centum</a:t>
            </a:r>
            <a:r>
              <a:rPr lang="ru-RU" sz="2000" b="1" dirty="0">
                <a:solidFill>
                  <a:srgbClr val="FF0066"/>
                </a:solidFill>
                <a:latin typeface="Consolas" pitchFamily="49" charset="0"/>
              </a:rPr>
              <a:t>"      "cto".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dirty="0">
                <a:solidFill>
                  <a:srgbClr val="800000"/>
                </a:solidFill>
                <a:latin typeface="Consolas" pitchFamily="49" charset="0"/>
              </a:rPr>
              <a:t>Сначала писали слово </a:t>
            </a:r>
            <a:r>
              <a:rPr lang="ru-RU" sz="2000" b="1" dirty="0">
                <a:solidFill>
                  <a:srgbClr val="FF0066"/>
                </a:solidFill>
                <a:latin typeface="Consolas" pitchFamily="49" charset="0"/>
              </a:rPr>
              <a:t>«сто» </a:t>
            </a:r>
            <a:r>
              <a:rPr lang="ru-RU" sz="2000" b="1" dirty="0">
                <a:solidFill>
                  <a:srgbClr val="800000"/>
                </a:solidFill>
                <a:latin typeface="Consolas" pitchFamily="49" charset="0"/>
              </a:rPr>
              <a:t>так: </a:t>
            </a:r>
            <a:r>
              <a:rPr lang="ru-RU" sz="2400" b="1" baseline="30000" dirty="0">
                <a:solidFill>
                  <a:srgbClr val="FF0066"/>
                </a:solidFill>
                <a:latin typeface="Consolas" pitchFamily="49" charset="0"/>
              </a:rPr>
              <a:t>с</a:t>
            </a:r>
            <a:r>
              <a:rPr lang="en-US" sz="2400" b="1" dirty="0">
                <a:solidFill>
                  <a:srgbClr val="FF0066"/>
                </a:solidFill>
                <a:latin typeface="Consolas" pitchFamily="49" charset="0"/>
              </a:rPr>
              <a:t>t</a:t>
            </a:r>
            <a:r>
              <a:rPr lang="ru-RU" sz="2400" b="1" baseline="-25000" dirty="0">
                <a:solidFill>
                  <a:srgbClr val="FF0066"/>
                </a:solidFill>
                <a:latin typeface="Consolas" pitchFamily="49" charset="0"/>
              </a:rPr>
              <a:t>о</a:t>
            </a:r>
            <a:r>
              <a:rPr lang="ru-RU" sz="2000" b="1" dirty="0">
                <a:solidFill>
                  <a:srgbClr val="FF0066"/>
                </a:solidFill>
                <a:latin typeface="Consolas" pitchFamily="49" charset="0"/>
              </a:rPr>
              <a:t>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dirty="0">
                <a:solidFill>
                  <a:srgbClr val="800000"/>
                </a:solidFill>
                <a:latin typeface="Consolas" pitchFamily="49" charset="0"/>
              </a:rPr>
              <a:t>При скорописи с</a:t>
            </a:r>
            <a:r>
              <a:rPr lang="en-US" sz="2000" b="1" dirty="0">
                <a:solidFill>
                  <a:srgbClr val="800000"/>
                </a:solidFill>
                <a:latin typeface="Consolas" pitchFamily="49" charset="0"/>
              </a:rPr>
              <a:t>t</a:t>
            </a:r>
            <a:r>
              <a:rPr lang="ru-RU" sz="2000" b="1" dirty="0">
                <a:solidFill>
                  <a:srgbClr val="800000"/>
                </a:solidFill>
                <a:latin typeface="Consolas" pitchFamily="49" charset="0"/>
              </a:rPr>
              <a:t>о писали как </a:t>
            </a:r>
            <a:r>
              <a:rPr lang="ru-RU" sz="2000" b="1" dirty="0">
                <a:solidFill>
                  <a:srgbClr val="FF0066"/>
                </a:solidFill>
                <a:latin typeface="Consolas" pitchFamily="49" charset="0"/>
              </a:rPr>
              <a:t>"о/</a:t>
            </a:r>
            <a:r>
              <a:rPr lang="ru-RU" sz="2000" b="1" dirty="0" err="1">
                <a:solidFill>
                  <a:srgbClr val="FF0066"/>
                </a:solidFill>
                <a:latin typeface="Consolas" pitchFamily="49" charset="0"/>
              </a:rPr>
              <a:t>о</a:t>
            </a:r>
            <a:r>
              <a:rPr lang="ru-RU" sz="2000" b="1" dirty="0">
                <a:solidFill>
                  <a:srgbClr val="FF0066"/>
                </a:solidFill>
                <a:latin typeface="Consolas" pitchFamily="49" charset="0"/>
              </a:rPr>
              <a:t>", </a:t>
            </a:r>
            <a:r>
              <a:rPr lang="ru-RU" sz="2000" b="1" dirty="0">
                <a:solidFill>
                  <a:srgbClr val="800000"/>
                </a:solidFill>
                <a:latin typeface="Consolas" pitchFamily="49" charset="0"/>
              </a:rPr>
              <a:t>а затем – </a:t>
            </a:r>
            <a:r>
              <a:rPr lang="ru-RU" sz="2000" dirty="0">
                <a:solidFill>
                  <a:srgbClr val="FF0066"/>
                </a:solidFill>
                <a:latin typeface="Consolas" pitchFamily="49" charset="0"/>
              </a:rPr>
              <a:t>«%».</a:t>
            </a:r>
            <a:r>
              <a:rPr lang="ru-RU" sz="2000" b="1" dirty="0">
                <a:solidFill>
                  <a:srgbClr val="800000"/>
                </a:solidFill>
                <a:latin typeface="Consolas" pitchFamily="49" charset="0"/>
              </a:rPr>
              <a:t>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dirty="0">
                <a:solidFill>
                  <a:srgbClr val="800000"/>
                </a:solidFill>
                <a:latin typeface="Consolas" pitchFamily="49" charset="0"/>
              </a:rPr>
              <a:t>То есть буква </a:t>
            </a:r>
            <a:r>
              <a:rPr lang="ru-RU" sz="2000" b="1" dirty="0" err="1">
                <a:solidFill>
                  <a:srgbClr val="FF0066"/>
                </a:solidFill>
                <a:latin typeface="Consolas" pitchFamily="49" charset="0"/>
              </a:rPr>
              <a:t>t</a:t>
            </a:r>
            <a:r>
              <a:rPr lang="ru-RU" sz="2000" b="1" dirty="0">
                <a:solidFill>
                  <a:srgbClr val="800000"/>
                </a:solidFill>
                <a:latin typeface="Consolas" pitchFamily="49" charset="0"/>
              </a:rPr>
              <a:t> была заменена </a:t>
            </a:r>
            <a:r>
              <a:rPr lang="ru-RU" sz="2000" b="1" dirty="0">
                <a:solidFill>
                  <a:srgbClr val="FF0066"/>
                </a:solidFill>
                <a:latin typeface="Consolas" pitchFamily="49" charset="0"/>
              </a:rPr>
              <a:t>наклонной чертой</a:t>
            </a:r>
            <a:r>
              <a:rPr lang="ru-RU" sz="2000" b="1" dirty="0" smtClean="0">
                <a:solidFill>
                  <a:srgbClr val="FF0066"/>
                </a:solidFill>
                <a:latin typeface="Consolas" pitchFamily="49" charset="0"/>
              </a:rPr>
              <a:t>.</a:t>
            </a:r>
            <a:r>
              <a:rPr lang="ru-RU" sz="2000" b="1" dirty="0" smtClean="0">
                <a:solidFill>
                  <a:srgbClr val="800000"/>
                </a:solidFill>
                <a:latin typeface="Consolas" pitchFamily="49" charset="0"/>
              </a:rPr>
              <a:t>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Consolas" pitchFamily="49" charset="0"/>
              </a:rPr>
              <a:t> В 1685г. в Париже была напечатана книга, где по ошибке вместо </a:t>
            </a:r>
            <a:r>
              <a:rPr lang="ru-RU" sz="2000" b="1" dirty="0" smtClean="0">
                <a:solidFill>
                  <a:srgbClr val="FF0066"/>
                </a:solidFill>
                <a:latin typeface="Consolas" pitchFamily="49" charset="0"/>
              </a:rPr>
              <a:t>с</a:t>
            </a:r>
            <a:r>
              <a:rPr lang="en-US" sz="2000" b="1" dirty="0" smtClean="0">
                <a:solidFill>
                  <a:srgbClr val="FF0066"/>
                </a:solidFill>
                <a:latin typeface="Consolas" pitchFamily="49" charset="0"/>
              </a:rPr>
              <a:t>t</a:t>
            </a:r>
            <a:r>
              <a:rPr lang="ru-RU" sz="2000" b="1" dirty="0" smtClean="0">
                <a:solidFill>
                  <a:srgbClr val="FF0066"/>
                </a:solidFill>
                <a:latin typeface="Consolas" pitchFamily="49" charset="0"/>
              </a:rPr>
              <a:t>о</a:t>
            </a:r>
            <a:r>
              <a:rPr lang="ru-RU" sz="2000" b="1" dirty="0" smtClean="0">
                <a:solidFill>
                  <a:srgbClr val="800000"/>
                </a:solidFill>
                <a:latin typeface="Consolas" pitchFamily="49" charset="0"/>
              </a:rPr>
              <a:t> было набрано </a:t>
            </a:r>
            <a:r>
              <a:rPr lang="ru-RU" sz="2000" b="1" i="1" dirty="0" smtClean="0">
                <a:solidFill>
                  <a:srgbClr val="FF0066"/>
                </a:solidFill>
                <a:latin typeface="Consolas" pitchFamily="49" charset="0"/>
                <a:sym typeface="Symbol" pitchFamily="18" charset="2"/>
              </a:rPr>
              <a:t></a:t>
            </a:r>
            <a:r>
              <a:rPr lang="ru-RU" sz="2000" b="1" dirty="0" smtClean="0">
                <a:solidFill>
                  <a:srgbClr val="800000"/>
                </a:solidFill>
                <a:latin typeface="Consolas" pitchFamily="49" charset="0"/>
              </a:rPr>
              <a:t>. После этого знак </a:t>
            </a:r>
            <a:r>
              <a:rPr lang="ru-RU" sz="2000" b="1" i="1" dirty="0" smtClean="0">
                <a:solidFill>
                  <a:srgbClr val="FF0066"/>
                </a:solidFill>
                <a:latin typeface="Consolas" pitchFamily="49" charset="0"/>
                <a:sym typeface="Symbol" pitchFamily="18" charset="2"/>
              </a:rPr>
              <a:t></a:t>
            </a:r>
            <a:r>
              <a:rPr lang="ru-RU" sz="2000" b="1" dirty="0" smtClean="0">
                <a:solidFill>
                  <a:srgbClr val="800000"/>
                </a:solidFill>
                <a:latin typeface="Consolas" pitchFamily="49" charset="0"/>
              </a:rPr>
              <a:t> получил всеобщее признание. 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Consolas" pitchFamily="49" charset="0"/>
              </a:rPr>
              <a:t> </a:t>
            </a:r>
            <a:endParaRPr lang="ru-RU" sz="2000" b="1" dirty="0">
              <a:solidFill>
                <a:srgbClr val="FF0066"/>
              </a:solidFill>
              <a:latin typeface="Consolas" pitchFamily="49" charset="0"/>
            </a:endParaRPr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4000496" y="3857628"/>
            <a:ext cx="785813" cy="214313"/>
          </a:xfrm>
          <a:prstGeom prst="rightArrow">
            <a:avLst>
              <a:gd name="adj1" fmla="val 50000"/>
              <a:gd name="adj2" fmla="val 7881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47" r="59780" b="21126"/>
          <a:stretch/>
        </p:blipFill>
        <p:spPr>
          <a:xfrm>
            <a:off x="17658" y="0"/>
            <a:ext cx="9126341" cy="7154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8209271"/>
      </p:ext>
    </p:extLst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85786" y="1357297"/>
            <a:ext cx="6786610" cy="304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А теперь давайте узнаем, как переводить проценты в десятичную дробь, а дробь в проценты.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SCRIBE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876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27" t="4165" r="59546" b="22151"/>
          <a:stretch/>
        </p:blipFill>
        <p:spPr>
          <a:xfrm>
            <a:off x="0" y="0"/>
            <a:ext cx="9396536" cy="6786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0848259"/>
      </p:ext>
    </p:extLst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16" y="857232"/>
            <a:ext cx="4714908" cy="27146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Прославленный вратарь сборной России по хоккею с шайбой Владислав Третьяк говорит: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3714752"/>
            <a:ext cx="7672414" cy="2071702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/>
              <a:t>«Если курить – это значит полжизни спортивной отнять у себя. Как стать большим мастером в спорте? </a:t>
            </a:r>
          </a:p>
          <a:p>
            <a:pPr algn="ctr" eaLnBrk="1" hangingPunct="1">
              <a:buFontTx/>
              <a:buNone/>
            </a:pPr>
            <a:r>
              <a:rPr lang="ru-RU" sz="2400" dirty="0" smtClean="0"/>
              <a:t>В первую очередь нужно любить вид спорта, который выбрал. </a:t>
            </a:r>
          </a:p>
          <a:p>
            <a:pPr algn="ctr" eaLnBrk="1" hangingPunct="1">
              <a:buFontTx/>
              <a:buNone/>
            </a:pPr>
            <a:r>
              <a:rPr lang="ru-RU" sz="2400" dirty="0" smtClean="0"/>
              <a:t>Второе – нужно очень много трудиться.</a:t>
            </a:r>
          </a:p>
          <a:p>
            <a:pPr algn="ctr" eaLnBrk="1" hangingPunct="1">
              <a:buFontTx/>
              <a:buNone/>
            </a:pPr>
            <a:r>
              <a:rPr lang="ru-RU" sz="2400" dirty="0" smtClean="0"/>
              <a:t> Третье – </a:t>
            </a:r>
            <a:r>
              <a:rPr lang="ru-RU" sz="2400" b="1" dirty="0" smtClean="0"/>
              <a:t>самое главное в жизни спортсмена – это отказаться от курения</a:t>
            </a:r>
            <a:r>
              <a:rPr lang="ru-RU" sz="2400" dirty="0" smtClean="0"/>
              <a:t>».</a:t>
            </a:r>
          </a:p>
        </p:txBody>
      </p:sp>
      <p:pic>
        <p:nvPicPr>
          <p:cNvPr id="6" name="Рисунок 5" descr="tretiyak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243664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25" r="60151" b="21624"/>
          <a:stretch/>
        </p:blipFill>
        <p:spPr>
          <a:xfrm>
            <a:off x="0" y="0"/>
            <a:ext cx="9065631" cy="702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6281455"/>
      </p:ext>
    </p:extLst>
  </p:cSld>
  <p:clrMapOvr>
    <a:masterClrMapping/>
  </p:clrMapOvr>
  <p:transition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46434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86380" y="500043"/>
            <a:ext cx="34290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   Первыми существами, которые появились на нашей планете, стали именно насекомые. Произошло это более чем 400 млн. лет назад.</a:t>
            </a:r>
          </a:p>
          <a:p>
            <a:r>
              <a:rPr lang="ru-RU" b="1" dirty="0" smtClean="0"/>
              <a:t>2.    Оказывается, муравьи – это насекомые, которые вечно бодрствуют и им  не ведом сон.</a:t>
            </a:r>
          </a:p>
          <a:p>
            <a:r>
              <a:rPr lang="ru-RU" b="1" dirty="0" smtClean="0"/>
              <a:t>3.    Тараканы могут жить без головы в течение 9 дней. Самка таракана за 1 год может отложить свыше 2 млн. яиц.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691157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4.Бабочки пробуют вкус пищи при помощи задних лапок.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204</TotalTime>
  <Words>403</Words>
  <Application>Microsoft Office PowerPoint</Application>
  <PresentationFormat>Экран (4:3)</PresentationFormat>
  <Paragraphs>30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Проценты – это серьёзно.</vt:lpstr>
      <vt:lpstr>Слайд 2</vt:lpstr>
      <vt:lpstr>ИСТОРИЯ ВОЗНИКНОВЕНИЯ ПРОЦЕНТОВ</vt:lpstr>
      <vt:lpstr>Слайд 4</vt:lpstr>
      <vt:lpstr>Слайд 5</vt:lpstr>
      <vt:lpstr>Слайд 6</vt:lpstr>
      <vt:lpstr>Прославленный вратарь сборной России по хоккею с шайбой Владислав Третьяк говорит: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Миронова В.А.</dc:creator>
  <cp:lastModifiedBy>User</cp:lastModifiedBy>
  <cp:revision>23</cp:revision>
  <dcterms:created xsi:type="dcterms:W3CDTF">2012-02-16T10:32:09Z</dcterms:created>
  <dcterms:modified xsi:type="dcterms:W3CDTF">2012-02-21T17:23:38Z</dcterms:modified>
</cp:coreProperties>
</file>