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9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64" r:id="rId24"/>
    <p:sldId id="257" r:id="rId25"/>
    <p:sldId id="258" r:id="rId26"/>
    <p:sldId id="259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8793-8D57-4FF4-B240-F288C2AE510D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7D59-B073-4178-A805-6CFEBC0CB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amostumovil.com/images/ayud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type.ru/pictures/help/term/111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llustrators.ru/projects/20745_original.jpg?126401289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qPIXDzE0wrY/SCua85CGkcI/AAAAAAAAACo/-IMNN4hsodQ/s400/comm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2.vcp.digitalaccess.ru/contents/a/f/0c54eb929fef1a83cce578a2c3ee7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yuam/file/69898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ri.org.ru/imggs/exclamation%20point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psychologytoday.com/files/u109/question-mark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brahome.ru/_mod_files/ce_images/eshop/3398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zilja/file/30197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857365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Пишем сочинение-рассуждение на лингвистическую тему.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«Средняя общеобразовательная школа № 7»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643446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Работа учителя русского языка      Гурьяновой  Л.А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62865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2010 г.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61436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Вопросительный знак </a:t>
            </a:r>
            <a:r>
              <a:rPr lang="ru-RU" sz="4800" b="1" dirty="0" smtClean="0"/>
              <a:t>требует ответа. </a:t>
            </a:r>
          </a:p>
          <a:p>
            <a:r>
              <a:rPr lang="ru-RU" sz="4800" b="1" dirty="0" smtClean="0"/>
              <a:t>В устной речи ему соответствуют особого рода интонация и вопросительные слова.</a:t>
            </a:r>
          </a:p>
        </p:txBody>
      </p:sp>
      <p:pic>
        <p:nvPicPr>
          <p:cNvPr id="6" name="Picture 6" descr="Картинка 23 из 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357562"/>
            <a:ext cx="24384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071546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Многоточие </a:t>
            </a:r>
            <a:r>
              <a:rPr lang="ru-RU" sz="4800" b="1" dirty="0" smtClean="0"/>
              <a:t>ставят, когда хотят сказать: </a:t>
            </a:r>
            <a:r>
              <a:rPr lang="ru-RU" sz="4800" b="1" i="1" dirty="0" smtClean="0"/>
              <a:t>«Я</a:t>
            </a:r>
            <a:r>
              <a:rPr lang="ru-RU" sz="4800" b="1" dirty="0" smtClean="0"/>
              <a:t> </a:t>
            </a:r>
            <a:r>
              <a:rPr lang="ru-RU" sz="4800" b="1" i="1" dirty="0" smtClean="0"/>
              <a:t>сообщил вам еще не все, что знаю».</a:t>
            </a:r>
            <a:endParaRPr lang="ru-RU" sz="4800" b="1" dirty="0"/>
          </a:p>
        </p:txBody>
      </p:sp>
      <p:pic>
        <p:nvPicPr>
          <p:cNvPr id="7170" name="Picture 2" descr="Картинка 23 из 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357562"/>
            <a:ext cx="3167074" cy="316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61436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Ставя </a:t>
            </a:r>
            <a:r>
              <a:rPr lang="ru-RU" sz="4800" b="1" u="sng" dirty="0" smtClean="0">
                <a:solidFill>
                  <a:srgbClr val="FF0000"/>
                </a:solidFill>
              </a:rPr>
              <a:t>восклицательный знак </a:t>
            </a:r>
            <a:r>
              <a:rPr lang="ru-RU" sz="4800" b="1" dirty="0" smtClean="0"/>
              <a:t>пишущий показывает,  насколько сильно его волнует содержание собственного высказывания.</a:t>
            </a:r>
            <a:endParaRPr lang="ru-RU" sz="4800" dirty="0"/>
          </a:p>
        </p:txBody>
      </p:sp>
      <p:pic>
        <p:nvPicPr>
          <p:cNvPr id="6146" name="Picture 2" descr="http://illustrators.ru/projects/20745_original.jpg?12640128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496"/>
            <a:ext cx="264318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62865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Запятую</a:t>
            </a:r>
            <a:r>
              <a:rPr lang="ru-RU" sz="4000" b="1" dirty="0" smtClean="0"/>
              <a:t> ставят, когда хотят сказать: «</a:t>
            </a:r>
            <a:r>
              <a:rPr lang="ru-RU" sz="4000" b="1" i="1" dirty="0" smtClean="0"/>
              <a:t>Я еще не закончил свое сообщение, читайте дальше». Запятые – это своеобразные крючки, за которые цепляются связанные воедино замыслом автора текста фрагменты предложения.</a:t>
            </a:r>
            <a:endParaRPr lang="ru-RU" sz="4000" dirty="0"/>
          </a:p>
        </p:txBody>
      </p:sp>
      <p:pic>
        <p:nvPicPr>
          <p:cNvPr id="5122" name="Picture 2" descr="Картинка 1 из 464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643182"/>
            <a:ext cx="23907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pic>
        <p:nvPicPr>
          <p:cNvPr id="6" name="Picture 4" descr="img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28"/>
            <a:ext cx="5040312" cy="63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7" y="571480"/>
            <a:ext cx="32147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Вы знаете эту</a:t>
            </a:r>
            <a:r>
              <a:rPr lang="ru-RU" sz="6000" dirty="0" smtClean="0"/>
              <a:t> </a:t>
            </a:r>
            <a:r>
              <a:rPr lang="ru-RU" sz="6000" b="1" dirty="0" smtClean="0"/>
              <a:t>историю</a:t>
            </a:r>
            <a:r>
              <a:rPr lang="en-US" sz="6000" dirty="0" smtClean="0"/>
              <a:t>?</a:t>
            </a:r>
            <a:endParaRPr lang="ru-RU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66709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285984" y="692386"/>
            <a:ext cx="45720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…кисель там варят из резины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там шины делают из глины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кирпич там жгут из молока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творог готовят из песка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стекло там плавят из бетона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плотины строят из картона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обложки там из чугуна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там варят сталь из полотна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кроят рубахи из пластмассы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посуду делают из мяса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котлеты стряпают из сажи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там ваксу делают из пряжи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прядут там нитки из сукна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костюмы шьют  Из толокна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кисель там варят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6357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Значение </a:t>
            </a:r>
            <a:r>
              <a:rPr lang="ru-RU" sz="4000" b="1" u="sng" dirty="0" smtClean="0">
                <a:solidFill>
                  <a:srgbClr val="FF0000"/>
                </a:solidFill>
              </a:rPr>
              <a:t>точки с запятой </a:t>
            </a:r>
            <a:r>
              <a:rPr lang="ru-RU" sz="4000" b="1" dirty="0" smtClean="0"/>
              <a:t>можно определить так:</a:t>
            </a:r>
            <a:r>
              <a:rPr lang="ru-RU" sz="4000" dirty="0" smtClean="0"/>
              <a:t> </a:t>
            </a:r>
            <a:r>
              <a:rPr lang="ru-RU" sz="4000" b="1" i="1" dirty="0" smtClean="0"/>
              <a:t>«Я закончил существенную часть своего сообщения. Вам уже есть над чем подумать. Однако я сообщил еще не все, читайте дальше».</a:t>
            </a:r>
            <a:endParaRPr lang="ru-RU" sz="4000" dirty="0"/>
          </a:p>
        </p:txBody>
      </p:sp>
      <p:pic>
        <p:nvPicPr>
          <p:cNvPr id="3074" name="Picture 2" descr="Картинка 3 из 44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960" y="4214818"/>
            <a:ext cx="352204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63579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Двоеточие</a:t>
            </a:r>
            <a:r>
              <a:rPr lang="ru-RU" sz="5400" b="1" dirty="0" smtClean="0"/>
              <a:t> ставят, если </a:t>
            </a:r>
          </a:p>
          <a:p>
            <a:r>
              <a:rPr lang="ru-RU" sz="5400" b="1" dirty="0" smtClean="0"/>
              <a:t>хотят сказать:</a:t>
            </a:r>
            <a:r>
              <a:rPr lang="ru-RU" sz="5400" dirty="0" smtClean="0"/>
              <a:t> </a:t>
            </a:r>
            <a:r>
              <a:rPr lang="ru-RU" sz="5400" b="1" i="1" dirty="0" smtClean="0"/>
              <a:t>«Я собираюсь пояснить сделанное сообщение».</a:t>
            </a:r>
          </a:p>
        </p:txBody>
      </p:sp>
      <p:pic>
        <p:nvPicPr>
          <p:cNvPr id="6" name="Picture 7" descr="смайл а нас двое ура - Юрий Александрович Машинистов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20099">
            <a:off x="5849608" y="1648394"/>
            <a:ext cx="30194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55721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Тире </a:t>
            </a:r>
            <a:r>
              <a:rPr lang="ru-RU" sz="4000" b="1" i="1" dirty="0" smtClean="0"/>
              <a:t>показывает, что в сообщении есть пропуск каких-то слов, или указывает, что в диалоге сменился автор реплики, или что от прямой речи перешли к авторской, или в значении следования.</a:t>
            </a:r>
            <a:endParaRPr lang="ru-RU" sz="4000" dirty="0"/>
          </a:p>
        </p:txBody>
      </p:sp>
      <p:pic>
        <p:nvPicPr>
          <p:cNvPr id="7" name="Picture 4" descr="img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26638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4857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Кавычки</a:t>
            </a:r>
            <a:r>
              <a:rPr lang="ru-RU" sz="4000" b="1" dirty="0" smtClean="0"/>
              <a:t> нужны, если они – знак иронического отношения к обсуждаемому предмету или обозначают границы прямой речи либо цитаты.</a:t>
            </a:r>
            <a:endParaRPr lang="ru-RU" sz="4000" dirty="0"/>
          </a:p>
        </p:txBody>
      </p:sp>
      <p:pic>
        <p:nvPicPr>
          <p:cNvPr id="6" name="Picture 4" descr="img2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28797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1357298"/>
            <a:ext cx="5857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Похвальное слово</a:t>
            </a:r>
            <a:r>
              <a:rPr lang="en-US" sz="7200" b="1" i="1" dirty="0" smtClean="0">
                <a:solidFill>
                  <a:srgbClr val="FF0000"/>
                </a:solidFill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</a:rPr>
              <a:t>знакам препинания.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1428736"/>
            <a:ext cx="45005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</a:t>
            </a:r>
            <a:r>
              <a:rPr lang="ru-RU" sz="4000" b="1" u="sng" dirty="0" smtClean="0">
                <a:solidFill>
                  <a:srgbClr val="FF0000"/>
                </a:solidFill>
              </a:rPr>
              <a:t>скобки</a:t>
            </a:r>
            <a:r>
              <a:rPr lang="ru-RU" sz="4000" b="1" dirty="0" smtClean="0"/>
              <a:t> ставят высказывание, несущее не основную, а дополнительную информацию.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667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4357718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4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1928803"/>
            <a:ext cx="4071966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857363"/>
            <a:ext cx="40719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1472" y="50004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У </a:t>
            </a:r>
            <a:r>
              <a:rPr lang="ru-RU" sz="4800" b="1" dirty="0" smtClean="0">
                <a:solidFill>
                  <a:srgbClr val="FF0000"/>
                </a:solidFill>
              </a:rPr>
              <a:t>пунктуационных знаков </a:t>
            </a:r>
          </a:p>
          <a:p>
            <a:pPr algn="ctr"/>
            <a:r>
              <a:rPr lang="ru-RU" sz="4800" dirty="0" smtClean="0"/>
              <a:t>2 </a:t>
            </a:r>
            <a:r>
              <a:rPr lang="ru-RU" sz="4800" b="1" dirty="0" smtClean="0">
                <a:solidFill>
                  <a:srgbClr val="FF0000"/>
                </a:solidFill>
              </a:rPr>
              <a:t>функции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2357430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-разделительная </a:t>
            </a:r>
          </a:p>
          <a:p>
            <a:r>
              <a:rPr lang="ru-RU" sz="6600" dirty="0" smtClean="0"/>
              <a:t>-выделительная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lub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7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1412875"/>
            <a:ext cx="5883293" cy="43195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000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000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</a:p>
          <a:p>
            <a:pPr marL="0" indent="0" algn="ctr">
              <a:buFontTx/>
              <a:buNone/>
              <a:defRPr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ru-RU" sz="54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ru-RU" sz="2000" dirty="0" smtClean="0"/>
          </a:p>
          <a:p>
            <a:pPr marL="0" indent="0" algn="ctr">
              <a:buFontTx/>
              <a:buNone/>
              <a:defRPr/>
            </a:pPr>
            <a:endParaRPr lang="ru-RU" sz="2000" dirty="0" smtClean="0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2357431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С2.1 Ознакомьтесь с мнением Антона и Кирилла о роли пунктуации в письменной речи.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309959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356" y="0"/>
            <a:ext cx="2714644" cy="2500306"/>
          </a:xfrm>
          <a:prstGeom prst="wedgeRoundRect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388" y="0"/>
            <a:ext cx="2714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Зачем нужна пунктуация?  Неужели без неё нельзя обойтись? Попробуй разберись, где какой знак ставить!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0" y="-714404"/>
            <a:ext cx="2714644" cy="2500306"/>
          </a:xfrm>
          <a:prstGeom prst="wedgeRoundRectCallout">
            <a:avLst>
              <a:gd name="adj1" fmla="val -21343"/>
              <a:gd name="adj2" fmla="val 60838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714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 письме без  применения правил пунктуации обойтись невозможно …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Помогите Антону доказать  его точку зрения. Напишите сочинение – рассуждение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«Зачем нужна пунктуация?»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Сочинение – рассуждение.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14298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Возможная структура ответа: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00024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Вступление. Ответ на вопрос.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85749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2. Основная часть:</a:t>
            </a:r>
            <a:endParaRPr lang="ru-RU" sz="32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857356" y="342900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893339" y="346471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596" y="39290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Аргумент, пример 1.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392906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Аргумент, пример 2.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4643446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3. Заключение. Обобщение, вывод.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1571612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Удачи на экзамене!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642918"/>
            <a:ext cx="5857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Знаки препинания.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571612"/>
            <a:ext cx="8643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/>
              <a:t>   помогают членить текст на предложения, устанавливать связи и отношения между ними;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/>
              <a:t>   помогают пишущему точно и ясно выразить мысли и чувства, а читающему – понять их.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pic>
        <p:nvPicPr>
          <p:cNvPr id="5" name="Picture 4" descr="img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8893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357166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Знаки препинания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42984"/>
            <a:ext cx="428628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«…существуют, чтобы выделить мысль, привести слова в правильное соотношение и дать фразе легкость и правильное звучание. Знаки препинания – это как нотные знаки. Они твердо держат текст и не дают ему рассыпаться».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42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К.Г.Паустовский.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дают возможность сказать в письменной речи гораздо больше, чем можно записать буквами. Они помогают выразить различные смыслы слов и окрашивающие их чувства. Знаки, как и слова, говорят, и мы их читаем вместе со словами.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71480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Знаки препинания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 иногда мы читаем их даже…  </a:t>
            </a:r>
            <a:r>
              <a:rPr lang="ru-RU" sz="4400" b="1" i="1" u="sng" dirty="0" smtClean="0">
                <a:solidFill>
                  <a:srgbClr val="FF0000"/>
                </a:solidFill>
              </a:rPr>
              <a:t>вместо слов!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Picture 4" descr="img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3049051" cy="433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6215082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Виктор Гюго.</a:t>
            </a:r>
            <a:endParaRPr lang="ru-RU" sz="3200" b="1" dirty="0"/>
          </a:p>
        </p:txBody>
      </p:sp>
      <p:pic>
        <p:nvPicPr>
          <p:cNvPr id="12290" name="Picture 2" descr="Картинка 138 из 116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14488"/>
            <a:ext cx="1857368" cy="2476491"/>
          </a:xfrm>
          <a:prstGeom prst="rect">
            <a:avLst/>
          </a:prstGeom>
          <a:noFill/>
        </p:spPr>
      </p:pic>
      <p:pic>
        <p:nvPicPr>
          <p:cNvPr id="12292" name="Picture 4" descr="Картинка 331 из 624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214818"/>
            <a:ext cx="196794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pic>
        <p:nvPicPr>
          <p:cNvPr id="11268" name="Picture 4" descr="Картинка 12 из 7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71744"/>
            <a:ext cx="3214690" cy="40957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>
                <a:solidFill>
                  <a:srgbClr val="FFFF00"/>
                </a:solidFill>
              </a:rPr>
              <a:t>«Статую золотую пику держащую</a:t>
            </a:r>
            <a:r>
              <a:rPr lang="ru-RU" sz="6600" dirty="0" smtClean="0">
                <a:solidFill>
                  <a:srgbClr val="FFFF00"/>
                </a:solidFill>
              </a:rPr>
              <a:t>…»</a:t>
            </a:r>
            <a:r>
              <a:rPr lang="ru-RU" sz="6600" u="sng" dirty="0" smtClean="0">
                <a:solidFill>
                  <a:srgbClr val="FFFF00"/>
                </a:solidFill>
              </a:rPr>
              <a:t> </a:t>
            </a:r>
            <a:endParaRPr lang="ru-RU" sz="66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142984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ЗНАЧЕНИЕ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ЗНАКОВ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ПРЕПИНАНИЯ.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59293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Точка</a:t>
            </a:r>
            <a:r>
              <a:rPr lang="ru-RU" sz="4800" b="1" dirty="0" smtClean="0">
                <a:solidFill>
                  <a:srgbClr val="C01A3E"/>
                </a:solidFill>
              </a:rPr>
              <a:t> </a:t>
            </a:r>
          </a:p>
          <a:p>
            <a:r>
              <a:rPr lang="ru-RU" sz="4800" b="1" dirty="0" smtClean="0"/>
              <a:t>обозначает конец сообщения, но не предлагает собеседнику немедленно на него реагировать. </a:t>
            </a:r>
            <a:endParaRPr lang="ru-RU" sz="4800" dirty="0"/>
          </a:p>
        </p:txBody>
      </p:sp>
      <p:pic>
        <p:nvPicPr>
          <p:cNvPr id="6" name="Picture 12" descr="настроение - Зиля Минтагировна Гатина">
            <a:hlinkClick r:id="rId3" tooltip="дале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143380"/>
            <a:ext cx="2500333" cy="25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566</Words>
  <Application>Microsoft Office PowerPoint</Application>
  <PresentationFormat>Экран (4:3)</PresentationFormat>
  <Paragraphs>70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2010-11-21T09:17:30Z</dcterms:created>
  <dcterms:modified xsi:type="dcterms:W3CDTF">2010-11-23T20:05:38Z</dcterms:modified>
</cp:coreProperties>
</file>