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5" r:id="rId3"/>
    <p:sldId id="260" r:id="rId4"/>
    <p:sldId id="257" r:id="rId5"/>
    <p:sldId id="258" r:id="rId6"/>
    <p:sldId id="259" r:id="rId7"/>
    <p:sldId id="261" r:id="rId8"/>
    <p:sldId id="266" r:id="rId9"/>
    <p:sldId id="262" r:id="rId10"/>
    <p:sldId id="269" r:id="rId11"/>
    <p:sldId id="263" r:id="rId12"/>
    <p:sldId id="264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9D2DC67-4842-4BF0-9B87-3CE2F44A2C43}" type="datetimeFigureOut">
              <a:rPr lang="ru-RU" smtClean="0"/>
              <a:pPr/>
              <a:t>14.11.2011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87D634-D259-46CA-8C31-CA8C08CBE3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bmarki.com/pochtovie-marki-sssr/1983/page:3" TargetMode="External"/><Relationship Id="rId2" Type="http://schemas.openxmlformats.org/officeDocument/2006/relationships/hyperlink" Target="http://ru.wikipedia.org/wiki/%CF%E0%EF%E8%F0%F3%F1_%C0%F5%EC%E5%F1%E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imero.ru/uploads/images/00/00/85/2011/03/17/c31415.jpg" TargetMode="External"/><Relationship Id="rId5" Type="http://schemas.openxmlformats.org/officeDocument/2006/relationships/hyperlink" Target="http://detsad-berezka.ucoz.ru/sova.jpg" TargetMode="External"/><Relationship Id="rId4" Type="http://schemas.openxmlformats.org/officeDocument/2006/relationships/hyperlink" Target="http://ru.wikipedia.org/wiki/%D0%9A%D0%B8%D1%82%D0%B0%D0%B1_%D0%B0%D0%BB%D1%8C-%D0%B4%D0%B6%D0%B5%D0%B1%D1%80_%D0%B2%D0%B0-%D0%BB%D1%8C-%D0%BC%D1%83%D0%BA%D0%B0%D0%B1%D0%B0%D0%BB%D0%B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642918"/>
            <a:ext cx="4900602" cy="71438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Тема урока: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071810"/>
            <a:ext cx="7772400" cy="157163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Решение уравнений в среде табличного процессора </a:t>
            </a:r>
            <a:r>
              <a:rPr lang="en-US" b="1" dirty="0" smtClean="0"/>
              <a:t>Excel</a:t>
            </a:r>
            <a:endParaRPr lang="ru-RU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214290"/>
            <a:ext cx="3360640" cy="2241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-357222" y="507207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Высочина Ольга Дмитриевна, учитель математики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МОБУСОШ №10 ст. Советской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Новокубанского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 Краснодарского края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571612"/>
            <a:ext cx="40719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7072362" cy="4045092"/>
          </a:xfrm>
        </p:spPr>
        <p:txBody>
          <a:bodyPr/>
          <a:lstStyle/>
          <a:p>
            <a:pPr lvl="0"/>
            <a:r>
              <a:rPr lang="ru-RU" dirty="0" smtClean="0"/>
              <a:t>Какие уравнения лучше решать аналитически?</a:t>
            </a:r>
          </a:p>
          <a:p>
            <a:pPr lvl="0"/>
            <a:r>
              <a:rPr lang="ru-RU" dirty="0" smtClean="0"/>
              <a:t>Какие уравнения лучше решать графически?</a:t>
            </a:r>
          </a:p>
          <a:p>
            <a:pPr lvl="0"/>
            <a:r>
              <a:rPr lang="ru-RU" dirty="0" smtClean="0"/>
              <a:t>Назовите программы, помогающие решению уравнений графически.</a:t>
            </a:r>
          </a:p>
          <a:p>
            <a:pPr lvl="0"/>
            <a:r>
              <a:rPr lang="ru-RU" dirty="0" smtClean="0"/>
              <a:t>Составьте алгоритм решения уравнения в программе </a:t>
            </a:r>
            <a:r>
              <a:rPr lang="en-US" dirty="0" smtClean="0"/>
              <a:t>Microsoft Excel</a:t>
            </a:r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58010" y="142852"/>
            <a:ext cx="2014552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527048"/>
            <a:ext cx="8162762" cy="4572000"/>
          </a:xfrm>
        </p:spPr>
        <p:txBody>
          <a:bodyPr>
            <a:normAutofit/>
          </a:bodyPr>
          <a:lstStyle/>
          <a:p>
            <a:r>
              <a:rPr lang="ru-RU" dirty="0" smtClean="0"/>
              <a:t>На выбор решить 2 уравнения двумя способами (если возможно)</a:t>
            </a:r>
          </a:p>
          <a:p>
            <a:pPr>
              <a:buNone/>
            </a:pPr>
            <a:r>
              <a:rPr lang="ru-RU" dirty="0" smtClean="0"/>
              <a:t>(х-6)</a:t>
            </a:r>
            <a:r>
              <a:rPr lang="ru-RU" baseline="30000" dirty="0" smtClean="0"/>
              <a:t>2</a:t>
            </a:r>
            <a:r>
              <a:rPr lang="ru-RU" dirty="0" smtClean="0"/>
              <a:t>-х(х+8)=2               х</a:t>
            </a:r>
            <a:r>
              <a:rPr lang="ru-RU" baseline="30000" dirty="0" smtClean="0"/>
              <a:t>2</a:t>
            </a:r>
            <a:r>
              <a:rPr lang="ru-RU" dirty="0" smtClean="0"/>
              <a:t>-16=0                                  </a:t>
            </a:r>
          </a:p>
          <a:p>
            <a:pPr>
              <a:buNone/>
            </a:pPr>
            <a:r>
              <a:rPr lang="ru-RU" dirty="0" smtClean="0"/>
              <a:t>81х</a:t>
            </a:r>
            <a:r>
              <a:rPr lang="ru-RU" baseline="30000" dirty="0" smtClean="0"/>
              <a:t>2</a:t>
            </a:r>
            <a:r>
              <a:rPr lang="ru-RU" dirty="0" smtClean="0"/>
              <a:t>+4=0                          х</a:t>
            </a:r>
            <a:r>
              <a:rPr lang="ru-RU" baseline="30000" dirty="0" smtClean="0"/>
              <a:t>3</a:t>
            </a:r>
            <a:r>
              <a:rPr lang="ru-RU" dirty="0" smtClean="0"/>
              <a:t>+х</a:t>
            </a:r>
            <a:r>
              <a:rPr lang="ru-RU" baseline="30000" dirty="0" smtClean="0"/>
              <a:t>2</a:t>
            </a:r>
            <a:r>
              <a:rPr lang="ru-RU" dirty="0" smtClean="0"/>
              <a:t>-16х-16=0</a:t>
            </a:r>
          </a:p>
          <a:p>
            <a:pPr>
              <a:buNone/>
            </a:pPr>
            <a:r>
              <a:rPr lang="ru-RU" dirty="0" smtClean="0"/>
              <a:t>х</a:t>
            </a:r>
            <a:r>
              <a:rPr lang="ru-RU" baseline="30000" dirty="0" smtClean="0"/>
              <a:t>3</a:t>
            </a:r>
            <a:r>
              <a:rPr lang="ru-RU" dirty="0" smtClean="0"/>
              <a:t>+5х</a:t>
            </a:r>
            <a:r>
              <a:rPr lang="ru-RU" baseline="30000" dirty="0" smtClean="0"/>
              <a:t>2</a:t>
            </a:r>
            <a:r>
              <a:rPr lang="ru-RU" dirty="0" smtClean="0"/>
              <a:t>-х-5=0                   х</a:t>
            </a:r>
            <a:r>
              <a:rPr lang="ru-RU" baseline="30000" dirty="0" smtClean="0"/>
              <a:t>3</a:t>
            </a:r>
            <a:r>
              <a:rPr lang="ru-RU" dirty="0" smtClean="0"/>
              <a:t>+х</a:t>
            </a:r>
            <a:r>
              <a:rPr lang="ru-RU" baseline="30000" dirty="0" smtClean="0"/>
              <a:t>2</a:t>
            </a:r>
            <a:r>
              <a:rPr lang="ru-RU" dirty="0" smtClean="0"/>
              <a:t>-16х-16=0 </a:t>
            </a:r>
          </a:p>
          <a:p>
            <a:pPr>
              <a:buNone/>
            </a:pPr>
            <a:r>
              <a:rPr lang="ru-RU" dirty="0" smtClean="0"/>
              <a:t>х</a:t>
            </a:r>
            <a:r>
              <a:rPr lang="ru-RU" baseline="30000" dirty="0" smtClean="0"/>
              <a:t>3</a:t>
            </a:r>
            <a:r>
              <a:rPr lang="ru-RU" dirty="0" smtClean="0"/>
              <a:t>+3х</a:t>
            </a:r>
            <a:r>
              <a:rPr lang="ru-RU" baseline="30000" dirty="0" smtClean="0"/>
              <a:t>2</a:t>
            </a:r>
            <a:r>
              <a:rPr lang="ru-RU" dirty="0" smtClean="0"/>
              <a:t>-10х-24=0 </a:t>
            </a:r>
          </a:p>
          <a:p>
            <a:r>
              <a:rPr lang="ru-RU" dirty="0" smtClean="0"/>
              <a:t>Ознакомиться со структурой сайта http://mathege.ru/or/ege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7429520" cy="1116142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урок</a:t>
            </a:r>
            <a:endParaRPr lang="ru-RU" sz="6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7554" y="1714488"/>
            <a:ext cx="5503076" cy="457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786058"/>
            <a:ext cx="3171825" cy="3486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34400" cy="10447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Ссылки на использованные источники </a:t>
            </a:r>
            <a:r>
              <a:rPr lang="ru-RU" b="1" dirty="0" smtClean="0"/>
              <a:t>изображений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u="sng" dirty="0" smtClean="0">
                <a:hlinkClick r:id="rId2"/>
              </a:rPr>
              <a:t>http://ru.wikipedia.org/wiki/%CF%E0%EF%E8%F0%F3%F1_%C0%F5%EC%E5%F1%E0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</a:t>
            </a:r>
            <a:r>
              <a:rPr lang="ru-RU" u="sng" dirty="0" smtClean="0">
                <a:hlinkClick r:id="rId3"/>
              </a:rPr>
              <a:t>www.webmarki.com/pochtovie-marki-sssr/1983/page:3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http://ru.wikipedia.org/wiki/%D0%9A%D0%B8%D1%82%D0%B0%D0%B1_%D0%B0%D0%BB%D1%8C-%D0%B4%D0%B6%D0%B5%D0%B1%D1%80_%D0%B2%D0%B0-%D0%BB%D1%8C-%D0%BC%D1%83%D0%BA%D0%B0%D0%B1%D0%B0%D0%BB%D0%B0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http://detsad-berezka.ucoz.ru/sova.jpg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http://alimero.ru/uploads/images/00/00/85/2011/03/17/c31415.jpg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770710" cy="4572000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Что называется уравнением? </a:t>
            </a:r>
          </a:p>
          <a:p>
            <a:pPr lvl="0"/>
            <a:r>
              <a:rPr lang="ru-RU" dirty="0" smtClean="0"/>
              <a:t>Что значит решить уравнение?</a:t>
            </a:r>
          </a:p>
          <a:p>
            <a:pPr lvl="0"/>
            <a:r>
              <a:rPr lang="ru-RU" dirty="0" smtClean="0"/>
              <a:t>Что называется корнем уравнения?</a:t>
            </a:r>
          </a:p>
          <a:p>
            <a:pPr lvl="0"/>
            <a:r>
              <a:rPr lang="ru-RU" dirty="0" smtClean="0"/>
              <a:t>Какие существуют способы решения уравнений?</a:t>
            </a:r>
          </a:p>
          <a:p>
            <a:pPr lvl="0"/>
            <a:r>
              <a:rPr lang="ru-RU" dirty="0" smtClean="0"/>
              <a:t>Какие виды уравнений вы знаете?</a:t>
            </a:r>
          </a:p>
          <a:p>
            <a:pPr lvl="0"/>
            <a:r>
              <a:rPr lang="ru-RU" dirty="0" smtClean="0"/>
              <a:t>Как определяется степень уравнения?</a:t>
            </a:r>
          </a:p>
          <a:p>
            <a:pPr lvl="0"/>
            <a:r>
              <a:rPr lang="ru-RU" dirty="0" smtClean="0"/>
              <a:t>Дайте определение целого, дробно-рационального, уравнения с модулем.</a:t>
            </a:r>
          </a:p>
          <a:p>
            <a:pPr lvl="0"/>
            <a:r>
              <a:rPr lang="ru-RU" dirty="0" smtClean="0"/>
              <a:t>Что называется областью допустимых значений уравнения?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142852"/>
            <a:ext cx="2232818" cy="2232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Решить уравнение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2000240"/>
            <a:ext cx="4043362" cy="2900369"/>
          </a:xfrm>
        </p:spPr>
        <p:txBody>
          <a:bodyPr/>
          <a:lstStyle/>
          <a:p>
            <a:pPr lvl="0"/>
            <a:r>
              <a:rPr lang="ru-RU" sz="2800" cap="all" baseline="-25000" dirty="0">
                <a:latin typeface="Times New Roman" pitchFamily="18" charset="0"/>
                <a:cs typeface="Times New Roman" pitchFamily="18" charset="0"/>
              </a:rPr>
              <a:t>3х + (20 – </a:t>
            </a:r>
            <a:r>
              <a:rPr lang="ru-RU" sz="2800" cap="all" baseline="-25000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cap="all" baseline="-25000" dirty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lvl="0">
              <a:buNone/>
            </a:pPr>
            <a:endParaRPr lang="ru-RU" sz="2800" cap="all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2800" cap="all" baseline="-25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cap="all" baseline="-25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 – 3 )</a:t>
            </a:r>
            <a:r>
              <a:rPr lang="ru-RU" sz="2800" cap="all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cap="all" baseline="-25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cap="all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 = 7 – 5 </a:t>
            </a:r>
            <a:r>
              <a:rPr lang="ru-RU" sz="2800" cap="all" baseline="-25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cap="all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2800" cap="all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2800" cap="all" baseline="-25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cap="all" baseline="-25000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800" cap="all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cap="all" baseline="-25000" dirty="0">
                <a:latin typeface="Times New Roman" pitchFamily="18" charset="0"/>
                <a:cs typeface="Times New Roman" pitchFamily="18" charset="0"/>
              </a:rPr>
              <a:t> – 10 = </a:t>
            </a:r>
            <a:r>
              <a:rPr lang="ru-RU" sz="2800" cap="all" baseline="-25000" dirty="0" smtClean="0">
                <a:latin typeface="Times New Roman" pitchFamily="18" charset="0"/>
                <a:cs typeface="Times New Roman" pitchFamily="18" charset="0"/>
              </a:rPr>
              <a:t>29</a:t>
            </a:r>
          </a:p>
          <a:p>
            <a:pPr lvl="0"/>
            <a:endParaRPr lang="ru-RU" cap="all" baseline="-25000" dirty="0" smtClean="0"/>
          </a:p>
          <a:p>
            <a:pPr lvl="0"/>
            <a:endParaRPr lang="ru-RU" cap="all" baseline="-25000" dirty="0"/>
          </a:p>
          <a:p>
            <a:pPr lvl="0">
              <a:buNone/>
            </a:pPr>
            <a:endParaRPr lang="ru-RU" cap="all" baseline="-25000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857752" y="1643051"/>
            <a:ext cx="3757610" cy="2857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all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all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all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 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= х</a:t>
            </a:r>
            <a:r>
              <a:rPr kumimoji="0" lang="ru-RU" sz="2800" b="0" i="0" u="none" strike="noStrike" kern="1200" cap="all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all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all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all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+ х</a:t>
            </a:r>
            <a:r>
              <a:rPr kumimoji="0" lang="ru-RU" sz="2800" b="0" i="0" u="none" strike="noStrike" kern="1200" cap="all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+ </a:t>
            </a:r>
            <a:r>
              <a:rPr kumimoji="0" lang="ru-RU" sz="2800" b="0" i="0" u="none" strike="noStrike" kern="1200" cap="all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+ 1 =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all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 – 5 | </a:t>
            </a:r>
            <a:r>
              <a:rPr kumimoji="0" lang="ru-RU" sz="2800" b="0" i="0" u="none" strike="noStrike" kern="1200" cap="all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kern="1200" cap="all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| = 0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714488"/>
            <a:ext cx="5614998" cy="2357454"/>
          </a:xfrm>
        </p:spPr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АХМЕС (</a:t>
            </a:r>
            <a:r>
              <a:rPr lang="ru-RU" b="1" i="1" dirty="0" err="1" smtClean="0"/>
              <a:t>ок</a:t>
            </a:r>
            <a:r>
              <a:rPr lang="ru-RU" b="1" i="1" dirty="0" smtClean="0"/>
              <a:t>. 2000 до н. э.), египетский жрец и писец, составитель первого дошедшего до нас руководства по арифметике и геометрии (папируса </a:t>
            </a:r>
            <a:r>
              <a:rPr lang="ru-RU" b="1" i="1" dirty="0" err="1" smtClean="0"/>
              <a:t>Ринда</a:t>
            </a:r>
            <a:r>
              <a:rPr lang="ru-RU" b="1" i="1" dirty="0" smtClean="0"/>
              <a:t>).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    Математический папирус </a:t>
            </a:r>
            <a:r>
              <a:rPr lang="ru-RU" b="1" dirty="0" err="1" smtClean="0"/>
              <a:t>Ахмеса</a:t>
            </a:r>
            <a:r>
              <a:rPr lang="ru-RU" dirty="0" smtClean="0"/>
              <a:t> (также известен как </a:t>
            </a:r>
            <a:r>
              <a:rPr lang="ru-RU" b="1" dirty="0" smtClean="0"/>
              <a:t>папирус </a:t>
            </a:r>
            <a:r>
              <a:rPr lang="ru-RU" b="1" dirty="0" err="1" smtClean="0"/>
              <a:t>Ринда</a:t>
            </a:r>
            <a:r>
              <a:rPr lang="ru-RU" dirty="0" smtClean="0"/>
              <a:t> или </a:t>
            </a:r>
            <a:r>
              <a:rPr lang="ru-RU" b="1" dirty="0" smtClean="0"/>
              <a:t>папирус </a:t>
            </a:r>
            <a:r>
              <a:rPr lang="ru-RU" b="1" dirty="0" err="1" smtClean="0"/>
              <a:t>Райнда</a:t>
            </a:r>
            <a:r>
              <a:rPr lang="ru-RU" dirty="0" smtClean="0"/>
              <a:t>) — древнеегипетское учебное руководство по арифметике и геометрии периода Среднего царства, переписанное </a:t>
            </a:r>
            <a:r>
              <a:rPr lang="ru-RU" dirty="0" err="1" smtClean="0"/>
              <a:t>ок</a:t>
            </a:r>
            <a:r>
              <a:rPr lang="ru-RU" dirty="0" smtClean="0"/>
              <a:t>. 1650 до н. э. писцом по имени </a:t>
            </a:r>
            <a:r>
              <a:rPr lang="ru-RU" dirty="0" err="1" smtClean="0"/>
              <a:t>Ахмес</a:t>
            </a:r>
            <a:r>
              <a:rPr lang="ru-RU" dirty="0" smtClean="0"/>
              <a:t> на свиток папируса длиной 5,25 м. и шириной 33 см.  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98" y="1357298"/>
            <a:ext cx="268358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785918" y="3786190"/>
            <a:ext cx="6400816" cy="266857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   Папирус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Ахмеса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был обнаружен в 1858 и часто называется папирусом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Райнда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 имени его первого владельца. В 1870 папирус был расшифрован, переведён и издан. Ныне большая часть рукописи находится в Британском музее в Лондоне, а вторая часть — в Нью-Йорке.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Папирус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Ахмеса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включает условия и решения 84 задач и является наиболее полным египетским задачником, дошедшим до наших дней.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sz="2800" dirty="0" err="1" smtClean="0"/>
              <a:t>Китаб</a:t>
            </a:r>
            <a:r>
              <a:rPr lang="ru-RU" sz="2800" dirty="0" smtClean="0"/>
              <a:t> </a:t>
            </a:r>
            <a:r>
              <a:rPr lang="ru-RU" sz="2800" dirty="0" err="1" smtClean="0"/>
              <a:t>аль-джаббер</a:t>
            </a:r>
            <a:r>
              <a:rPr lang="ru-RU" sz="2800" dirty="0" smtClean="0"/>
              <a:t> </a:t>
            </a:r>
            <a:r>
              <a:rPr lang="ru-RU" sz="2800" dirty="0" err="1" smtClean="0"/>
              <a:t>валь-мукабала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(Книга о восстановлении и противопоставлении)</a:t>
            </a:r>
            <a:endParaRPr lang="ru-RU" sz="2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3000396" cy="44123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572132" y="4857760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Мухаммед </a:t>
            </a:r>
            <a:r>
              <a:rPr lang="ru-RU" dirty="0" err="1"/>
              <a:t>бен</a:t>
            </a:r>
            <a:r>
              <a:rPr lang="ru-RU" dirty="0"/>
              <a:t> </a:t>
            </a:r>
            <a:r>
              <a:rPr lang="ru-RU" dirty="0" err="1" smtClean="0"/>
              <a:t>Муса</a:t>
            </a:r>
            <a:r>
              <a:rPr lang="ru-RU" dirty="0" smtClean="0"/>
              <a:t> </a:t>
            </a:r>
            <a:r>
              <a:rPr lang="ru-RU" dirty="0" err="1"/>
              <a:t>аль-Хорезми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000240"/>
            <a:ext cx="1928826" cy="26534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Решите уравнение: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643050"/>
            <a:ext cx="3071834" cy="714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х</a:t>
            </a:r>
            <a:r>
              <a:rPr lang="ru-RU" baseline="30000" dirty="0" smtClean="0"/>
              <a:t>3</a:t>
            </a:r>
            <a:r>
              <a:rPr lang="ru-RU" dirty="0"/>
              <a:t>+ х</a:t>
            </a:r>
            <a:r>
              <a:rPr lang="ru-RU" baseline="30000" dirty="0"/>
              <a:t>2</a:t>
            </a:r>
            <a:r>
              <a:rPr lang="ru-RU" dirty="0"/>
              <a:t>- 9х - </a:t>
            </a:r>
            <a:r>
              <a:rPr lang="ru-RU" dirty="0" smtClean="0"/>
              <a:t>9=0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4286257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Ответ: х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=-1, х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=3,х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= -3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28599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х</a:t>
            </a:r>
            <a:r>
              <a:rPr lang="ru-RU" sz="2400" dirty="0" smtClean="0"/>
              <a:t> = - 1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2786058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х</a:t>
            </a:r>
            <a:r>
              <a:rPr lang="ru-RU" sz="2400" baseline="30000" dirty="0" smtClean="0"/>
              <a:t>3</a:t>
            </a:r>
            <a:r>
              <a:rPr lang="ru-RU" sz="2400" dirty="0" smtClean="0"/>
              <a:t>+ х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- 9х – 9=( х+1)( х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-9)=0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071802" y="228599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(-1)</a:t>
            </a:r>
            <a:r>
              <a:rPr lang="ru-RU" sz="2400" baseline="30000" dirty="0" smtClean="0"/>
              <a:t>3</a:t>
            </a:r>
            <a:r>
              <a:rPr lang="ru-RU" sz="2400" dirty="0" smtClean="0"/>
              <a:t>+(-1)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-9*(-1) -9=0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3108" y="3286124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х+1=0,                         х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-9=0.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378619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=-1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14876" y="378619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=3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643570" y="378619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= -3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2214554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Решение: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Решите уравнение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571612"/>
            <a:ext cx="325754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х</a:t>
            </a:r>
            <a:r>
              <a:rPr lang="ru-RU" baseline="30000" dirty="0" smtClean="0"/>
              <a:t>3</a:t>
            </a:r>
            <a:r>
              <a:rPr lang="ru-RU" dirty="0" smtClean="0"/>
              <a:t>-2х</a:t>
            </a:r>
            <a:r>
              <a:rPr lang="ru-RU" baseline="30000" dirty="0" smtClean="0"/>
              <a:t>2</a:t>
            </a:r>
            <a:r>
              <a:rPr lang="ru-RU" dirty="0" smtClean="0"/>
              <a:t>+4х-12=0 </a:t>
            </a:r>
            <a:endParaRPr lang="ru-RU" dirty="0"/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2571768" cy="523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07" y="2214554"/>
            <a:ext cx="5691259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1625" y="1538762"/>
            <a:ext cx="8504238" cy="454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Решите уравнение: 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500174"/>
            <a:ext cx="7487298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928670"/>
            <a:ext cx="250033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216</TotalTime>
  <Words>322</Words>
  <Application>Microsoft Office PowerPoint</Application>
  <PresentationFormat>Экран (4:3)</PresentationFormat>
  <Paragraphs>73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Решение уравнений в среде табличного процессора Excel</vt:lpstr>
      <vt:lpstr>Вопросы:</vt:lpstr>
      <vt:lpstr>Решить уравнение</vt:lpstr>
      <vt:lpstr>Историческая справка</vt:lpstr>
      <vt:lpstr>Китаб аль-джаббер валь-мукабала  (Книга о восстановлении и противопоставлении)</vt:lpstr>
      <vt:lpstr>Решите уравнение: </vt:lpstr>
      <vt:lpstr>Решите уравнение:</vt:lpstr>
      <vt:lpstr>Слайд 8</vt:lpstr>
      <vt:lpstr>Решите уравнение: </vt:lpstr>
      <vt:lpstr>Практическая работа</vt:lpstr>
      <vt:lpstr>Итоги урока</vt:lpstr>
      <vt:lpstr>Домашнее задание</vt:lpstr>
      <vt:lpstr>Спасибо за урок</vt:lpstr>
      <vt:lpstr>Ссылки на использованные источники изображений.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45</cp:revision>
  <dcterms:created xsi:type="dcterms:W3CDTF">2011-08-21T17:52:22Z</dcterms:created>
  <dcterms:modified xsi:type="dcterms:W3CDTF">2011-11-14T15:55:41Z</dcterms:modified>
</cp:coreProperties>
</file>