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smiles.33b.ru/smile.60753.html" TargetMode="Externa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gif"/><Relationship Id="rId12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audio" Target="file:///F:\21%20%20-%20&#1053;&#1077;&#1087;&#1086;&#1075;&#1086;&#1076;&#1072;.mp3" TargetMode="External"/><Relationship Id="rId6" Type="http://schemas.openxmlformats.org/officeDocument/2006/relationships/hyperlink" Target="http://smiles.33b.ru/smile.103881.html" TargetMode="External"/><Relationship Id="rId11" Type="http://schemas.openxmlformats.org/officeDocument/2006/relationships/image" Target="../media/image5.jpeg"/><Relationship Id="rId5" Type="http://schemas.openxmlformats.org/officeDocument/2006/relationships/image" Target="../media/image1.gif"/><Relationship Id="rId10" Type="http://schemas.openxmlformats.org/officeDocument/2006/relationships/image" Target="../media/image4.gif"/><Relationship Id="rId4" Type="http://schemas.openxmlformats.org/officeDocument/2006/relationships/hyperlink" Target="http://smiles.33b.ru/smile.103880.html" TargetMode="External"/><Relationship Id="rId9" Type="http://schemas.openxmlformats.org/officeDocument/2006/relationships/image" Target="../media/image3.gif"/><Relationship Id="rId1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11.jpeg"/><Relationship Id="rId5" Type="http://schemas.openxmlformats.org/officeDocument/2006/relationships/image" Target="../media/image4.gif"/><Relationship Id="rId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103887.html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"/>
          <p:cNvSpPr txBox="1">
            <a:spLocks noChangeArrowheads="1"/>
          </p:cNvSpPr>
          <p:nvPr/>
        </p:nvSpPr>
        <p:spPr bwMode="auto">
          <a:xfrm>
            <a:off x="1331913" y="4365625"/>
            <a:ext cx="65452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 b="1" i="1">
                <a:solidFill>
                  <a:srgbClr val="FFFF00"/>
                </a:solidFill>
                <a:latin typeface="Times New Roman" pitchFamily="18" charset="0"/>
              </a:rPr>
              <a:t> Птицы - наши</a:t>
            </a:r>
          </a:p>
          <a:p>
            <a:r>
              <a:rPr lang="ru-RU" sz="7200" b="1" i="1">
                <a:solidFill>
                  <a:srgbClr val="FFFF00"/>
                </a:solidFill>
                <a:latin typeface="Times New Roman" pitchFamily="18" charset="0"/>
              </a:rPr>
              <a:t>        друзья</a:t>
            </a:r>
          </a:p>
        </p:txBody>
      </p:sp>
      <p:pic>
        <p:nvPicPr>
          <p:cNvPr id="2051" name="Picture 4" descr="http://s10.rimg.info/f545e5f533a29816f8cd4a2ff1ad1725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3813" y="642938"/>
            <a:ext cx="121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http://s10.rimg.info/a96eaf2107f0dea9624acc8a37c2bccd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252413" y="4797425"/>
            <a:ext cx="1809751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4" descr="http://s4.rimg.info/06bda9bd896c26e0cc2feaaaa2232d33.gif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625" y="500063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6" descr="http://s4.rimg.info/06bda9bd896c26e0cc2feaaaa2232d33.gif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75" y="2428875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8" descr="http://s4.rimg.info/06bda9bd896c26e0cc2feaaaa2232d33.gif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56550" y="2205038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20" descr="http://s4.rimg.info/06bda9bd896c26e0cc2feaaaa2232d33.gif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67625" y="4076700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22" descr="http://s4.rimg.info/06bda9bd896c26e0cc2feaaaa2232d33.gif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63" y="6072188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24" descr="http://s4.rimg.info/06bda9bd896c26e0cc2feaaaa2232d33.gif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58888" y="2565400"/>
            <a:ext cx="571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26" descr="http://s4.rimg.info/06bda9bd896c26e0cc2feaaaa2232d33.gif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59563" y="6092825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28" descr="http://s4.rimg.info/06bda9bd896c26e0cc2feaaaa2232d33.gif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51725" y="5445125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30" descr="http://s4.rimg.info/06bda9bd896c26e0cc2feaaaa2232d33.gif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29625" y="5000625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43888" y="3429000"/>
            <a:ext cx="638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47813" y="6092825"/>
            <a:ext cx="638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29563" y="142875"/>
            <a:ext cx="638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40425" y="5589588"/>
            <a:ext cx="6381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7250" y="1643063"/>
            <a:ext cx="638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288" y="3644900"/>
            <a:ext cx="638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20" descr="http://s4.rimg.info/06bda9bd896c26e0cc2feaaaa2232d33.gif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55875" y="5876925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86313" y="4000500"/>
            <a:ext cx="638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25" descr="Анатолий Фролов: Зимы хозяин: ПТИЦЫ: Canon EOS 350D Rebel XT: Canon EF 75-300mm f/4-5.6 II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35825" y="5373688"/>
            <a:ext cx="15128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1" name="Picture 2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31963" y="188913"/>
            <a:ext cx="5761037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4" name="21  - Непогода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71550" y="59499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~PP2086.WAV">
            <a:hlinkClick r:id="" action="ppaction://media"/>
          </p:cNvPr>
          <p:cNvPicPr>
            <a:picLocks noRot="1" noChangeAspect="1"/>
          </p:cNvPicPr>
          <p:nvPr>
            <a:wavAudioFile r:embed="rId2" name="~PP2086.WAV"/>
          </p:nvPr>
        </p:nvPicPr>
        <p:blipFill>
          <a:blip r:embed="rId1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4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0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3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74"/>
                </p:tgtEl>
              </p:cMediaNode>
            </p:audio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3348038" y="1268413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FFFF00"/>
                </a:solidFill>
                <a:latin typeface="Times New Roman" pitchFamily="18" charset="0"/>
              </a:rPr>
              <a:t>Отгадайте:</a:t>
            </a: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428625" y="357188"/>
            <a:ext cx="79343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Times New Roman" pitchFamily="18" charset="0"/>
              </a:rPr>
              <a:t>   </a:t>
            </a:r>
            <a:r>
              <a:rPr lang="ru-RU" sz="4000" b="1">
                <a:solidFill>
                  <a:srgbClr val="FFFF00"/>
                </a:solidFill>
                <a:latin typeface="Times New Roman" pitchFamily="18" charset="0"/>
              </a:rPr>
              <a:t>Какие  птицы зимуют в наших</a:t>
            </a:r>
          </a:p>
          <a:p>
            <a:r>
              <a:rPr lang="ru-RU" sz="4000" b="1">
                <a:solidFill>
                  <a:srgbClr val="FFFF00"/>
                </a:solidFill>
                <a:latin typeface="Times New Roman" pitchFamily="18" charset="0"/>
              </a:rPr>
              <a:t>краях?</a:t>
            </a: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0" y="2133600"/>
            <a:ext cx="4643438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Серый, маленький, </a:t>
            </a:r>
          </a:p>
          <a:p>
            <a:r>
              <a:rPr lang="ru-RU" sz="2800" b="1">
                <a:latin typeface="Times New Roman" pitchFamily="18" charset="0"/>
              </a:rPr>
              <a:t>                    смешной</a:t>
            </a:r>
          </a:p>
          <a:p>
            <a:r>
              <a:rPr lang="ru-RU" sz="2800" b="1">
                <a:latin typeface="Times New Roman" pitchFamily="18" charset="0"/>
              </a:rPr>
              <a:t>Скачет рядышком </a:t>
            </a:r>
          </a:p>
          <a:p>
            <a:r>
              <a:rPr lang="ru-RU" sz="2800" b="1">
                <a:latin typeface="Times New Roman" pitchFamily="18" charset="0"/>
              </a:rPr>
              <a:t>                        со мной.</a:t>
            </a:r>
          </a:p>
          <a:p>
            <a:r>
              <a:rPr lang="ru-RU" sz="2800" b="1">
                <a:latin typeface="Times New Roman" pitchFamily="18" charset="0"/>
              </a:rPr>
              <a:t>Я ему насыплю крошки,</a:t>
            </a:r>
          </a:p>
          <a:p>
            <a:r>
              <a:rPr lang="ru-RU" sz="2800" b="1">
                <a:latin typeface="Times New Roman" pitchFamily="18" charset="0"/>
              </a:rPr>
              <a:t>Отгоню подальше</a:t>
            </a:r>
          </a:p>
          <a:p>
            <a:r>
              <a:rPr lang="ru-RU" sz="2800" b="1">
                <a:latin typeface="Times New Roman" pitchFamily="18" charset="0"/>
              </a:rPr>
              <a:t>                          кошку.</a:t>
            </a:r>
          </a:p>
          <a:p>
            <a:r>
              <a:rPr lang="ru-RU" sz="2800" b="1">
                <a:latin typeface="Times New Roman" pitchFamily="18" charset="0"/>
              </a:rPr>
              <a:t>Ты чирикай веселей,</a:t>
            </a:r>
          </a:p>
          <a:p>
            <a:r>
              <a:rPr lang="ru-RU" sz="2800" b="1">
                <a:latin typeface="Times New Roman" pitchFamily="18" charset="0"/>
              </a:rPr>
              <a:t>Мой хороший …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27313" y="6092825"/>
            <a:ext cx="16541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FF00"/>
                </a:solidFill>
                <a:latin typeface="Times New Roman" pitchFamily="18" charset="0"/>
              </a:rPr>
              <a:t>воробей</a:t>
            </a:r>
          </a:p>
        </p:txBody>
      </p:sp>
      <p:pic>
        <p:nvPicPr>
          <p:cNvPr id="11270" name="Picture 2" descr="Вороб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2205038"/>
            <a:ext cx="4148137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zooclub.ru/images/1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14313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4" descr="http://lazovzap.dvo.ru/pictures/picap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3141663"/>
            <a:ext cx="4968875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3714750" y="500063"/>
            <a:ext cx="35575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Как сажа черна,</a:t>
            </a:r>
          </a:p>
          <a:p>
            <a:r>
              <a:rPr lang="ru-RU" sz="2800" b="1">
                <a:latin typeface="Times New Roman" pitchFamily="18" charset="0"/>
              </a:rPr>
              <a:t>Как сметана бела.</a:t>
            </a:r>
          </a:p>
          <a:p>
            <a:r>
              <a:rPr lang="ru-RU" sz="2800" b="1">
                <a:latin typeface="Times New Roman" pitchFamily="18" charset="0"/>
              </a:rPr>
              <a:t>Люблю всем в лесу</a:t>
            </a:r>
          </a:p>
          <a:p>
            <a:r>
              <a:rPr lang="ru-RU" sz="2800" b="1">
                <a:latin typeface="Times New Roman" pitchFamily="18" charset="0"/>
              </a:rPr>
              <a:t>Рассказать где была.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732588" y="5373688"/>
            <a:ext cx="14351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FF00"/>
                </a:solidFill>
                <a:latin typeface="Times New Roman" pitchFamily="18" charset="0"/>
              </a:rPr>
              <a:t>сорока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http://elementy.ru/images/news/crow_c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357188"/>
            <a:ext cx="421481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6" descr="http://www.moles.ee/05/Jun/21/17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3860800"/>
            <a:ext cx="4249737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4859338" y="620713"/>
            <a:ext cx="3959225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Птичка</a:t>
            </a:r>
            <a:r>
              <a:rPr lang="ru-RU" sz="2800" b="1"/>
              <a:t> </a:t>
            </a:r>
            <a:r>
              <a:rPr lang="ru-RU" sz="2800" b="1">
                <a:latin typeface="Times New Roman" pitchFamily="18" charset="0"/>
              </a:rPr>
              <a:t>- невеличка</a:t>
            </a:r>
          </a:p>
          <a:p>
            <a:r>
              <a:rPr lang="ru-RU" sz="2800" b="1">
                <a:latin typeface="Times New Roman" pitchFamily="18" charset="0"/>
              </a:rPr>
              <a:t>Ножки имеет,</a:t>
            </a:r>
          </a:p>
          <a:p>
            <a:r>
              <a:rPr lang="ru-RU" sz="2800" b="1">
                <a:latin typeface="Times New Roman" pitchFamily="18" charset="0"/>
              </a:rPr>
              <a:t>А ходить не умеет.</a:t>
            </a:r>
          </a:p>
          <a:p>
            <a:r>
              <a:rPr lang="ru-RU" sz="2800" b="1">
                <a:latin typeface="Times New Roman" pitchFamily="18" charset="0"/>
              </a:rPr>
              <a:t>Хочет сделать шажок</a:t>
            </a:r>
            <a:r>
              <a:rPr lang="ru-RU" sz="2800" b="1"/>
              <a:t> </a:t>
            </a:r>
            <a:r>
              <a:rPr lang="ru-RU" sz="2800" b="1">
                <a:latin typeface="Times New Roman" pitchFamily="18" charset="0"/>
              </a:rPr>
              <a:t>-</a:t>
            </a:r>
          </a:p>
          <a:p>
            <a:r>
              <a:rPr lang="ru-RU" sz="2800" b="1">
                <a:latin typeface="Times New Roman" pitchFamily="18" charset="0"/>
              </a:rPr>
              <a:t>Получается прыжок.</a:t>
            </a:r>
          </a:p>
        </p:txBody>
      </p:sp>
      <p:sp>
        <p:nvSpPr>
          <p:cNvPr id="13317" name="Прямоугольник 6"/>
          <p:cNvSpPr>
            <a:spLocks noChangeArrowheads="1"/>
          </p:cNvSpPr>
          <p:nvPr/>
        </p:nvSpPr>
        <p:spPr bwMode="auto">
          <a:xfrm>
            <a:off x="2124075" y="4987925"/>
            <a:ext cx="1584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FF00"/>
                </a:solidFill>
                <a:latin typeface="Times New Roman" pitchFamily="18" charset="0"/>
              </a:rPr>
              <a:t>ворона</a:t>
            </a:r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Воробь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142875"/>
            <a:ext cx="6096000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0" y="4292600"/>
            <a:ext cx="8893175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latin typeface="Times New Roman" pitchFamily="18" charset="0"/>
              </a:rPr>
              <a:t>    </a:t>
            </a:r>
            <a:r>
              <a:rPr lang="ru-RU" sz="2800" b="1">
                <a:latin typeface="Times New Roman" pitchFamily="18" charset="0"/>
              </a:rPr>
              <a:t>Птицам трудно приходится зимой. Нередко они голодают. Во время метелей и сильных морозов много птиц погибает от голода . Особенно часто пти-цы  погибают в конце зимы, когда почти весь корм повсюду съеден.</a:t>
            </a:r>
          </a:p>
          <a:p>
            <a:endParaRPr lang="ru-RU" sz="3200" b="1">
              <a:latin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4067175" y="188913"/>
            <a:ext cx="4625975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Покормите птиц зимой!</a:t>
            </a:r>
          </a:p>
          <a:p>
            <a:r>
              <a:rPr lang="ru-RU" sz="2800" b="1">
                <a:latin typeface="Times New Roman" pitchFamily="18" charset="0"/>
              </a:rPr>
              <a:t>Пусть со всех концов</a:t>
            </a:r>
          </a:p>
          <a:p>
            <a:r>
              <a:rPr lang="ru-RU" sz="2800" b="1">
                <a:latin typeface="Times New Roman" pitchFamily="18" charset="0"/>
              </a:rPr>
              <a:t>К вам слетятся, как домой,</a:t>
            </a:r>
          </a:p>
          <a:p>
            <a:r>
              <a:rPr lang="ru-RU" sz="2800" b="1">
                <a:latin typeface="Times New Roman" pitchFamily="18" charset="0"/>
              </a:rPr>
              <a:t>Стайки на крыльцо.</a:t>
            </a:r>
          </a:p>
          <a:p>
            <a:endParaRPr lang="ru-RU" sz="2800" b="1">
              <a:latin typeface="Times New Roman" pitchFamily="18" charset="0"/>
            </a:endParaRPr>
          </a:p>
          <a:p>
            <a:r>
              <a:rPr lang="ru-RU" sz="2800" b="1">
                <a:latin typeface="Times New Roman" pitchFamily="18" charset="0"/>
              </a:rPr>
              <a:t>Не богаты их корма,</a:t>
            </a:r>
          </a:p>
          <a:p>
            <a:r>
              <a:rPr lang="ru-RU" sz="2800" b="1">
                <a:latin typeface="Times New Roman" pitchFamily="18" charset="0"/>
              </a:rPr>
              <a:t>Горсть зерна нужна,</a:t>
            </a:r>
          </a:p>
          <a:p>
            <a:r>
              <a:rPr lang="ru-RU" sz="2800" b="1">
                <a:latin typeface="Times New Roman" pitchFamily="18" charset="0"/>
              </a:rPr>
              <a:t>Горсть одна – и не страшна</a:t>
            </a:r>
          </a:p>
          <a:p>
            <a:r>
              <a:rPr lang="ru-RU" sz="2800" b="1">
                <a:latin typeface="Times New Roman" pitchFamily="18" charset="0"/>
              </a:rPr>
              <a:t>Будет им зима.</a:t>
            </a:r>
            <a:endParaRPr lang="en-US" sz="2800" b="1">
              <a:latin typeface="Times New Roman" pitchFamily="18" charset="0"/>
            </a:endParaRPr>
          </a:p>
          <a:p>
            <a:endParaRPr lang="en-US" sz="2800" b="1">
              <a:latin typeface="Times New Roman" pitchFamily="18" charset="0"/>
            </a:endParaRPr>
          </a:p>
          <a:p>
            <a:endParaRPr lang="ru-RU" sz="2800" b="1">
              <a:latin typeface="Times New Roman" pitchFamily="18" charset="0"/>
            </a:endParaRPr>
          </a:p>
        </p:txBody>
      </p:sp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4067175" y="4221163"/>
            <a:ext cx="4897438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 </a:t>
            </a:r>
            <a:r>
              <a:rPr lang="ru-RU" sz="2800" b="1">
                <a:latin typeface="Times New Roman" pitchFamily="18" charset="0"/>
              </a:rPr>
              <a:t>Сколько  гибнет</a:t>
            </a:r>
            <a:r>
              <a:rPr lang="en-US" sz="2800" b="1">
                <a:latin typeface="Times New Roman" pitchFamily="18" charset="0"/>
              </a:rPr>
              <a:t> </a:t>
            </a:r>
            <a:r>
              <a:rPr lang="ru-RU" sz="2800" b="1">
                <a:latin typeface="Times New Roman" pitchFamily="18" charset="0"/>
              </a:rPr>
              <a:t> </a:t>
            </a:r>
            <a:r>
              <a:rPr lang="en-US" sz="2800" b="1">
                <a:latin typeface="Times New Roman" pitchFamily="18" charset="0"/>
              </a:rPr>
              <a:t>    </a:t>
            </a:r>
            <a:r>
              <a:rPr lang="ru-RU" sz="2800" b="1">
                <a:latin typeface="Times New Roman" pitchFamily="18" charset="0"/>
              </a:rPr>
              <a:t>их-  не счесть,</a:t>
            </a:r>
          </a:p>
          <a:p>
            <a:r>
              <a:rPr lang="ru-RU" sz="2800" b="1">
                <a:latin typeface="Times New Roman" pitchFamily="18" charset="0"/>
              </a:rPr>
              <a:t>Видеть тяжело.</a:t>
            </a:r>
          </a:p>
          <a:p>
            <a:r>
              <a:rPr lang="en-US" sz="2800" b="1">
                <a:latin typeface="Times New Roman" pitchFamily="18" charset="0"/>
              </a:rPr>
              <a:t> </a:t>
            </a:r>
            <a:r>
              <a:rPr lang="ru-RU" sz="2800" b="1">
                <a:latin typeface="Times New Roman" pitchFamily="18" charset="0"/>
              </a:rPr>
              <a:t>А ведь в нашем сердце есть </a:t>
            </a:r>
          </a:p>
          <a:p>
            <a:r>
              <a:rPr lang="ru-RU" sz="2800" b="1">
                <a:latin typeface="Times New Roman" pitchFamily="18" charset="0"/>
              </a:rPr>
              <a:t>И для птиц тепло.</a:t>
            </a:r>
            <a:endParaRPr lang="ru-RU" sz="2800"/>
          </a:p>
        </p:txBody>
      </p:sp>
      <p:pic>
        <p:nvPicPr>
          <p:cNvPr id="1536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25" y="201613"/>
            <a:ext cx="3046413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2" descr="http://www.dront.ru/sopr/sini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4437063"/>
            <a:ext cx="19431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6"/>
          <p:cNvSpPr txBox="1">
            <a:spLocks noChangeArrowheads="1"/>
          </p:cNvSpPr>
          <p:nvPr/>
        </p:nvSpPr>
        <p:spPr bwMode="auto">
          <a:xfrm>
            <a:off x="4643438" y="620713"/>
            <a:ext cx="4054475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Разве можно забывать,</a:t>
            </a:r>
          </a:p>
          <a:p>
            <a:r>
              <a:rPr lang="ru-RU" sz="2800" b="1">
                <a:latin typeface="Times New Roman" pitchFamily="18" charset="0"/>
              </a:rPr>
              <a:t>Улететь могли,</a:t>
            </a:r>
          </a:p>
          <a:p>
            <a:r>
              <a:rPr lang="ru-RU" sz="2800" b="1">
                <a:latin typeface="Times New Roman" pitchFamily="18" charset="0"/>
              </a:rPr>
              <a:t>А остались зимовать</a:t>
            </a:r>
          </a:p>
          <a:p>
            <a:r>
              <a:rPr lang="ru-RU" sz="2800" b="1">
                <a:latin typeface="Times New Roman" pitchFamily="18" charset="0"/>
              </a:rPr>
              <a:t>Заодно с людьми.</a:t>
            </a:r>
          </a:p>
          <a:p>
            <a:endParaRPr lang="ru-RU" sz="2800" b="1">
              <a:latin typeface="Times New Roman" pitchFamily="18" charset="0"/>
            </a:endParaRPr>
          </a:p>
          <a:p>
            <a:r>
              <a:rPr lang="ru-RU" sz="2800" b="1">
                <a:latin typeface="Times New Roman" pitchFamily="18" charset="0"/>
              </a:rPr>
              <a:t>Приучите птиц в мороз,</a:t>
            </a:r>
          </a:p>
          <a:p>
            <a:r>
              <a:rPr lang="ru-RU" sz="2800" b="1">
                <a:latin typeface="Times New Roman" pitchFamily="18" charset="0"/>
              </a:rPr>
              <a:t>К своему окну.</a:t>
            </a:r>
          </a:p>
          <a:p>
            <a:r>
              <a:rPr lang="ru-RU" sz="2800" b="1">
                <a:latin typeface="Times New Roman" pitchFamily="18" charset="0"/>
              </a:rPr>
              <a:t>Чтоб без песен </a:t>
            </a:r>
          </a:p>
          <a:p>
            <a:r>
              <a:rPr lang="ru-RU" sz="2800" b="1">
                <a:latin typeface="Times New Roman" pitchFamily="18" charset="0"/>
              </a:rPr>
              <a:t> не пришлось</a:t>
            </a:r>
          </a:p>
          <a:p>
            <a:r>
              <a:rPr lang="ru-RU" sz="2800" b="1">
                <a:latin typeface="Times New Roman" pitchFamily="18" charset="0"/>
              </a:rPr>
              <a:t>Нам встречать весну.</a:t>
            </a:r>
          </a:p>
          <a:p>
            <a:r>
              <a:rPr lang="ru-RU" sz="3600" b="1">
                <a:latin typeface="Times New Roman" pitchFamily="18" charset="0"/>
              </a:rPr>
              <a:t>               А. Яшин</a:t>
            </a:r>
          </a:p>
        </p:txBody>
      </p:sp>
      <p:pic>
        <p:nvPicPr>
          <p:cNvPr id="1638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20713"/>
            <a:ext cx="404495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http://www.mk.ru/f/b/mk/42/467939/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4652963"/>
            <a:ext cx="191770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928688" y="4795838"/>
            <a:ext cx="45354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Улет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é</a:t>
            </a:r>
            <a:r>
              <a:rPr lang="ru-RU" sz="2800" b="1">
                <a:latin typeface="Times New Roman" pitchFamily="18" charset="0"/>
              </a:rPr>
              <a:t>ли пт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ú</a:t>
            </a:r>
            <a:r>
              <a:rPr lang="ru-RU" sz="2800" b="1">
                <a:latin typeface="Times New Roman" pitchFamily="18" charset="0"/>
              </a:rPr>
              <a:t>чьи ст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ru-RU" sz="2800" b="1">
                <a:latin typeface="Times New Roman" pitchFamily="18" charset="0"/>
              </a:rPr>
              <a:t>и,</a:t>
            </a:r>
          </a:p>
          <a:p>
            <a:r>
              <a:rPr lang="ru-RU" sz="2800" b="1">
                <a:latin typeface="Times New Roman" pitchFamily="18" charset="0"/>
              </a:rPr>
              <a:t>Лес в сугр</a:t>
            </a:r>
            <a:r>
              <a:rPr lang="el-GR" sz="2800" b="1">
                <a:latin typeface="Times New Roman" pitchFamily="18" charset="0"/>
                <a:cs typeface="Times New Roman" pitchFamily="18" charset="0"/>
              </a:rPr>
              <a:t>ό</a:t>
            </a:r>
            <a:r>
              <a:rPr lang="ru-RU" sz="2800" b="1">
                <a:latin typeface="Times New Roman" pitchFamily="18" charset="0"/>
              </a:rPr>
              <a:t>бах д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ō</a:t>
            </a:r>
            <a:r>
              <a:rPr lang="ru-RU" sz="2800" b="1">
                <a:latin typeface="Times New Roman" pitchFamily="18" charset="0"/>
              </a:rPr>
              <a:t> ветв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é</a:t>
            </a:r>
            <a:r>
              <a:rPr lang="ru-RU" sz="2800" b="1">
                <a:latin typeface="Times New Roman" pitchFamily="18" charset="0"/>
              </a:rPr>
              <a:t>й.</a:t>
            </a:r>
          </a:p>
          <a:p>
            <a:r>
              <a:rPr lang="ru-RU" sz="2800" b="1">
                <a:latin typeface="Times New Roman" pitchFamily="18" charset="0"/>
              </a:rPr>
              <a:t>Вот т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ō</a:t>
            </a:r>
            <a:r>
              <a:rPr lang="ru-RU" sz="2800" b="1">
                <a:latin typeface="Times New Roman" pitchFamily="18" charset="0"/>
              </a:rPr>
              <a:t>гда мы и дождались </a:t>
            </a:r>
          </a:p>
          <a:p>
            <a:r>
              <a:rPr lang="ru-RU" sz="2800" b="1">
                <a:latin typeface="Times New Roman" pitchFamily="18" charset="0"/>
              </a:rPr>
              <a:t>Наших северных гостей.</a:t>
            </a:r>
          </a:p>
        </p:txBody>
      </p:sp>
      <p:pic>
        <p:nvPicPr>
          <p:cNvPr id="3075" name="Picture 2" descr="C:\Documents and Settings\323\Рабочий стол\Портфель\Рисунки,анимашки\большие анимашки\8483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13" y="214313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3" descr="C:\Documents and Settings\323\Рабочий стол\Портфель\Рисунки,анимашки\большие анимашки\7579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50" y="3571875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88" y="4929188"/>
            <a:ext cx="638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4929188"/>
            <a:ext cx="638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5857875"/>
            <a:ext cx="638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463" y="144463"/>
            <a:ext cx="6108700" cy="457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~PP150.WAV">
            <a:hlinkClick r:id="" action="ppaction://media"/>
          </p:cNvPr>
          <p:cNvPicPr>
            <a:picLocks noRot="1" noChangeAspect="1"/>
          </p:cNvPicPr>
          <p:nvPr>
            <a:wavAudioFile r:embed="rId1" name="~PP150.WAV"/>
          </p:nvPr>
        </p:nvPicPr>
        <p:blipFill>
          <a:blip r:embed="rId7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21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1857375" y="5143500"/>
            <a:ext cx="48561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Кто там ловко и упорно</a:t>
            </a:r>
          </a:p>
          <a:p>
            <a:r>
              <a:rPr lang="ru-RU" sz="2800" b="1">
                <a:latin typeface="Times New Roman" pitchFamily="18" charset="0"/>
              </a:rPr>
              <a:t>Лазит острым клювом вниз?</a:t>
            </a:r>
          </a:p>
          <a:p>
            <a:r>
              <a:rPr lang="ru-RU" sz="2800" b="1">
                <a:latin typeface="Times New Roman" pitchFamily="18" charset="0"/>
              </a:rPr>
              <a:t>Это </a:t>
            </a:r>
            <a:r>
              <a:rPr lang="ru-RU" sz="2800" b="1">
                <a:solidFill>
                  <a:srgbClr val="FFFF00"/>
                </a:solidFill>
                <a:latin typeface="Times New Roman" pitchFamily="18" charset="0"/>
              </a:rPr>
              <a:t>поползень</a:t>
            </a:r>
            <a:r>
              <a:rPr lang="ru-RU" sz="2800" b="1">
                <a:latin typeface="Times New Roman" pitchFamily="18" charset="0"/>
              </a:rPr>
              <a:t> проворный</a:t>
            </a:r>
          </a:p>
        </p:txBody>
      </p:sp>
      <p:pic>
        <p:nvPicPr>
          <p:cNvPr id="4099" name="Picture 2" descr="http://turizm.lib.ru/img/c/chuksin_n/local_t/lo_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214313"/>
            <a:ext cx="7143750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2286000" y="6072188"/>
            <a:ext cx="37639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Перед стайкою </a:t>
            </a:r>
            <a:r>
              <a:rPr lang="ru-RU" sz="2800" b="1">
                <a:solidFill>
                  <a:srgbClr val="FFFF00"/>
                </a:solidFill>
                <a:latin typeface="Times New Roman" pitchFamily="18" charset="0"/>
              </a:rPr>
              <a:t>синиц</a:t>
            </a:r>
            <a:r>
              <a:rPr lang="ru-RU" sz="2800" b="1">
                <a:latin typeface="Times New Roman" pitchFamily="18" charset="0"/>
              </a:rPr>
              <a:t>.</a:t>
            </a:r>
          </a:p>
        </p:txBody>
      </p:sp>
      <p:pic>
        <p:nvPicPr>
          <p:cNvPr id="5123" name="Picture 4" descr="http://turizm.lib.ru/img/c/chuksin_n/local_t/lo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8208963" cy="579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4800600" y="692150"/>
            <a:ext cx="4343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У опушки в старых ёлках</a:t>
            </a:r>
          </a:p>
          <a:p>
            <a:r>
              <a:rPr lang="ru-RU" sz="2800" b="1">
                <a:latin typeface="Times New Roman" pitchFamily="18" charset="0"/>
              </a:rPr>
              <a:t>От зари и до зари</a:t>
            </a:r>
          </a:p>
          <a:p>
            <a:r>
              <a:rPr lang="ru-RU" sz="2800" b="1">
                <a:latin typeface="Times New Roman" pitchFamily="18" charset="0"/>
              </a:rPr>
              <a:t>Разговор ведут </a:t>
            </a:r>
            <a:r>
              <a:rPr lang="ru-RU" sz="2800" b="1">
                <a:solidFill>
                  <a:srgbClr val="FFFF00"/>
                </a:solidFill>
                <a:latin typeface="Times New Roman" pitchFamily="18" charset="0"/>
              </a:rPr>
              <a:t>чечётки,</a:t>
            </a:r>
          </a:p>
        </p:txBody>
      </p:sp>
      <p:pic>
        <p:nvPicPr>
          <p:cNvPr id="6147" name="Picture 6" descr="click?url=http%3A%2F%2Felis-bir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96975"/>
            <a:ext cx="4248150" cy="339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8" descr="Чечёт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68638"/>
            <a:ext cx="4392613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2500313" y="6072188"/>
            <a:ext cx="40782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Громко вторят </a:t>
            </a:r>
            <a:r>
              <a:rPr lang="ru-RU" sz="2800" b="1">
                <a:solidFill>
                  <a:srgbClr val="FFFF00"/>
                </a:solidFill>
                <a:latin typeface="Times New Roman" pitchFamily="18" charset="0"/>
              </a:rPr>
              <a:t>снегири.</a:t>
            </a:r>
          </a:p>
        </p:txBody>
      </p:sp>
      <p:pic>
        <p:nvPicPr>
          <p:cNvPr id="7171" name="Picture 2" descr="http://www.photoforum.ru/f/photo/000/346/346721_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214313"/>
            <a:ext cx="7929562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birds.kz/Dendrocopos%20major/main_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60350"/>
            <a:ext cx="7199313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1785938" y="5572125"/>
            <a:ext cx="54022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Пёстрый </a:t>
            </a:r>
            <a:r>
              <a:rPr lang="ru-RU" sz="2800" b="1">
                <a:solidFill>
                  <a:srgbClr val="FFFF00"/>
                </a:solidFill>
                <a:latin typeface="Times New Roman" pitchFamily="18" charset="0"/>
              </a:rPr>
              <a:t>дятел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800" b="1">
                <a:latin typeface="Times New Roman" pitchFamily="18" charset="0"/>
              </a:rPr>
              <a:t>крикнет громко,</a:t>
            </a:r>
          </a:p>
          <a:p>
            <a:r>
              <a:rPr lang="ru-RU" sz="2800" b="1">
                <a:latin typeface="Times New Roman" pitchFamily="18" charset="0"/>
              </a:rPr>
              <a:t>Разогнав лесную тишь,</a:t>
            </a:r>
          </a:p>
        </p:txBody>
      </p:sp>
      <p:pic>
        <p:nvPicPr>
          <p:cNvPr id="8196" name="Picture 2" descr="http://s10.rimg.info/b6b843d205df74075588632f9c2ec2d1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550" y="188913"/>
            <a:ext cx="10001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2071688" y="214313"/>
            <a:ext cx="42894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А на вырубках, на липах,</a:t>
            </a:r>
          </a:p>
          <a:p>
            <a:r>
              <a:rPr lang="ru-RU" sz="2800" b="1">
                <a:latin typeface="Times New Roman" pitchFamily="18" charset="0"/>
              </a:rPr>
              <a:t>Отзовётся бойкий </a:t>
            </a:r>
            <a:r>
              <a:rPr lang="ru-RU" sz="2800" b="1">
                <a:solidFill>
                  <a:srgbClr val="FFFF00"/>
                </a:solidFill>
                <a:latin typeface="Times New Roman" pitchFamily="18" charset="0"/>
              </a:rPr>
              <a:t>чиж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9219" name="Picture 2" descr="http://www.birds.kz/Carduelis%20spinus/main_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484313"/>
            <a:ext cx="7000875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2000250" y="4795838"/>
            <a:ext cx="47228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Мы могли ещё так много</a:t>
            </a:r>
          </a:p>
          <a:p>
            <a:r>
              <a:rPr lang="ru-RU" sz="2800" b="1">
                <a:latin typeface="Times New Roman" pitchFamily="18" charset="0"/>
              </a:rPr>
              <a:t>Про лесных сказать певцов,</a:t>
            </a:r>
          </a:p>
          <a:p>
            <a:r>
              <a:rPr lang="ru-RU" sz="2800" b="1">
                <a:latin typeface="Times New Roman" pitchFamily="18" charset="0"/>
              </a:rPr>
              <a:t>Как средь стужи и морозов</a:t>
            </a:r>
          </a:p>
          <a:p>
            <a:r>
              <a:rPr lang="ru-RU" sz="2800" b="1">
                <a:latin typeface="Times New Roman" pitchFamily="18" charset="0"/>
              </a:rPr>
              <a:t>Вывел </a:t>
            </a:r>
            <a:r>
              <a:rPr lang="ru-RU" sz="2800" b="1">
                <a:solidFill>
                  <a:srgbClr val="FFFF00"/>
                </a:solidFill>
                <a:latin typeface="Times New Roman" pitchFamily="18" charset="0"/>
              </a:rPr>
              <a:t>клёст</a:t>
            </a:r>
            <a:r>
              <a:rPr lang="ru-RU" sz="2800" b="1">
                <a:latin typeface="Times New Roman" pitchFamily="18" charset="0"/>
              </a:rPr>
              <a:t> своих птенцов.</a:t>
            </a:r>
          </a:p>
        </p:txBody>
      </p:sp>
      <p:pic>
        <p:nvPicPr>
          <p:cNvPr id="10243" name="Picture 2" descr="http://www.birds.kz/Loxia%20curvirostra%20curvirostra/main_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214313"/>
            <a:ext cx="62865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323</Words>
  <Application>Microsoft Office PowerPoint</Application>
  <PresentationFormat>Экран (4:3)</PresentationFormat>
  <Paragraphs>71</Paragraphs>
  <Slides>15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1</cp:lastModifiedBy>
  <cp:revision>2</cp:revision>
  <dcterms:created xsi:type="dcterms:W3CDTF">2011-12-07T12:53:51Z</dcterms:created>
  <dcterms:modified xsi:type="dcterms:W3CDTF">2011-12-07T13:07:23Z</dcterms:modified>
</cp:coreProperties>
</file>