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3"/>
  </p:notesMasterIdLst>
  <p:sldIdLst>
    <p:sldId id="258" r:id="rId2"/>
    <p:sldId id="259" r:id="rId3"/>
    <p:sldId id="267" r:id="rId4"/>
    <p:sldId id="269" r:id="rId5"/>
    <p:sldId id="265" r:id="rId6"/>
    <p:sldId id="264" r:id="rId7"/>
    <p:sldId id="262" r:id="rId8"/>
    <p:sldId id="268" r:id="rId9"/>
    <p:sldId id="270" r:id="rId10"/>
    <p:sldId id="26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F4777-C0A7-4ABA-B680-774C6B90DD17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A36C3-4CEC-4B38-B418-794CA2C35C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89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36C3-4CEC-4B38-B418-794CA2C35C9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975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36C3-4CEC-4B38-B418-794CA2C35C9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9757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36C3-4CEC-4B38-B418-794CA2C35C9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9757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4F7CF82-2A6E-4ED1-8F59-1658E46C85DF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297F-02BB-4527-BB74-40E694198AED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A960-3FA2-487B-9A06-A19DB4DFBF53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B058BC-E9E8-4203-A41D-67372188C7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1389194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D54-83D6-49B1-B9E2-739A001658D9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ECC73D7-54CD-4CB0-B611-59E7B01BE250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2EB29-0B30-467A-AE94-B329162914CE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6DF4-9356-4706-85AD-64C58FD48782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09B-5303-416E-973E-000862C943E6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0C41E-B96C-40AE-9FDE-E3EB0825CD87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24B5-AA4A-4A00-96EB-7DA6F537DA65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3477-3EF2-47E7-90E5-2B06160E31C6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AAF607-5A54-4801-97A6-84AF248E0FF0}" type="datetime1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9FC7D5-2EB2-4CE3-BF5F-E0F0B70F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33" y="764705"/>
            <a:ext cx="8784976" cy="583264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964967" y="141277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8713" y="14127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8260" y="141277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14127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72274" y="141277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25649" y="14127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57941" y="141277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6911" y="141277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924552" y="140309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97373" y="1403091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64967" y="1772423"/>
            <a:ext cx="333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64967" y="2141755"/>
            <a:ext cx="333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64967" y="2511087"/>
            <a:ext cx="333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81530" y="2695753"/>
            <a:ext cx="41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4966" y="3065085"/>
            <a:ext cx="33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1529" y="3311697"/>
            <a:ext cx="41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4966" y="3933056"/>
            <a:ext cx="250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81528" y="4302388"/>
            <a:ext cx="41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п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64966" y="4671720"/>
            <a:ext cx="250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flipV="1">
            <a:off x="2881528" y="5140588"/>
            <a:ext cx="333747" cy="8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881528" y="5041052"/>
            <a:ext cx="56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64966" y="5410384"/>
            <a:ext cx="250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64966" y="5779716"/>
            <a:ext cx="250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15275" y="3933056"/>
            <a:ext cx="38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708260" y="3933056"/>
            <a:ext cx="17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048418" y="3933056"/>
            <a:ext cx="24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293199" y="3933056"/>
            <a:ext cx="35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298713" y="430238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708260" y="4302388"/>
            <a:ext cx="340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048418" y="4302388"/>
            <a:ext cx="24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048" name="TextBox 2047"/>
          <p:cNvSpPr txBox="1"/>
          <p:nvPr/>
        </p:nvSpPr>
        <p:spPr>
          <a:xfrm>
            <a:off x="4293199" y="4302388"/>
            <a:ext cx="35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49" name="TextBox 2048"/>
          <p:cNvSpPr txBox="1"/>
          <p:nvPr/>
        </p:nvSpPr>
        <p:spPr>
          <a:xfrm>
            <a:off x="3298713" y="4671720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51" name="TextBox 2050"/>
          <p:cNvSpPr txBox="1"/>
          <p:nvPr/>
        </p:nvSpPr>
        <p:spPr>
          <a:xfrm>
            <a:off x="3708260" y="4671720"/>
            <a:ext cx="340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52" name="TextBox 2051"/>
          <p:cNvSpPr txBox="1"/>
          <p:nvPr/>
        </p:nvSpPr>
        <p:spPr>
          <a:xfrm>
            <a:off x="4048418" y="4671720"/>
            <a:ext cx="24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53" name="TextBox 2052"/>
          <p:cNvSpPr txBox="1"/>
          <p:nvPr/>
        </p:nvSpPr>
        <p:spPr>
          <a:xfrm>
            <a:off x="4293199" y="4671720"/>
            <a:ext cx="35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054" name="TextBox 2053"/>
          <p:cNvSpPr txBox="1"/>
          <p:nvPr/>
        </p:nvSpPr>
        <p:spPr>
          <a:xfrm>
            <a:off x="4764342" y="4671720"/>
            <a:ext cx="214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055" name="TextBox 2054"/>
          <p:cNvSpPr txBox="1"/>
          <p:nvPr/>
        </p:nvSpPr>
        <p:spPr>
          <a:xfrm>
            <a:off x="2555776" y="5041052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56" name="TextBox 2055"/>
          <p:cNvSpPr txBox="1"/>
          <p:nvPr/>
        </p:nvSpPr>
        <p:spPr>
          <a:xfrm>
            <a:off x="3298713" y="5041052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57" name="TextBox 2056"/>
          <p:cNvSpPr txBox="1"/>
          <p:nvPr/>
        </p:nvSpPr>
        <p:spPr>
          <a:xfrm>
            <a:off x="3708260" y="5041052"/>
            <a:ext cx="340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58" name="TextBox 2057"/>
          <p:cNvSpPr txBox="1"/>
          <p:nvPr/>
        </p:nvSpPr>
        <p:spPr>
          <a:xfrm>
            <a:off x="4048418" y="5041052"/>
            <a:ext cx="244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059" name="TextBox 2058"/>
          <p:cNvSpPr txBox="1"/>
          <p:nvPr/>
        </p:nvSpPr>
        <p:spPr>
          <a:xfrm>
            <a:off x="4293199" y="5041052"/>
            <a:ext cx="35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60" name="TextBox 2059"/>
          <p:cNvSpPr txBox="1"/>
          <p:nvPr/>
        </p:nvSpPr>
        <p:spPr>
          <a:xfrm>
            <a:off x="4644008" y="5041052"/>
            <a:ext cx="33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061" name="TextBox 2060"/>
          <p:cNvSpPr txBox="1"/>
          <p:nvPr/>
        </p:nvSpPr>
        <p:spPr>
          <a:xfrm>
            <a:off x="3298713" y="5410384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62" name="TextBox 2061"/>
          <p:cNvSpPr txBox="1"/>
          <p:nvPr/>
        </p:nvSpPr>
        <p:spPr>
          <a:xfrm>
            <a:off x="3598795" y="5410384"/>
            <a:ext cx="449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63" name="TextBox 2062"/>
          <p:cNvSpPr txBox="1"/>
          <p:nvPr/>
        </p:nvSpPr>
        <p:spPr>
          <a:xfrm>
            <a:off x="4048418" y="5410384"/>
            <a:ext cx="27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64" name="TextBox 2063"/>
          <p:cNvSpPr txBox="1"/>
          <p:nvPr/>
        </p:nvSpPr>
        <p:spPr>
          <a:xfrm>
            <a:off x="4324683" y="5410384"/>
            <a:ext cx="31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2065" name="TextBox 2064"/>
          <p:cNvSpPr txBox="1"/>
          <p:nvPr/>
        </p:nvSpPr>
        <p:spPr>
          <a:xfrm>
            <a:off x="3298713" y="5779716"/>
            <a:ext cx="409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066" name="TextBox 2065"/>
          <p:cNvSpPr txBox="1"/>
          <p:nvPr/>
        </p:nvSpPr>
        <p:spPr>
          <a:xfrm>
            <a:off x="3598796" y="5779716"/>
            <a:ext cx="40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67" name="TextBox 2066"/>
          <p:cNvSpPr txBox="1"/>
          <p:nvPr/>
        </p:nvSpPr>
        <p:spPr>
          <a:xfrm>
            <a:off x="4008338" y="5779716"/>
            <a:ext cx="28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68" name="TextBox 2067"/>
          <p:cNvSpPr txBox="1"/>
          <p:nvPr/>
        </p:nvSpPr>
        <p:spPr>
          <a:xfrm>
            <a:off x="4324683" y="5779716"/>
            <a:ext cx="29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69" name="TextBox 2068"/>
          <p:cNvSpPr txBox="1"/>
          <p:nvPr/>
        </p:nvSpPr>
        <p:spPr>
          <a:xfrm>
            <a:off x="2123728" y="177242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70" name="TextBox 2069"/>
          <p:cNvSpPr txBox="1"/>
          <p:nvPr/>
        </p:nvSpPr>
        <p:spPr>
          <a:xfrm>
            <a:off x="2411760" y="1772423"/>
            <a:ext cx="46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071" name="TextBox 2070"/>
          <p:cNvSpPr txBox="1"/>
          <p:nvPr/>
        </p:nvSpPr>
        <p:spPr>
          <a:xfrm>
            <a:off x="3298713" y="1772423"/>
            <a:ext cx="30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72" name="TextBox 2071"/>
          <p:cNvSpPr txBox="1"/>
          <p:nvPr/>
        </p:nvSpPr>
        <p:spPr>
          <a:xfrm>
            <a:off x="3598796" y="1772423"/>
            <a:ext cx="40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073" name="TextBox 2072"/>
          <p:cNvSpPr txBox="1"/>
          <p:nvPr/>
        </p:nvSpPr>
        <p:spPr>
          <a:xfrm>
            <a:off x="4008338" y="1772423"/>
            <a:ext cx="31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74" name="TextBox 2073"/>
          <p:cNvSpPr txBox="1"/>
          <p:nvPr/>
        </p:nvSpPr>
        <p:spPr>
          <a:xfrm>
            <a:off x="4446446" y="1772423"/>
            <a:ext cx="31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075" name="TextBox 2074"/>
          <p:cNvSpPr txBox="1"/>
          <p:nvPr/>
        </p:nvSpPr>
        <p:spPr>
          <a:xfrm>
            <a:off x="4764342" y="1772423"/>
            <a:ext cx="36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2076" name="TextBox 2075"/>
          <p:cNvSpPr txBox="1"/>
          <p:nvPr/>
        </p:nvSpPr>
        <p:spPr>
          <a:xfrm>
            <a:off x="1763688" y="214175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077" name="TextBox 2076"/>
          <p:cNvSpPr txBox="1"/>
          <p:nvPr/>
        </p:nvSpPr>
        <p:spPr>
          <a:xfrm>
            <a:off x="2123728" y="214175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78" name="TextBox 2077"/>
          <p:cNvSpPr txBox="1"/>
          <p:nvPr/>
        </p:nvSpPr>
        <p:spPr>
          <a:xfrm>
            <a:off x="2555776" y="2141755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79" name="TextBox 2078"/>
          <p:cNvSpPr txBox="1"/>
          <p:nvPr/>
        </p:nvSpPr>
        <p:spPr>
          <a:xfrm>
            <a:off x="3215275" y="2141755"/>
            <a:ext cx="28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80" name="TextBox 2079"/>
          <p:cNvSpPr txBox="1"/>
          <p:nvPr/>
        </p:nvSpPr>
        <p:spPr>
          <a:xfrm>
            <a:off x="2123728" y="251108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2081" name="TextBox 2080"/>
          <p:cNvSpPr txBox="1"/>
          <p:nvPr/>
        </p:nvSpPr>
        <p:spPr>
          <a:xfrm>
            <a:off x="2555776" y="2511087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82" name="TextBox 2081"/>
          <p:cNvSpPr txBox="1"/>
          <p:nvPr/>
        </p:nvSpPr>
        <p:spPr>
          <a:xfrm>
            <a:off x="3215275" y="2511087"/>
            <a:ext cx="38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83" name="TextBox 2082"/>
          <p:cNvSpPr txBox="1"/>
          <p:nvPr/>
        </p:nvSpPr>
        <p:spPr>
          <a:xfrm>
            <a:off x="225820" y="2795965"/>
            <a:ext cx="31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084" name="TextBox 2083"/>
          <p:cNvSpPr txBox="1"/>
          <p:nvPr/>
        </p:nvSpPr>
        <p:spPr>
          <a:xfrm>
            <a:off x="611560" y="279596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85" name="TextBox 2084"/>
          <p:cNvSpPr txBox="1"/>
          <p:nvPr/>
        </p:nvSpPr>
        <p:spPr>
          <a:xfrm>
            <a:off x="971600" y="27959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86" name="TextBox 2085"/>
          <p:cNvSpPr txBox="1"/>
          <p:nvPr/>
        </p:nvSpPr>
        <p:spPr>
          <a:xfrm>
            <a:off x="1403648" y="279596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87" name="TextBox 2086"/>
          <p:cNvSpPr txBox="1"/>
          <p:nvPr/>
        </p:nvSpPr>
        <p:spPr>
          <a:xfrm>
            <a:off x="1763688" y="279596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2088" name="TextBox 2087"/>
          <p:cNvSpPr txBox="1"/>
          <p:nvPr/>
        </p:nvSpPr>
        <p:spPr>
          <a:xfrm>
            <a:off x="2123728" y="27959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089" name="TextBox 2088"/>
          <p:cNvSpPr txBox="1"/>
          <p:nvPr/>
        </p:nvSpPr>
        <p:spPr>
          <a:xfrm>
            <a:off x="2555776" y="2795965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090" name="TextBox 2089"/>
          <p:cNvSpPr txBox="1"/>
          <p:nvPr/>
        </p:nvSpPr>
        <p:spPr>
          <a:xfrm>
            <a:off x="699214" y="3002273"/>
            <a:ext cx="27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91" name="TextBox 2090"/>
          <p:cNvSpPr txBox="1"/>
          <p:nvPr/>
        </p:nvSpPr>
        <p:spPr>
          <a:xfrm>
            <a:off x="971600" y="30087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092" name="TextBox 2091"/>
          <p:cNvSpPr txBox="1"/>
          <p:nvPr/>
        </p:nvSpPr>
        <p:spPr>
          <a:xfrm>
            <a:off x="1403648" y="30087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093" name="TextBox 2092"/>
          <p:cNvSpPr txBox="1"/>
          <p:nvPr/>
        </p:nvSpPr>
        <p:spPr>
          <a:xfrm>
            <a:off x="1763688" y="30087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94" name="TextBox 2093"/>
          <p:cNvSpPr txBox="1"/>
          <p:nvPr/>
        </p:nvSpPr>
        <p:spPr>
          <a:xfrm>
            <a:off x="2123728" y="298063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95" name="TextBox 2094"/>
          <p:cNvSpPr txBox="1"/>
          <p:nvPr/>
        </p:nvSpPr>
        <p:spPr>
          <a:xfrm>
            <a:off x="2555776" y="3008734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96" name="TextBox 2095"/>
          <p:cNvSpPr txBox="1"/>
          <p:nvPr/>
        </p:nvSpPr>
        <p:spPr>
          <a:xfrm>
            <a:off x="691846" y="3272872"/>
            <a:ext cx="27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097" name="TextBox 2096"/>
          <p:cNvSpPr txBox="1"/>
          <p:nvPr/>
        </p:nvSpPr>
        <p:spPr>
          <a:xfrm>
            <a:off x="971600" y="331169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098" name="TextBox 2097"/>
          <p:cNvSpPr txBox="1"/>
          <p:nvPr/>
        </p:nvSpPr>
        <p:spPr>
          <a:xfrm>
            <a:off x="1403648" y="32852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99" name="TextBox 2098"/>
          <p:cNvSpPr txBox="1"/>
          <p:nvPr/>
        </p:nvSpPr>
        <p:spPr>
          <a:xfrm>
            <a:off x="1763688" y="33116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00" name="TextBox 2099"/>
          <p:cNvSpPr txBox="1"/>
          <p:nvPr/>
        </p:nvSpPr>
        <p:spPr>
          <a:xfrm>
            <a:off x="2123728" y="32852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101" name="TextBox 2100"/>
          <p:cNvSpPr txBox="1"/>
          <p:nvPr/>
        </p:nvSpPr>
        <p:spPr>
          <a:xfrm>
            <a:off x="2555776" y="3285216"/>
            <a:ext cx="3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58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116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Владелец\Documents\ANIMASHKY.RU\ANIMASHKY.RU\animashky\СМАЙЛЫ\Большие смайлы\Эмоции\7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40" y="4413608"/>
            <a:ext cx="2375536" cy="2444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ладелец\Documents\ANIMASHKY.RU\ANIMASHKY.RU\animashky\СМАЙЛЫ\Большие смайлы\Эмоции\75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93" y="2276873"/>
            <a:ext cx="2181867" cy="21460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692696"/>
            <a:ext cx="6588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 уроке было комфортно и все понятно.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2996952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На </a:t>
            </a:r>
            <a:r>
              <a:rPr lang="ru-RU" sz="3200" b="1" dirty="0" smtClean="0">
                <a:solidFill>
                  <a:srgbClr val="00B0F0"/>
                </a:solidFill>
                <a:latin typeface="Constantia" pitchFamily="18" charset="0"/>
              </a:rPr>
              <a:t>уроке</a:t>
            </a:r>
            <a:r>
              <a:rPr lang="ru-RU" sz="3200" b="1" dirty="0" smtClean="0">
                <a:solidFill>
                  <a:srgbClr val="00B0F0"/>
                </a:solidFill>
              </a:rPr>
              <a:t> немного затруднялся, не все понятно.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157192"/>
            <a:ext cx="6408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На уроке было трудно, ничего не понял.</a:t>
            </a:r>
            <a:endParaRPr lang="ru-RU" sz="28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108" name="Picture 12" descr="C:\Users\Владелец\Documents\ANIMASHKY.RU\ANIMASHKY.RU\animashky\СМАЙЛЫ\Большие смайлы\Эмоции\78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16" y="403213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43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/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500174"/>
            <a:ext cx="7272808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7030A0"/>
                </a:solidFill>
              </a:rPr>
              <a:t>Домашнее задание</a:t>
            </a:r>
            <a:r>
              <a:rPr lang="ru-RU" sz="2800" dirty="0" smtClean="0">
                <a:solidFill>
                  <a:schemeClr val="tx1"/>
                </a:solidFill>
              </a:rPr>
              <a:t>: </a:t>
            </a:r>
            <a:r>
              <a:rPr lang="ru-RU" sz="2800" b="1" dirty="0" smtClean="0">
                <a:solidFill>
                  <a:srgbClr val="002060"/>
                </a:solidFill>
              </a:rPr>
              <a:t>прочитать § 31;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Устно ответить на вопросы </a:t>
            </a:r>
            <a:r>
              <a:rPr lang="ru-RU" sz="2800" b="1" dirty="0" err="1" smtClean="0">
                <a:solidFill>
                  <a:srgbClr val="002060"/>
                </a:solidFill>
              </a:rPr>
              <a:t>стр</a:t>
            </a:r>
            <a:r>
              <a:rPr lang="ru-RU" sz="2800" b="1" dirty="0" smtClean="0">
                <a:solidFill>
                  <a:srgbClr val="002060"/>
                </a:solidFill>
              </a:rPr>
              <a:t> 143.</a:t>
            </a:r>
          </a:p>
        </p:txBody>
      </p:sp>
      <p:sp>
        <p:nvSpPr>
          <p:cNvPr id="9" name="Прямоугольник 8"/>
          <p:cNvSpPr/>
          <p:nvPr/>
        </p:nvSpPr>
        <p:spPr>
          <a:xfrm rot="21330072">
            <a:off x="1263548" y="3488007"/>
            <a:ext cx="70489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за работу!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83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Древняя Спарта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772816"/>
            <a:ext cx="6400800" cy="17526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Население Спарты.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Законы Ликурга.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Воспитание детей.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Государственное устройство.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786190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</a:rPr>
              <a:t>П</a:t>
            </a:r>
            <a:r>
              <a:rPr lang="ru-RU" sz="2400" i="1" dirty="0" smtClean="0">
                <a:solidFill>
                  <a:srgbClr val="FF0000"/>
                </a:solidFill>
              </a:rPr>
              <a:t>ознавательное </a:t>
            </a:r>
            <a:r>
              <a:rPr lang="ru-RU" sz="2400" i="1" dirty="0">
                <a:solidFill>
                  <a:srgbClr val="FF0000"/>
                </a:solidFill>
              </a:rPr>
              <a:t>задание.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Сравнить особенности государственного управления в Афинах и Спарте.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961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964488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Базовый уровень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1-Б    	2-В	      3-Б	  4-А          5-Б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 6-Б	          7-В          8- 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А	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   9-А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        10-А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Повышенный уровень:</a:t>
            </a: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1) Греки – свободные граждане полиса.</a:t>
            </a:r>
            <a:endParaRPr lang="ru-RU" b="1" dirty="0">
              <a:latin typeface="Constantia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2)  Равенство граждан перед законом.</a:t>
            </a: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3)   Демос принимал законы.</a:t>
            </a: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4)   Демос избирал должностных лиц Афин.</a:t>
            </a: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5)   Создание народного суда.</a:t>
            </a:r>
          </a:p>
          <a:p>
            <a:pPr marL="0" indent="0">
              <a:buNone/>
            </a:pPr>
            <a:r>
              <a:rPr lang="ru-RU" b="1" dirty="0" smtClean="0">
                <a:latin typeface="Constantia" pitchFamily="18" charset="0"/>
              </a:rPr>
              <a:t>6)   Судья – любой гражданин полиса.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851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242" name="Picture 2" descr="Наши победы и достиж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71480"/>
            <a:ext cx="4572000" cy="5600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519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172" name="Picture 4" descr="Пелопонес пейз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0" y="115888"/>
            <a:ext cx="3384550" cy="505972"/>
          </a:xfrm>
          <a:noFill/>
          <a:ln/>
          <a:effectLst>
            <a:outerShdw dist="17961" dir="2700000" algn="ctr" rotWithShape="0">
              <a:srgbClr val="FFFFFF"/>
            </a:outerShdw>
          </a:effectLst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Спарта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9002369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1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09" name="Picture 9" descr="Ликург с воин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04" name="WordArt 4"/>
          <p:cNvSpPr>
            <a:spLocks noChangeArrowheads="1" noChangeShapeType="1" noTextEdit="1"/>
          </p:cNvSpPr>
          <p:nvPr/>
        </p:nvSpPr>
        <p:spPr bwMode="auto">
          <a:xfrm rot="417709">
            <a:off x="3276600" y="620713"/>
            <a:ext cx="2592388" cy="1081087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66667"/>
              </a:avLst>
            </a:prstTxWarp>
            <a:scene3d>
              <a:camera prst="legacyPerspectiveFront">
                <a:rot lat="19799999" lon="240000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rgbClr val="707070"/>
                    </a:gs>
                  </a:gsLst>
                  <a:lin ang="2282291" scaled="1"/>
                </a:gradFill>
                <a:latin typeface="Arial"/>
                <a:cs typeface="Arial"/>
              </a:rPr>
              <a:t>ЛИКУРГ</a:t>
            </a:r>
          </a:p>
        </p:txBody>
      </p:sp>
      <p:sp>
        <p:nvSpPr>
          <p:cNvPr id="1075205" name="WordArt 5"/>
          <p:cNvSpPr>
            <a:spLocks noChangeArrowheads="1" noChangeShapeType="1" noTextEdit="1"/>
          </p:cNvSpPr>
          <p:nvPr/>
        </p:nvSpPr>
        <p:spPr bwMode="auto">
          <a:xfrm rot="287177">
            <a:off x="2771775" y="4508500"/>
            <a:ext cx="3116263" cy="136842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9" lon="240000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rgbClr val="707070"/>
                    </a:gs>
                  </a:gsLst>
                  <a:lin ang="2412823" scaled="1"/>
                </a:gradFill>
                <a:latin typeface="Arial"/>
                <a:cs typeface="Arial"/>
              </a:rPr>
              <a:t>Спартанский</a:t>
            </a:r>
          </a:p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rgbClr val="707070"/>
                    </a:gs>
                  </a:gsLst>
                  <a:lin ang="2412823" scaled="1"/>
                </a:gradFill>
                <a:latin typeface="Arial"/>
                <a:cs typeface="Arial"/>
              </a:rPr>
              <a:t>законодатель.</a:t>
            </a:r>
          </a:p>
        </p:txBody>
      </p:sp>
    </p:spTree>
    <p:extLst>
      <p:ext uri="{BB962C8B-B14F-4D97-AF65-F5344CB8AC3E}">
        <p14:creationId xmlns="" xmlns:p14="http://schemas.microsoft.com/office/powerpoint/2010/main" val="3881415799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75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75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5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5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04" grpId="0" animBg="1"/>
      <p:bldP spid="10752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7772400" cy="792088"/>
          </a:xfrm>
        </p:spPr>
        <p:txBody>
          <a:bodyPr>
            <a:normAutofit/>
          </a:bodyPr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 rot="10800000">
            <a:off x="468312" y="981075"/>
            <a:ext cx="8567737" cy="1079773"/>
          </a:xfrm>
          <a:prstGeom prst="flowChartManualOpe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4589" y="4941168"/>
            <a:ext cx="705678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Сход(</a:t>
            </a:r>
            <a:r>
              <a:rPr lang="ru-RU" b="1" dirty="0" err="1" smtClean="0">
                <a:solidFill>
                  <a:srgbClr val="002060"/>
                </a:solidFill>
                <a:latin typeface="Constantia" pitchFamily="18" charset="0"/>
              </a:rPr>
              <a:t>апелла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Полноправный  30летний  гражданин полиса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5585" y="4410187"/>
            <a:ext cx="1224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onstantia" pitchFamily="18" charset="0"/>
              </a:rPr>
              <a:t>выборы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2852936"/>
            <a:ext cx="3168352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Герусию (совет старейшин)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28 пожизненных членов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2031" y="2852936"/>
            <a:ext cx="3168352" cy="9181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2 царя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Верховное  военное командование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>
            <a:off x="7884368" y="2204864"/>
            <a:ext cx="216024" cy="273630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5695" y="1268760"/>
            <a:ext cx="5688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5 </a:t>
            </a:r>
            <a:r>
              <a:rPr lang="ru-RU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эфобов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(наблюдателей)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6" name="Стрелка вверх 15"/>
          <p:cNvSpPr/>
          <p:nvPr/>
        </p:nvSpPr>
        <p:spPr>
          <a:xfrm>
            <a:off x="3960362" y="4116059"/>
            <a:ext cx="719649" cy="792088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1373" y="342900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выборы</a:t>
            </a:r>
          </a:p>
        </p:txBody>
      </p:sp>
    </p:spTree>
    <p:extLst>
      <p:ext uri="{BB962C8B-B14F-4D97-AF65-F5344CB8AC3E}">
        <p14:creationId xmlns="" xmlns:p14="http://schemas.microsoft.com/office/powerpoint/2010/main" val="108438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  <p:bldP spid="5" grpId="0" animBg="1"/>
      <p:bldP spid="7" grpId="0"/>
      <p:bldP spid="8" grpId="0" animBg="1"/>
      <p:bldP spid="11" grpId="0" animBg="1"/>
      <p:bldP spid="9" grpId="0" animBg="1"/>
      <p:bldP spid="14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187987369"/>
              </p:ext>
            </p:extLst>
          </p:nvPr>
        </p:nvGraphicFramePr>
        <p:xfrm>
          <a:off x="3419872" y="636611"/>
          <a:ext cx="3024336" cy="60846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24336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Олигархия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Демос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Ликург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Солон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Агора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Акрополь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Ремесло и торговля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Военное дело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Народное собрание</a:t>
                      </a: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Аристократия</a:t>
                      </a: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Геруссия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Демократия</a:t>
                      </a: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Апелла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2852936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Афины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2763167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Спарта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41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85851" y="764704"/>
            <a:ext cx="6858049" cy="536145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 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сегодня 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узнал…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было интересно…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было трудно…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выполнял задания…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понял, что…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теперь я могу…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почувствовал, что…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приобрел…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научился…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у меня получилось 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смог…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я попробую…</a:t>
            </a:r>
          </a:p>
          <a:p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меня удивило…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мне 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захотелось…</a:t>
            </a:r>
          </a:p>
          <a:p>
            <a:endParaRPr lang="ru-RU" dirty="0"/>
          </a:p>
        </p:txBody>
      </p:sp>
      <p:pic>
        <p:nvPicPr>
          <p:cNvPr id="7" name="Picture 4" descr="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58161"/>
            <a:ext cx="2808312" cy="1773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645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315</TotalTime>
  <Words>211</Words>
  <Application>Microsoft Office PowerPoint</Application>
  <PresentationFormat>Экран (4:3)</PresentationFormat>
  <Paragraphs>154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Слайд 1</vt:lpstr>
      <vt:lpstr>Древняя Спарта</vt:lpstr>
      <vt:lpstr>Слайд 3</vt:lpstr>
      <vt:lpstr>Слайд 4</vt:lpstr>
      <vt:lpstr>Спарта</vt:lpstr>
      <vt:lpstr>Слайд 6</vt:lpstr>
      <vt:lpstr>Слайд 7</vt:lpstr>
      <vt:lpstr>Слайд 8</vt:lpstr>
      <vt:lpstr> </vt:lpstr>
      <vt:lpstr>Слайд 10</vt:lpstr>
      <vt:lpstr>Слайд 11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user</cp:lastModifiedBy>
  <cp:revision>36</cp:revision>
  <dcterms:created xsi:type="dcterms:W3CDTF">2014-01-19T03:11:27Z</dcterms:created>
  <dcterms:modified xsi:type="dcterms:W3CDTF">2014-11-25T13:02:35Z</dcterms:modified>
</cp:coreProperties>
</file>