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4" r:id="rId9"/>
    <p:sldId id="273" r:id="rId10"/>
    <p:sldId id="265" r:id="rId11"/>
    <p:sldId id="271" r:id="rId12"/>
    <p:sldId id="270" r:id="rId13"/>
    <p:sldId id="266" r:id="rId14"/>
    <p:sldId id="264" r:id="rId15"/>
    <p:sldId id="269" r:id="rId16"/>
    <p:sldId id="267" r:id="rId17"/>
    <p:sldId id="268" r:id="rId18"/>
    <p:sldId id="277" r:id="rId19"/>
    <p:sldId id="272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8EB3E"/>
    <a:srgbClr val="FB4FB5"/>
    <a:srgbClr val="006600"/>
    <a:srgbClr val="F1B00F"/>
    <a:srgbClr val="A19E2A"/>
    <a:srgbClr val="325846"/>
    <a:srgbClr val="0684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E2336F-67EE-4086-B080-E8EC661F95BF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542A44-E7C0-4223-8BB8-38BB4E486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5595B0-5B70-48CD-AF71-B7E3DF7E76BF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AE1E88-16F5-42BE-9EF9-5D4511113507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2C59-D148-4D6F-AF97-65AAE5130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B47DD-75A2-4090-B78F-17D1D1C4F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0D32E-5947-44CA-8403-A34CB2C7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FF364-1C43-4469-9C13-6D3C07D57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E191E-9A4F-4712-A448-F834B1B37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2983-1B15-4024-9C31-09A530329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D4BD-B9AB-4D25-A482-936A85C89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299B8-1D39-4B43-9A74-6A4FDC19A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B9CAF-937F-43BB-8A8F-6E258D23E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3801E-51BC-408A-9C4B-B6C308EE1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AE036-22FD-4EC6-BCFF-F66ACC5B6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76" name="Picture 11" descr="water_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AEAA1A-43B1-41EB-84DC-06A2D5699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147483647 w 5767"/>
              <a:gd name="T1" fmla="*/ 2147483647 h 2730"/>
              <a:gd name="T2" fmla="*/ 2147483647 w 5767"/>
              <a:gd name="T3" fmla="*/ 2147483647 h 2730"/>
              <a:gd name="T4" fmla="*/ 2147483647 w 5767"/>
              <a:gd name="T5" fmla="*/ 2147483647 h 2730"/>
              <a:gd name="T6" fmla="*/ 2147483647 w 5767"/>
              <a:gd name="T7" fmla="*/ 2147483647 h 2730"/>
              <a:gd name="T8" fmla="*/ 2147483647 w 5767"/>
              <a:gd name="T9" fmla="*/ 2147483647 h 2730"/>
              <a:gd name="T10" fmla="*/ 2147483647 w 5767"/>
              <a:gd name="T11" fmla="*/ 2147483647 h 2730"/>
              <a:gd name="T12" fmla="*/ 2147483647 w 5767"/>
              <a:gd name="T13" fmla="*/ 0 h 2730"/>
              <a:gd name="T14" fmla="*/ 0 w 5767"/>
              <a:gd name="T15" fmla="*/ 2147483647 h 2730"/>
              <a:gd name="T16" fmla="*/ 2147483647 w 5767"/>
              <a:gd name="T17" fmla="*/ 2147483647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7391400" cy="14700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3300"/>
                </a:solidFill>
              </a:rPr>
              <a:t>Муниципальное бюджетное дошкольное образовательное учреждение детский сад № 12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362200"/>
            <a:ext cx="8458200" cy="21336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663300"/>
                </a:solidFill>
              </a:rPr>
              <a:t>Нравственно – экологическое воспитание малышей в процессе ознакомления с  сезонными явлениями в природе</a:t>
            </a:r>
            <a:r>
              <a:rPr lang="ru-RU" altLang="ru-RU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5181600"/>
            <a:ext cx="4648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ru-RU" b="1" dirty="0">
                <a:solidFill>
                  <a:srgbClr val="663300"/>
                </a:solidFill>
              </a:rPr>
              <a:t>Автор:  </a:t>
            </a:r>
            <a:r>
              <a:rPr lang="ru-RU" b="1" dirty="0" err="1">
                <a:solidFill>
                  <a:srgbClr val="663300"/>
                </a:solidFill>
              </a:rPr>
              <a:t>Стешова</a:t>
            </a:r>
            <a:r>
              <a:rPr lang="ru-RU" b="1" dirty="0">
                <a:solidFill>
                  <a:srgbClr val="663300"/>
                </a:solidFill>
              </a:rPr>
              <a:t> Наталья Михайловна</a:t>
            </a:r>
          </a:p>
          <a:p>
            <a:pPr>
              <a:defRPr/>
            </a:pPr>
            <a:endParaRPr lang="ru-RU" b="1" dirty="0">
              <a:solidFill>
                <a:srgbClr val="663300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г.Богородск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2012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Documents and Settings\Пользователь\Мои документы\Мои рисунки\IMG_09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21317" y="3733799"/>
            <a:ext cx="3225165" cy="2744821"/>
          </a:xfrm>
          <a:prstGeom prst="snip2Same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1271" name="Picture 7" descr="C:\Documents and Settings\Пользователь\Мои документы\Мои рисунки\IMG_09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1485900"/>
            <a:ext cx="2933700" cy="2514600"/>
          </a:xfrm>
          <a:prstGeom prst="flowChartAlternateProcess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819400" y="228600"/>
            <a:ext cx="1752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73" name="Picture 9" descr="C:\Documents and Settings\Пользователь\Мои документы\Мои рисунки\IMG_09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67400" y="1458191"/>
            <a:ext cx="3047999" cy="248816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3657600" y="2286000"/>
            <a:ext cx="1752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Листики летят – это листопад.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858000" y="4267200"/>
            <a:ext cx="1828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Ты, листочек, покружись, на  </a:t>
            </a:r>
            <a:r>
              <a:rPr lang="ru-RU" b="1" dirty="0" err="1">
                <a:solidFill>
                  <a:srgbClr val="663300"/>
                </a:solidFill>
              </a:rPr>
              <a:t>тропиночку</a:t>
            </a:r>
            <a:r>
              <a:rPr lang="ru-RU" b="1" dirty="0">
                <a:solidFill>
                  <a:srgbClr val="663300"/>
                </a:solidFill>
              </a:rPr>
              <a:t> ложись.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8600" y="4191000"/>
            <a:ext cx="2209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Посмотрите – </a:t>
            </a:r>
            <a:r>
              <a:rPr lang="ru-RU" b="1" dirty="0" err="1">
                <a:solidFill>
                  <a:srgbClr val="663300"/>
                </a:solidFill>
              </a:rPr>
              <a:t>ка</a:t>
            </a:r>
            <a:r>
              <a:rPr lang="ru-RU" b="1" dirty="0">
                <a:solidFill>
                  <a:srgbClr val="663300"/>
                </a:solidFill>
              </a:rPr>
              <a:t>, ребятки, что растет у нас на грядке.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gray">
          <a:xfrm rot="802016">
            <a:off x="3627438" y="182563"/>
            <a:ext cx="1655762" cy="59848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5C00"/>
            </a:prstShdw>
          </a:effectLst>
        </p:spPr>
        <p:txBody>
          <a:bodyPr wrap="none" anchor="ctr"/>
          <a:lstStyle/>
          <a:p>
            <a:pPr algn="l"/>
            <a:r>
              <a:rPr lang="ru-RU" altLang="ru-RU" sz="2400"/>
              <a:t>осень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Пользователь\Мои документы\Мои рисунки\IMG_06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745" y="4059727"/>
            <a:ext cx="2996542" cy="236849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457" name="Picture 1" descr="C:\Documents and Settings\Пользователь\Мои документы\Мои рисунки\IMG_09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57123" y="3977169"/>
            <a:ext cx="2898124" cy="240313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" name="Picture 8" descr="C:\Documents and Settings\Пользователь\Мои документы\Мои рисунки\IMG_06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82636" y="1600200"/>
            <a:ext cx="2893561" cy="2459527"/>
          </a:xfrm>
          <a:prstGeom prst="foldedCorner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0" name="24-конечная звезда 9"/>
          <p:cNvSpPr/>
          <p:nvPr/>
        </p:nvSpPr>
        <p:spPr>
          <a:xfrm>
            <a:off x="2514600" y="0"/>
            <a:ext cx="3657600" cy="1752600"/>
          </a:xfrm>
          <a:prstGeom prst="star24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Как прекрасен зимний день, нам в снежки играть не лень</a:t>
            </a:r>
          </a:p>
        </p:txBody>
      </p:sp>
      <p:sp>
        <p:nvSpPr>
          <p:cNvPr id="6" name="24-конечная звезда 5"/>
          <p:cNvSpPr/>
          <p:nvPr/>
        </p:nvSpPr>
        <p:spPr>
          <a:xfrm>
            <a:off x="6186488" y="1600200"/>
            <a:ext cx="2819400" cy="2057400"/>
          </a:xfrm>
          <a:prstGeom prst="star24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Будем куклу одевать, вместе с ней пойдем гулять</a:t>
            </a:r>
          </a:p>
        </p:txBody>
      </p:sp>
      <p:sp>
        <p:nvSpPr>
          <p:cNvPr id="7" name="24-конечная звезда 6"/>
          <p:cNvSpPr/>
          <p:nvPr/>
        </p:nvSpPr>
        <p:spPr>
          <a:xfrm>
            <a:off x="0" y="1752600"/>
            <a:ext cx="2819400" cy="2039938"/>
          </a:xfrm>
          <a:prstGeom prst="star24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Мы в кормушку поглядим, птичкам зернышек дадим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gray">
          <a:xfrm rot="802016">
            <a:off x="7013575" y="222250"/>
            <a:ext cx="1746250" cy="598488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5C00"/>
            </a:prstShdw>
          </a:effectLst>
        </p:spPr>
        <p:txBody>
          <a:bodyPr wrap="none" anchor="ctr"/>
          <a:lstStyle/>
          <a:p>
            <a:pPr algn="l"/>
            <a:r>
              <a:rPr lang="ru-RU" altLang="ru-RU" sz="2400"/>
              <a:t> 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6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42764" y="1381251"/>
            <a:ext cx="3294016" cy="2723898"/>
          </a:xfrm>
          <a:prstGeom prst="flowChartAlternateProcess">
            <a:avLst/>
          </a:prstGeom>
          <a:ln w="28575">
            <a:solidFill>
              <a:srgbClr val="006600"/>
            </a:solidFill>
          </a:ln>
        </p:spPr>
      </p:pic>
      <p:pic>
        <p:nvPicPr>
          <p:cNvPr id="3" name="Рисунок 2" descr="птиц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29853" y="0"/>
            <a:ext cx="3030584" cy="2466754"/>
          </a:xfrm>
          <a:prstGeom prst="ellipse">
            <a:avLst/>
          </a:prstGeom>
          <a:ln w="28575">
            <a:solidFill>
              <a:srgbClr val="006600"/>
            </a:solidFill>
          </a:ln>
        </p:spPr>
      </p:pic>
      <p:pic>
        <p:nvPicPr>
          <p:cNvPr id="5" name="Рисунок 4" descr="IMG_105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492" y="3775364"/>
            <a:ext cx="3250540" cy="2625436"/>
          </a:xfrm>
          <a:prstGeom prst="ellipse">
            <a:avLst/>
          </a:prstGeom>
          <a:ln w="28575">
            <a:solidFill>
              <a:srgbClr val="0066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274320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</a:rPr>
              <a:t>Хороши в саду</a:t>
            </a:r>
          </a:p>
          <a:p>
            <a:pPr>
              <a:defRPr/>
            </a:pPr>
            <a:r>
              <a:rPr lang="ru-RU" b="1" dirty="0">
                <a:solidFill>
                  <a:srgbClr val="006600"/>
                </a:solidFill>
              </a:rPr>
              <a:t> у нас цветочки….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38600" y="4419600"/>
            <a:ext cx="2514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006600"/>
                </a:solidFill>
              </a:rPr>
              <a:t>Я люблю мои цветочки, я протру им все листочки.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58000" y="2743200"/>
            <a:ext cx="2133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</a:rPr>
              <a:t>Села птичка на окошко. Погости у нас немножко!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gray">
          <a:xfrm rot="802016">
            <a:off x="2789238" y="185738"/>
            <a:ext cx="1676400" cy="598487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5C7A"/>
            </a:prstShdw>
          </a:effectLst>
        </p:spPr>
        <p:txBody>
          <a:bodyPr wrap="none" anchor="ctr"/>
          <a:lstStyle/>
          <a:p>
            <a:pPr algn="l"/>
            <a:r>
              <a:rPr lang="ru-RU" altLang="ru-RU" sz="2400"/>
              <a:t>весна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24000" y="990600"/>
            <a:ext cx="7391400" cy="1588"/>
          </a:xfrm>
          <a:prstGeom prst="line">
            <a:avLst/>
          </a:prstGeom>
          <a:ln w="28575"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C:\Documents and Settings\Пользователь\Мои документы\Мои рисунки\IMG_1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95600" y="1337106"/>
            <a:ext cx="3200400" cy="2621482"/>
          </a:xfrm>
          <a:prstGeom prst="flowChartAlternateProcess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6" name="Рисунок 5" descr="IMG_07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29300" y="4002376"/>
            <a:ext cx="2860919" cy="2403172"/>
          </a:xfrm>
          <a:prstGeom prst="flowChartAlternateProcess">
            <a:avLst/>
          </a:prstGeom>
          <a:ln w="28575">
            <a:solidFill>
              <a:srgbClr val="663300"/>
            </a:solidFill>
          </a:ln>
        </p:spPr>
      </p:pic>
      <p:pic>
        <p:nvPicPr>
          <p:cNvPr id="9" name="Рисунок 8" descr="IMG_09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8600" y="3958588"/>
            <a:ext cx="2841167" cy="2435285"/>
          </a:xfrm>
          <a:prstGeom prst="roundRect">
            <a:avLst/>
          </a:prstGeom>
          <a:ln w="28575">
            <a:solidFill>
              <a:srgbClr val="6633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733800" y="4648200"/>
            <a:ext cx="1676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Выставка творческих работ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77000" y="1752600"/>
            <a:ext cx="2057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Консультация для родителей</a:t>
            </a:r>
          </a:p>
        </p:txBody>
      </p:sp>
      <p:sp>
        <p:nvSpPr>
          <p:cNvPr id="16392" name="Заголовок 4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663300"/>
                </a:solidFill>
              </a:rPr>
              <a:t>            </a:t>
            </a:r>
            <a:r>
              <a:rPr lang="ru-RU" altLang="ru-RU" sz="2200" b="1" smtClean="0">
                <a:solidFill>
                  <a:srgbClr val="663300"/>
                </a:solidFill>
              </a:rPr>
              <a:t>Связь работы детского сада и семьи важнейшее      </a:t>
            </a:r>
            <a:br>
              <a:rPr lang="ru-RU" altLang="ru-RU" sz="2200" b="1" smtClean="0">
                <a:solidFill>
                  <a:srgbClr val="663300"/>
                </a:solidFill>
              </a:rPr>
            </a:br>
            <a:r>
              <a:rPr lang="ru-RU" altLang="ru-RU" sz="2200" b="1" smtClean="0">
                <a:solidFill>
                  <a:srgbClr val="663300"/>
                </a:solidFill>
              </a:rPr>
              <a:t>             условие эффективности экологического воспитания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Documents and Settings\Пользователь\Мои документы\Мои рисунки\IMG_28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2399" y="1353137"/>
            <a:ext cx="3124201" cy="2932349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</p:pic>
      <p:pic>
        <p:nvPicPr>
          <p:cNvPr id="12294" name="Picture 6" descr="C:\Documents and Settings\Пользователь\Мои документы\Мои рисунки\P61701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90552" y="1353137"/>
            <a:ext cx="2906495" cy="274320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0" y="4191000"/>
            <a:ext cx="2895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</a:rPr>
              <a:t>Маленькой Наташке нравятся ромашки</a:t>
            </a:r>
          </a:p>
        </p:txBody>
      </p:sp>
      <p:pic>
        <p:nvPicPr>
          <p:cNvPr id="13316" name="Picture 4" descr="C:\Documents and Settings\Пользователь\Мои документы\Мои рисунки\IMG_08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6600" y="3565862"/>
            <a:ext cx="3048000" cy="2670366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5943600" y="228600"/>
            <a:ext cx="3200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</a:rPr>
              <a:t>Одуванчик полевой, был ты желтый, стал седой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86200" y="1905000"/>
            <a:ext cx="1600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</a:rPr>
              <a:t>Из песка по строим дом, мы в нем дружно  </a:t>
            </a:r>
          </a:p>
          <a:p>
            <a:pPr>
              <a:defRPr/>
            </a:pPr>
            <a:r>
              <a:rPr lang="ru-RU" b="1" dirty="0">
                <a:solidFill>
                  <a:srgbClr val="006600"/>
                </a:solidFill>
              </a:rPr>
              <a:t>заживем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gray">
          <a:xfrm rot="802016">
            <a:off x="3627438" y="192088"/>
            <a:ext cx="1728787" cy="598487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l">
              <a:defRPr/>
            </a:pPr>
            <a:r>
              <a:rPr lang="ru-RU" sz="2400" dirty="0"/>
              <a:t>лето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     </a:t>
            </a:r>
            <a:r>
              <a:rPr lang="ru-RU" altLang="ru-RU" sz="2800" b="1" smtClean="0">
                <a:solidFill>
                  <a:srgbClr val="663300"/>
                </a:solidFill>
              </a:rPr>
              <a:t>Взаимодействие 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     со специалистами</a:t>
            </a:r>
          </a:p>
        </p:txBody>
      </p:sp>
      <p:pic>
        <p:nvPicPr>
          <p:cNvPr id="18435" name="Picture 3" descr="C:\Documents and Settings\Пользователь\Мои документы\Мои рисунки\IMG_1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581400"/>
            <a:ext cx="3563937" cy="27432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8436" name="Picture 4" descr="C:\Documents and Settings\Пользователь\Мои документы\Мои рисунки\IMG_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263" y="3581400"/>
            <a:ext cx="3563937" cy="27432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28600" y="1219200"/>
            <a:ext cx="3048000" cy="2286000"/>
          </a:xfrm>
          <a:prstGeom prst="line">
            <a:avLst/>
          </a:prstGeom>
          <a:ln w="28575"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24600" y="1219200"/>
            <a:ext cx="2590800" cy="2286000"/>
          </a:xfrm>
          <a:prstGeom prst="line">
            <a:avLst/>
          </a:prstGeom>
          <a:ln w="28575"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267200" y="2590800"/>
            <a:ext cx="5105400" cy="12192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Посмотрите -  зимний лес! 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В нем полным - полно чудес!</a:t>
            </a:r>
          </a:p>
        </p:txBody>
      </p:sp>
      <p:sp>
        <p:nvSpPr>
          <p:cNvPr id="17" name="Овал 16"/>
          <p:cNvSpPr/>
          <p:nvPr/>
        </p:nvSpPr>
        <p:spPr>
          <a:xfrm>
            <a:off x="228600" y="2286000"/>
            <a:ext cx="4267200" cy="16764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Покружись надо мной, мой листочек  золотой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2057400" y="0"/>
            <a:ext cx="6781800" cy="762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006600"/>
                </a:solidFill>
              </a:rPr>
              <a:t>Принципы работы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4600" y="1066800"/>
            <a:ext cx="61722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узел 25"/>
          <p:cNvSpPr/>
          <p:nvPr/>
        </p:nvSpPr>
        <p:spPr>
          <a:xfrm>
            <a:off x="914400" y="2362200"/>
            <a:ext cx="457200" cy="457200"/>
          </a:xfrm>
          <a:prstGeom prst="flowChartConnector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1752600" y="3733800"/>
            <a:ext cx="457200" cy="381000"/>
          </a:xfrm>
          <a:prstGeom prst="flowChartConnector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90800" y="5257800"/>
            <a:ext cx="2743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>
              <a:solidFill>
                <a:srgbClr val="6633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" y="4191000"/>
            <a:ext cx="2743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rgbClr val="663300"/>
                </a:solidFill>
              </a:rPr>
              <a:t>Системности и последовательности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1447800" y="1066800"/>
            <a:ext cx="3657600" cy="1371600"/>
          </a:xfrm>
          <a:prstGeom prst="line">
            <a:avLst/>
          </a:prstGeom>
          <a:ln w="38100"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2209800" y="1066800"/>
            <a:ext cx="2971800" cy="2590800"/>
          </a:xfrm>
          <a:prstGeom prst="line">
            <a:avLst/>
          </a:prstGeom>
          <a:ln w="38100"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узел 37"/>
          <p:cNvSpPr/>
          <p:nvPr/>
        </p:nvSpPr>
        <p:spPr>
          <a:xfrm>
            <a:off x="1752600" y="3733800"/>
            <a:ext cx="457200" cy="457200"/>
          </a:xfrm>
          <a:prstGeom prst="flowChartConnector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0" name="Блок-схема: узел 39"/>
          <p:cNvSpPr/>
          <p:nvPr/>
        </p:nvSpPr>
        <p:spPr>
          <a:xfrm>
            <a:off x="3690937" y="4906962"/>
            <a:ext cx="457200" cy="457201"/>
          </a:xfrm>
          <a:prstGeom prst="flowChartConnector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1" name="Блок-схема: узел 40"/>
          <p:cNvSpPr/>
          <p:nvPr/>
        </p:nvSpPr>
        <p:spPr>
          <a:xfrm>
            <a:off x="7086600" y="4572000"/>
            <a:ext cx="457200" cy="457200"/>
          </a:xfrm>
          <a:prstGeom prst="flowChartConnector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accent2"/>
              </a:solidFill>
            </a:endParaRPr>
          </a:p>
        </p:txBody>
      </p:sp>
      <p:sp>
        <p:nvSpPr>
          <p:cNvPr id="42" name="Блок-схема: узел 41"/>
          <p:cNvSpPr/>
          <p:nvPr/>
        </p:nvSpPr>
        <p:spPr>
          <a:xfrm>
            <a:off x="8001000" y="2819400"/>
            <a:ext cx="609600" cy="533400"/>
          </a:xfrm>
          <a:prstGeom prst="flowChartConnector">
            <a:avLst/>
          </a:prstGeom>
          <a:solidFill>
            <a:srgbClr val="6633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2801937" y="2489201"/>
            <a:ext cx="3535363" cy="1300162"/>
          </a:xfrm>
          <a:prstGeom prst="line">
            <a:avLst/>
          </a:prstGeom>
          <a:ln w="38100"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4572000" y="33528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>
              <a:solidFill>
                <a:srgbClr val="6633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172200" y="5105400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rgbClr val="663300"/>
                </a:solidFill>
              </a:rPr>
              <a:t>Исследовательское познание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4457700" y="1866900"/>
            <a:ext cx="3505200" cy="1905000"/>
          </a:xfrm>
          <a:prstGeom prst="line">
            <a:avLst/>
          </a:prstGeom>
          <a:ln w="38100"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334000" y="1066800"/>
            <a:ext cx="2819400" cy="1752600"/>
          </a:xfrm>
          <a:prstGeom prst="line">
            <a:avLst/>
          </a:prstGeom>
          <a:ln w="38100"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228600" y="27432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rgbClr val="663300"/>
                </a:solidFill>
              </a:rPr>
              <a:t>Научные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7239000" y="33528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Доступности</a:t>
            </a:r>
          </a:p>
        </p:txBody>
      </p:sp>
      <p:sp>
        <p:nvSpPr>
          <p:cNvPr id="82" name="Блок-схема: узел 81"/>
          <p:cNvSpPr/>
          <p:nvPr/>
        </p:nvSpPr>
        <p:spPr>
          <a:xfrm>
            <a:off x="4800600" y="685800"/>
            <a:ext cx="838200" cy="685800"/>
          </a:xfrm>
          <a:prstGeom prst="flowChartConnector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3124200" y="5410200"/>
            <a:ext cx="165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rgbClr val="663300"/>
                </a:solidFill>
              </a:rPr>
              <a:t>Наглядности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39763"/>
          </a:xfrm>
        </p:spPr>
        <p:txBody>
          <a:bodyPr/>
          <a:lstStyle/>
          <a:p>
            <a:r>
              <a:rPr lang="en-US" altLang="ru-RU" sz="2800" b="1" smtClean="0">
                <a:solidFill>
                  <a:srgbClr val="663300"/>
                </a:solidFill>
              </a:rPr>
              <a:t>IV</a:t>
            </a:r>
            <a:r>
              <a:rPr lang="ru-RU" altLang="ru-RU" sz="2800" b="1" smtClean="0">
                <a:solidFill>
                  <a:srgbClr val="663300"/>
                </a:solidFill>
              </a:rPr>
              <a:t>.  Заключительный этап работы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828800" y="990600"/>
            <a:ext cx="6934200" cy="1600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600" b="1" dirty="0">
                <a:solidFill>
                  <a:srgbClr val="663300"/>
                </a:solidFill>
              </a:rPr>
              <a:t>	Таким образом, в процессе нравственно-экологического воспитания у детей формируется первооснова экологического мышления, сознание, закладываются начальные элементы экологической культуры. </a:t>
            </a:r>
          </a:p>
          <a:p>
            <a:pPr algn="l">
              <a:defRPr/>
            </a:pPr>
            <a:r>
              <a:rPr lang="ru-RU" sz="1600" b="1" dirty="0">
                <a:solidFill>
                  <a:srgbClr val="663300"/>
                </a:solidFill>
              </a:rPr>
              <a:t>	Дети получили эмоциональные впечатления  от общения с природой, научились замечать красоту природы в разное время года, соблюдать элементарные правила взаимодействия с природой.</a:t>
            </a:r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3048000" y="3048000"/>
          <a:ext cx="3657600" cy="3429000"/>
        </p:xfrm>
        <a:graphic>
          <a:graphicData uri="http://schemas.openxmlformats.org/presentationml/2006/ole">
            <p:oleObj spid="_x0000_s2050" name="Диаграмма" r:id="rId3" imgW="4495759" imgH="4800651" progId="Excel.Chart.8">
              <p:embed/>
            </p:oleObj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228600" y="1219200"/>
            <a:ext cx="1524000" cy="1447800"/>
          </a:xfrm>
          <a:prstGeom prst="right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629400" cy="11430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663300"/>
                </a:solidFill>
              </a:rPr>
              <a:t>Опыт работы воспитателя Стешовой Н.М.</a:t>
            </a:r>
            <a:br>
              <a:rPr lang="ru-RU" altLang="ru-RU" sz="2400" b="1" smtClean="0">
                <a:solidFill>
                  <a:srgbClr val="663300"/>
                </a:solidFill>
              </a:rPr>
            </a:br>
            <a:r>
              <a:rPr lang="ru-RU" altLang="ru-RU" sz="2400" b="1" smtClean="0">
                <a:solidFill>
                  <a:srgbClr val="663300"/>
                </a:solidFill>
              </a:rPr>
              <a:t>был представлен на образовательной выставке  «Мир обучения -  2011» для педагогов и родителей</a:t>
            </a:r>
          </a:p>
        </p:txBody>
      </p:sp>
      <p:pic>
        <p:nvPicPr>
          <p:cNvPr id="4" name="Рисунок 3" descr="IMG_0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" y="2286000"/>
            <a:ext cx="3886200" cy="2590800"/>
          </a:xfrm>
          <a:prstGeom prst="roundRect">
            <a:avLst/>
          </a:prstGeom>
          <a:ln w="28575">
            <a:solidFill>
              <a:srgbClr val="663300"/>
            </a:solidFill>
          </a:ln>
        </p:spPr>
      </p:pic>
      <p:pic>
        <p:nvPicPr>
          <p:cNvPr id="3" name="Рисунок 2" descr="IMG_06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8200" y="3048000"/>
            <a:ext cx="3975423" cy="2650282"/>
          </a:xfrm>
          <a:prstGeom prst="roundRect">
            <a:avLst/>
          </a:prstGeom>
          <a:ln w="28575">
            <a:solidFill>
              <a:srgbClr val="6633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2590800" cy="2457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971800" y="0"/>
            <a:ext cx="6172200" cy="6858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buFontTx/>
              <a:buAutoNum type="arabicPeriod"/>
            </a:pPr>
            <a:r>
              <a:rPr lang="ru-RU" altLang="ru-RU" sz="1600" b="1">
                <a:solidFill>
                  <a:srgbClr val="006600"/>
                </a:solidFill>
              </a:rPr>
              <a:t>Белая К.Ю. Занятие с малышами в детском саду.-</a:t>
            </a:r>
          </a:p>
          <a:p>
            <a:pPr marL="342900" indent="-342900" algn="l"/>
            <a:r>
              <a:rPr lang="ru-RU" altLang="ru-RU" sz="1600" b="1">
                <a:solidFill>
                  <a:srgbClr val="006600"/>
                </a:solidFill>
              </a:rPr>
              <a:t>       М., Линка- Пресс, 2004г.</a:t>
            </a:r>
          </a:p>
          <a:p>
            <a:pPr marL="342900" indent="-342900" algn="l"/>
            <a:r>
              <a:rPr lang="ru-RU" altLang="ru-RU" sz="1600" b="1">
                <a:solidFill>
                  <a:srgbClr val="006600"/>
                </a:solidFill>
              </a:rPr>
              <a:t>2.   Григорьева Г.Г.Играем с малышами.- М.: Просвещение , 2003г.</a:t>
            </a:r>
          </a:p>
          <a:p>
            <a:pPr marL="342900" indent="-342900" algn="l"/>
            <a:r>
              <a:rPr lang="ru-RU" altLang="ru-RU" sz="1600" b="1">
                <a:solidFill>
                  <a:srgbClr val="006600"/>
                </a:solidFill>
              </a:rPr>
              <a:t>3.   Коробова М.В. Белоусова Р.Ю. Кроха. Малыш в мире природе. – М.: Просвещение 2010г.</a:t>
            </a:r>
          </a:p>
          <a:p>
            <a:pPr marL="342900" indent="-342900" algn="l"/>
            <a:r>
              <a:rPr lang="ru-RU" altLang="ru-RU" sz="1600" b="1">
                <a:solidFill>
                  <a:srgbClr val="006600"/>
                </a:solidFill>
              </a:rPr>
              <a:t>4.   Марковская М.М.Уголок природы в детском саду.- ., 1989г.</a:t>
            </a:r>
          </a:p>
          <a:p>
            <a:pPr marL="342900" indent="-342900" algn="l"/>
            <a:r>
              <a:rPr lang="ru-RU" altLang="ru-RU" sz="1600" b="1">
                <a:solidFill>
                  <a:srgbClr val="006600"/>
                </a:solidFill>
              </a:rPr>
              <a:t>5.   Николаева С.Н. Программа экологического воспитания дошкольников.- М., 1993г.</a:t>
            </a:r>
          </a:p>
          <a:p>
            <a:pPr marL="342900" indent="-342900" algn="l"/>
            <a:r>
              <a:rPr lang="ru-RU" altLang="ru-RU" sz="1600" b="1">
                <a:solidFill>
                  <a:srgbClr val="006600"/>
                </a:solidFill>
              </a:rPr>
              <a:t>6.   Николаева С.Н. Юный эколог. - М., Мозаика – Синтез.2010г</a:t>
            </a:r>
          </a:p>
          <a:p>
            <a:pPr marL="342900" indent="-342900" algn="l"/>
            <a:r>
              <a:rPr lang="ru-RU" altLang="ru-RU" sz="1600" b="1">
                <a:solidFill>
                  <a:srgbClr val="006600"/>
                </a:solidFill>
              </a:rPr>
              <a:t>7.   Павлова Л.И.Знакомим малыша с окружающим миром .М., 1987г.</a:t>
            </a:r>
          </a:p>
          <a:p>
            <a:pPr marL="342900" indent="-342900" algn="l"/>
            <a:r>
              <a:rPr lang="ru-RU" altLang="ru-RU" sz="1600" b="1">
                <a:solidFill>
                  <a:srgbClr val="006600"/>
                </a:solidFill>
              </a:rPr>
              <a:t>8.   Соломменникова О.А. Занятия по формированию элементарных экологических представлений. М., Мозаика- Синтез 2009г.</a:t>
            </a:r>
          </a:p>
          <a:p>
            <a:pPr marL="342900" indent="-342900" algn="l"/>
            <a:r>
              <a:rPr lang="ru-RU" altLang="ru-RU" sz="1600" b="1">
                <a:solidFill>
                  <a:srgbClr val="006600"/>
                </a:solidFill>
              </a:rPr>
              <a:t>9.   Серебрякова Т. А .. Тиманкина С.В. Подходы к организации экологоразвивающего пространства дошкольного образовательного учреждения.-  Нижний Новгород, 2006г.</a:t>
            </a:r>
          </a:p>
          <a:p>
            <a:pPr marL="342900" indent="-342900" algn="l"/>
            <a:r>
              <a:rPr lang="ru-RU" altLang="ru-RU" sz="1600" b="1">
                <a:solidFill>
                  <a:srgbClr val="006600"/>
                </a:solidFill>
              </a:rPr>
              <a:t>10. Теплюк С.Н. Занятие на прогулке с малышами. – М.:  Мозаика – Синтез , 2006г. 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800600" y="-2286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dirty="0">
                <a:solidFill>
                  <a:srgbClr val="FFFFFF"/>
                </a:solidFill>
              </a:rPr>
              <a:t>  </a:t>
            </a:r>
            <a:r>
              <a:rPr lang="ru-RU" sz="2400" b="1" dirty="0">
                <a:solidFill>
                  <a:srgbClr val="006600"/>
                </a:solidFill>
              </a:rPr>
              <a:t>Библиография</a:t>
            </a:r>
            <a:r>
              <a:rPr lang="ru-RU" b="1" dirty="0">
                <a:solidFill>
                  <a:srgbClr val="006600"/>
                </a:solidFill>
              </a:rPr>
              <a:t>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663300"/>
                </a:solidFill>
              </a:rPr>
              <a:t>АКТУАЛЬНОСТЬ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295400"/>
            <a:ext cx="50292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smtClean="0">
                <a:solidFill>
                  <a:srgbClr val="003300"/>
                </a:solidFill>
              </a:rPr>
              <a:t>     Мы должны вновь и вновь задавать себе извечные вопросы: Кто мы? 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solidFill>
                  <a:srgbClr val="003300"/>
                </a:solidFill>
              </a:rPr>
              <a:t>     Дети природы или ее властелины?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solidFill>
                  <a:srgbClr val="003300"/>
                </a:solidFill>
              </a:rPr>
              <a:t>     Зачем пришли в этот мир?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solidFill>
                  <a:srgbClr val="003300"/>
                </a:solidFill>
              </a:rPr>
              <a:t>     Потреблять или создавать?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600200"/>
            <a:ext cx="2057400" cy="457200"/>
          </a:xfrm>
          <a:prstGeom prst="rect">
            <a:avLst/>
          </a:prstGeom>
          <a:solidFill>
            <a:srgbClr val="008A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Ягодин Г.А.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286000" y="1676400"/>
            <a:ext cx="914400" cy="228600"/>
          </a:xfrm>
          <a:prstGeom prst="rightArrow">
            <a:avLst/>
          </a:prstGeom>
          <a:solidFill>
            <a:srgbClr val="00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752600" y="3810000"/>
            <a:ext cx="6858000" cy="762000"/>
          </a:xfrm>
          <a:prstGeom prst="flowChartProcess">
            <a:avLst/>
          </a:prstGeom>
          <a:solidFill>
            <a:srgbClr val="80F8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</a:rPr>
              <a:t>Низкий уровень экологической культуры человека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752600" y="5105400"/>
            <a:ext cx="6934200" cy="838200"/>
          </a:xfrm>
          <a:prstGeom prst="flowChartProcess">
            <a:avLst/>
          </a:prstGeom>
          <a:solidFill>
            <a:srgbClr val="80F8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</a:rPr>
              <a:t>Ухудшение условий жизни человека на земле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Прямая со стрелкой 86"/>
          <p:cNvCxnSpPr>
            <a:stCxn id="11" idx="4"/>
            <a:endCxn id="32" idx="1"/>
          </p:cNvCxnSpPr>
          <p:nvPr/>
        </p:nvCxnSpPr>
        <p:spPr>
          <a:xfrm rot="16200000" flipH="1">
            <a:off x="4705350" y="2381250"/>
            <a:ext cx="2171700" cy="198120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Прямая со стрелкой 36"/>
          <p:cNvCxnSpPr>
            <a:cxnSpLocks noChangeShapeType="1"/>
            <a:stCxn id="11" idx="4"/>
          </p:cNvCxnSpPr>
          <p:nvPr/>
        </p:nvCxnSpPr>
        <p:spPr bwMode="auto">
          <a:xfrm rot="5400000">
            <a:off x="3232944" y="3245644"/>
            <a:ext cx="2527300" cy="608012"/>
          </a:xfrm>
          <a:prstGeom prst="straightConnector1">
            <a:avLst/>
          </a:prstGeom>
          <a:noFill/>
          <a:ln w="28575" algn="ctr">
            <a:solidFill>
              <a:srgbClr val="663300"/>
            </a:solidFill>
            <a:round/>
            <a:headEnd/>
            <a:tailEnd type="arrow" w="med" len="med"/>
          </a:ln>
        </p:spPr>
      </p:cxnSp>
      <p:cxnSp>
        <p:nvCxnSpPr>
          <p:cNvPr id="63" name="Прямая со стрелкой 62"/>
          <p:cNvCxnSpPr>
            <a:stCxn id="11" idx="4"/>
          </p:cNvCxnSpPr>
          <p:nvPr/>
        </p:nvCxnSpPr>
        <p:spPr>
          <a:xfrm rot="5400000">
            <a:off x="2323306" y="1562894"/>
            <a:ext cx="3125788" cy="320040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752600" y="1143000"/>
            <a:ext cx="6096000" cy="11430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ЧЕЛОВЕК </a:t>
            </a:r>
            <a:r>
              <a:rPr lang="ru-RU" dirty="0"/>
              <a:t>                       </a:t>
            </a:r>
            <a:r>
              <a:rPr lang="ru-RU" b="1" dirty="0">
                <a:solidFill>
                  <a:srgbClr val="663300"/>
                </a:solidFill>
              </a:rPr>
              <a:t>ПРИРОДА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1981200" y="2209800"/>
            <a:ext cx="1295400" cy="53340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581400" y="304800"/>
            <a:ext cx="1981200" cy="381000"/>
          </a:xfrm>
          <a:prstGeom prst="roundRect">
            <a:avLst/>
          </a:prstGeom>
          <a:solidFill>
            <a:srgbClr val="A19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Комарова Т.С.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34200" y="2590800"/>
            <a:ext cx="1981200" cy="381000"/>
          </a:xfrm>
          <a:prstGeom prst="roundRect">
            <a:avLst/>
          </a:prstGeom>
          <a:solidFill>
            <a:srgbClr val="DEDE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Ушинский К.Д.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3962400"/>
            <a:ext cx="1981200" cy="381000"/>
          </a:xfrm>
          <a:prstGeom prst="roundRect">
            <a:avLst/>
          </a:prstGeom>
          <a:solidFill>
            <a:srgbClr val="008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Леонтьев А.Н.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53200" y="5181600"/>
            <a:ext cx="2133600" cy="381000"/>
          </a:xfrm>
          <a:prstGeom prst="round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Николаева С.Н.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2590800"/>
            <a:ext cx="1981200" cy="381000"/>
          </a:xfrm>
          <a:prstGeom prst="roundRect">
            <a:avLst/>
          </a:prstGeom>
          <a:solidFill>
            <a:srgbClr val="008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/>
              <a:t>Выготский</a:t>
            </a:r>
            <a:r>
              <a:rPr lang="ru-RU" dirty="0"/>
              <a:t> Л.С.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0" y="3276600"/>
            <a:ext cx="1981200" cy="381000"/>
          </a:xfrm>
          <a:prstGeom prst="roundRect">
            <a:avLst/>
          </a:prstGeom>
          <a:solidFill>
            <a:srgbClr val="008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Запорожец А.В.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29400" y="3505200"/>
            <a:ext cx="2514600" cy="381000"/>
          </a:xfrm>
          <a:prstGeom prst="roundRect">
            <a:avLst/>
          </a:prstGeom>
          <a:solidFill>
            <a:srgbClr val="DEDE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</a:rPr>
              <a:t>Сухомлинский В.А.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4724400"/>
            <a:ext cx="2438400" cy="381000"/>
          </a:xfrm>
          <a:prstGeom prst="round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/>
              <a:t>Саморукова</a:t>
            </a:r>
            <a:r>
              <a:rPr lang="ru-RU" dirty="0"/>
              <a:t> П.Г.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0" y="5715000"/>
            <a:ext cx="2133600" cy="381000"/>
          </a:xfrm>
          <a:prstGeom prst="round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Рыжова Н.А.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81800" y="4267200"/>
            <a:ext cx="2362200" cy="381000"/>
          </a:xfrm>
          <a:prstGeom prst="round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Кондратьева Н.Н.</a:t>
            </a:r>
          </a:p>
        </p:txBody>
      </p:sp>
      <p:cxnSp>
        <p:nvCxnSpPr>
          <p:cNvPr id="39" name="Прямая со стрелкой 38"/>
          <p:cNvCxnSpPr>
            <a:endCxn id="29" idx="1"/>
          </p:cNvCxnSpPr>
          <p:nvPr/>
        </p:nvCxnSpPr>
        <p:spPr>
          <a:xfrm rot="16200000" flipH="1">
            <a:off x="5581650" y="2647950"/>
            <a:ext cx="1485900" cy="60960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3657600" y="4800600"/>
            <a:ext cx="1981200" cy="381000"/>
          </a:xfrm>
          <a:prstGeom prst="round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/>
              <a:t>Хайдурова</a:t>
            </a:r>
            <a:r>
              <a:rPr lang="ru-RU" dirty="0"/>
              <a:t> И.А.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114800" y="1752600"/>
            <a:ext cx="1371600" cy="1588"/>
          </a:xfrm>
          <a:prstGeom prst="straightConnector1">
            <a:avLst/>
          </a:prstGeom>
          <a:ln w="28575">
            <a:solidFill>
              <a:srgbClr val="66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2057400" y="2209800"/>
            <a:ext cx="1219200" cy="121920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1676400" y="2590800"/>
            <a:ext cx="1981200" cy="121920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019800" y="2209800"/>
            <a:ext cx="914400" cy="60960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1" name="Прямая со стрелкой 88"/>
          <p:cNvCxnSpPr>
            <a:cxnSpLocks noChangeShapeType="1"/>
          </p:cNvCxnSpPr>
          <p:nvPr/>
        </p:nvCxnSpPr>
        <p:spPr bwMode="auto">
          <a:xfrm flipH="1">
            <a:off x="2590800" y="2286000"/>
            <a:ext cx="2209800" cy="3429000"/>
          </a:xfrm>
          <a:prstGeom prst="straightConnector1">
            <a:avLst/>
          </a:prstGeom>
          <a:noFill/>
          <a:ln w="28575" algn="ctr">
            <a:solidFill>
              <a:srgbClr val="663300"/>
            </a:solidFill>
            <a:round/>
            <a:headEnd/>
            <a:tailEnd type="arrow" w="med" len="med"/>
          </a:ln>
        </p:spPr>
      </p:cxnSp>
      <p:cxnSp>
        <p:nvCxnSpPr>
          <p:cNvPr id="7192" name="Прямая со стрелкой 90"/>
          <p:cNvCxnSpPr>
            <a:cxnSpLocks noChangeShapeType="1"/>
          </p:cNvCxnSpPr>
          <p:nvPr/>
        </p:nvCxnSpPr>
        <p:spPr bwMode="auto">
          <a:xfrm rot="16200000" flipH="1">
            <a:off x="4343400" y="2743200"/>
            <a:ext cx="2819400" cy="1905000"/>
          </a:xfrm>
          <a:prstGeom prst="straightConnector1">
            <a:avLst/>
          </a:prstGeom>
          <a:noFill/>
          <a:ln w="28575" algn="ctr">
            <a:solidFill>
              <a:srgbClr val="663300"/>
            </a:solidFill>
            <a:round/>
            <a:headEnd/>
            <a:tailEnd type="arrow" w="med" len="med"/>
          </a:ln>
        </p:spPr>
      </p:cxnSp>
      <p:cxnSp>
        <p:nvCxnSpPr>
          <p:cNvPr id="110" name="Прямая со стрелкой 109"/>
          <p:cNvCxnSpPr>
            <a:endCxn id="23" idx="2"/>
          </p:cNvCxnSpPr>
          <p:nvPr/>
        </p:nvCxnSpPr>
        <p:spPr>
          <a:xfrm rot="5400000" flipH="1" flipV="1">
            <a:off x="4343401" y="914400"/>
            <a:ext cx="457200" cy="3175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25"/>
          <p:cNvSpPr/>
          <p:nvPr/>
        </p:nvSpPr>
        <p:spPr>
          <a:xfrm>
            <a:off x="5029200" y="5715000"/>
            <a:ext cx="2133600" cy="381000"/>
          </a:xfrm>
          <a:prstGeom prst="round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Молодова Л.П.</a:t>
            </a:r>
          </a:p>
        </p:txBody>
      </p:sp>
      <p:cxnSp>
        <p:nvCxnSpPr>
          <p:cNvPr id="41" name="Прямая со стрелкой 40"/>
          <p:cNvCxnSpPr>
            <a:stCxn id="11" idx="4"/>
          </p:cNvCxnSpPr>
          <p:nvPr/>
        </p:nvCxnSpPr>
        <p:spPr>
          <a:xfrm rot="16200000" flipH="1">
            <a:off x="3733800" y="3352800"/>
            <a:ext cx="3429000" cy="129540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808163" y="990600"/>
            <a:ext cx="6934200" cy="1905000"/>
          </a:xfrm>
          <a:prstGeom prst="roundRect">
            <a:avLst/>
          </a:prstGeom>
          <a:solidFill>
            <a:srgbClr val="7CF47F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2400" b="1" dirty="0">
                <a:solidFill>
                  <a:srgbClr val="663300"/>
                </a:solidFill>
              </a:rPr>
              <a:t>Ребенок:</a:t>
            </a:r>
          </a:p>
          <a:p>
            <a:pPr algn="l"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rgbClr val="663300"/>
                </a:solidFill>
              </a:rPr>
              <a:t> вооруженный гуманистическими представлениями о    </a:t>
            </a:r>
          </a:p>
          <a:p>
            <a:pPr algn="l">
              <a:defRPr/>
            </a:pPr>
            <a:r>
              <a:rPr lang="ru-RU" b="1" dirty="0">
                <a:solidFill>
                  <a:srgbClr val="663300"/>
                </a:solidFill>
              </a:rPr>
              <a:t>    природе и месте человека в ней, представлениями о  </a:t>
            </a:r>
          </a:p>
          <a:p>
            <a:pPr algn="l">
              <a:defRPr/>
            </a:pPr>
            <a:r>
              <a:rPr lang="ru-RU" b="1">
                <a:solidFill>
                  <a:srgbClr val="663300"/>
                </a:solidFill>
              </a:rPr>
              <a:t>    мире </a:t>
            </a:r>
            <a:r>
              <a:rPr lang="ru-RU" b="1" dirty="0">
                <a:solidFill>
                  <a:srgbClr val="663300"/>
                </a:solidFill>
              </a:rPr>
              <a:t>окружающей природы;</a:t>
            </a:r>
          </a:p>
          <a:p>
            <a:pPr algn="l"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rgbClr val="663300"/>
                </a:solidFill>
              </a:rPr>
              <a:t> способный ценить красоту окружающей природы;</a:t>
            </a:r>
          </a:p>
          <a:p>
            <a:pPr algn="l"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rgbClr val="663300"/>
                </a:solidFill>
              </a:rPr>
              <a:t> владеющий нормами экологического поведения.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1485900"/>
            <a:ext cx="1981200" cy="990600"/>
          </a:xfrm>
          <a:prstGeom prst="roundRect">
            <a:avLst/>
          </a:prstGeom>
          <a:solidFill>
            <a:srgbClr val="7CF47F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ЦЕЛЬ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81200" y="3581400"/>
            <a:ext cx="6781800" cy="1905000"/>
          </a:xfrm>
          <a:prstGeom prst="roundRect">
            <a:avLst/>
          </a:prstGeom>
          <a:solidFill>
            <a:srgbClr val="7CF47F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buFont typeface="Wingdings" pitchFamily="2" charset="2"/>
              <a:buChar char="q"/>
              <a:defRPr/>
            </a:pPr>
            <a:r>
              <a:rPr lang="ru-RU" b="1">
                <a:solidFill>
                  <a:srgbClr val="663300"/>
                </a:solidFill>
              </a:rPr>
              <a:t>    Воспитать нравственно-гуманное отношение к    </a:t>
            </a:r>
          </a:p>
          <a:p>
            <a:pPr algn="l">
              <a:defRPr/>
            </a:pPr>
            <a:r>
              <a:rPr lang="ru-RU" b="1">
                <a:solidFill>
                  <a:srgbClr val="663300"/>
                </a:solidFill>
              </a:rPr>
              <a:t>        живой природе, интерес и симпатию к ней. </a:t>
            </a:r>
          </a:p>
          <a:p>
            <a:pPr algn="l">
              <a:buFont typeface="Wingdings" pitchFamily="2" charset="2"/>
              <a:buChar char="q"/>
              <a:defRPr/>
            </a:pPr>
            <a:r>
              <a:rPr lang="ru-RU" b="1">
                <a:solidFill>
                  <a:srgbClr val="663300"/>
                </a:solidFill>
              </a:rPr>
              <a:t>    Вызвать яркий эстетический отклик на красоту </a:t>
            </a:r>
          </a:p>
          <a:p>
            <a:pPr algn="l">
              <a:defRPr/>
            </a:pPr>
            <a:r>
              <a:rPr lang="ru-RU" b="1">
                <a:solidFill>
                  <a:srgbClr val="663300"/>
                </a:solidFill>
              </a:rPr>
              <a:t>        окружающей природы.</a:t>
            </a:r>
          </a:p>
          <a:p>
            <a:pPr algn="l">
              <a:buFont typeface="Wingdings" pitchFamily="2" charset="2"/>
              <a:buChar char="q"/>
              <a:defRPr/>
            </a:pPr>
            <a:r>
              <a:rPr lang="ru-RU" b="1">
                <a:solidFill>
                  <a:srgbClr val="663300"/>
                </a:solidFill>
              </a:rPr>
              <a:t>    Знакомить с изменениями в природе, развивать </a:t>
            </a:r>
          </a:p>
          <a:p>
            <a:pPr algn="l">
              <a:defRPr/>
            </a:pPr>
            <a:r>
              <a:rPr lang="ru-RU" b="1">
                <a:solidFill>
                  <a:srgbClr val="663300"/>
                </a:solidFill>
              </a:rPr>
              <a:t>        интерес к ее явлениям.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3733800"/>
            <a:ext cx="2133600" cy="1295400"/>
          </a:xfrm>
          <a:prstGeom prst="roundRect">
            <a:avLst/>
          </a:prstGeom>
          <a:solidFill>
            <a:srgbClr val="7CF47F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1905000" y="3276600"/>
          <a:ext cx="6172200" cy="3152775"/>
        </p:xfrm>
        <a:graphic>
          <a:graphicData uri="http://schemas.openxmlformats.org/presentationml/2006/ole">
            <p:oleObj spid="_x0000_s1026" name="Диаграмма" r:id="rId3" imgW="6162813" imgH="3143084" progId="Excel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76400" y="304800"/>
            <a:ext cx="7315200" cy="2362200"/>
          </a:xfrm>
          <a:prstGeom prst="rect">
            <a:avLst/>
          </a:prstGeom>
          <a:noFill/>
          <a:ln w="38100"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l">
              <a:buFont typeface="+mj-lt"/>
              <a:buAutoNum type="romanUcPeriod"/>
              <a:defRPr/>
            </a:pPr>
            <a:r>
              <a:rPr lang="ru-RU" sz="3200" b="1" dirty="0">
                <a:solidFill>
                  <a:srgbClr val="663300"/>
                </a:solidFill>
              </a:rPr>
              <a:t>Подготовительный этап работы</a:t>
            </a:r>
          </a:p>
          <a:p>
            <a:pPr marL="514350" indent="-514350" algn="l">
              <a:defRPr/>
            </a:pPr>
            <a:endParaRPr lang="ru-RU" sz="3200" b="1" dirty="0">
              <a:solidFill>
                <a:srgbClr val="663300"/>
              </a:solidFill>
            </a:endParaRPr>
          </a:p>
          <a:p>
            <a:pPr marL="457200" indent="-457200" algn="l">
              <a:defRPr/>
            </a:pPr>
            <a:r>
              <a:rPr lang="ru-RU" sz="2000" b="1" dirty="0">
                <a:solidFill>
                  <a:srgbClr val="663300"/>
                </a:solidFill>
              </a:rPr>
              <a:t>   1. Подбор методической литературы</a:t>
            </a:r>
          </a:p>
          <a:p>
            <a:pPr marL="457200" indent="-457200" algn="l">
              <a:defRPr/>
            </a:pPr>
            <a:r>
              <a:rPr lang="ru-RU" sz="2000" b="1" dirty="0">
                <a:solidFill>
                  <a:srgbClr val="663300"/>
                </a:solidFill>
              </a:rPr>
              <a:t>   2. Определение уровня знаний детей</a:t>
            </a:r>
          </a:p>
          <a:p>
            <a:pPr marL="457200" indent="-457200" algn="l">
              <a:defRPr/>
            </a:pPr>
            <a:r>
              <a:rPr lang="ru-RU" sz="2000" b="1" dirty="0">
                <a:solidFill>
                  <a:srgbClr val="663300"/>
                </a:solidFill>
              </a:rPr>
              <a:t>   3. Выявление отношения родителей к данной проблеме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6600"/>
                </a:solidFill>
              </a:rPr>
              <a:t>          </a:t>
            </a:r>
            <a:r>
              <a:rPr lang="en-US" altLang="ru-RU" sz="3200" b="1" smtClean="0">
                <a:solidFill>
                  <a:srgbClr val="006600"/>
                </a:solidFill>
              </a:rPr>
              <a:t>II</a:t>
            </a:r>
            <a:r>
              <a:rPr lang="ru-RU" altLang="ru-RU" sz="3200" b="1" smtClean="0">
                <a:solidFill>
                  <a:srgbClr val="006600"/>
                </a:solidFill>
              </a:rPr>
              <a:t>. Организационный этап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1600200"/>
            <a:ext cx="2362200" cy="48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6600"/>
                </a:solidFill>
              </a:rPr>
              <a:t> Создать условия  для эффективного  включения детей по  нравственному -  экологическому воспитанию.</a:t>
            </a:r>
          </a:p>
          <a:p>
            <a:pPr>
              <a:buFont typeface="Wingdings" pitchFamily="2" charset="2"/>
              <a:buChar char="v"/>
              <a:defRPr/>
            </a:pPr>
            <a:endParaRPr lang="ru-RU" b="1" dirty="0">
              <a:solidFill>
                <a:srgbClr val="006600"/>
              </a:solidFill>
            </a:endParaRPr>
          </a:p>
          <a:p>
            <a:pPr>
              <a:defRPr/>
            </a:pPr>
            <a:endParaRPr lang="ru-RU" b="1" dirty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endParaRPr lang="ru-RU" b="1" dirty="0">
              <a:solidFill>
                <a:srgbClr val="006600"/>
              </a:solidFill>
            </a:endParaRPr>
          </a:p>
          <a:p>
            <a:pPr>
              <a:defRPr/>
            </a:pPr>
            <a:endParaRPr lang="ru-RU" b="1" dirty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6600"/>
                </a:solidFill>
              </a:rPr>
              <a:t> Разработать перспективный план и конспекты занятий.</a:t>
            </a:r>
          </a:p>
        </p:txBody>
      </p:sp>
      <p:pic>
        <p:nvPicPr>
          <p:cNvPr id="9223" name="Picture 7" descr="C:\Documents and Settings\Пользователь\Мои документы\Мои рисунки\IMG_09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1" y="4343400"/>
            <a:ext cx="2798618" cy="2254748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</p:pic>
      <p:pic>
        <p:nvPicPr>
          <p:cNvPr id="9222" name="Picture 6" descr="C:\Documents and Settings\Пользователь\Мои документы\Мои рисунки\IMG_05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055" y="1600200"/>
            <a:ext cx="2819400" cy="2194464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</p:pic>
      <p:pic>
        <p:nvPicPr>
          <p:cNvPr id="7" name="Рисунок 6" descr="IMG_09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00589" y="4271116"/>
            <a:ext cx="2825199" cy="2223085"/>
          </a:xfrm>
          <a:prstGeom prst="roundRect">
            <a:avLst/>
          </a:prstGeom>
          <a:ln w="28575">
            <a:solidFill>
              <a:srgbClr val="006600"/>
            </a:solidFill>
          </a:ln>
        </p:spPr>
      </p:pic>
      <p:pic>
        <p:nvPicPr>
          <p:cNvPr id="8" name="Рисунок 7" descr="IMG_08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00590" y="1594754"/>
            <a:ext cx="2825199" cy="2134595"/>
          </a:xfrm>
          <a:prstGeom prst="roundRect">
            <a:avLst/>
          </a:prstGeom>
          <a:ln w="28575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762000"/>
          <a:ext cx="8610601" cy="5638800"/>
        </p:xfrm>
        <a:graphic>
          <a:graphicData uri="http://schemas.openxmlformats.org/drawingml/2006/table">
            <a:tbl>
              <a:tblPr/>
              <a:tblGrid>
                <a:gridCol w="1500625"/>
                <a:gridCol w="4239176"/>
                <a:gridCol w="2870800"/>
              </a:tblGrid>
              <a:tr h="28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Объект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Содержание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Методические приемы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Ноябрь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Растительный мир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Наблюдать листопад, бегать по опавшей  листве, послушать ее шуршание. Учить различать куст и дерево. Закрепить знания об овощах: внешний вид, название, некоторые качества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Рассматривание иллюстраций.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Чтение: А.Плещеев «Осень наступила…».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Дидактическая игра «Угадай на вкус»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Продуктивная деятельность: «Овощи»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Неживая природа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Наблюдать за ветром, обратить внимание, как раскачиваются деревья.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Наблюдать первый снег.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Дать понятие: стало холодно, скоро зима.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Обратить внимание на изменение в одежде 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Рассматривание иллюстраций.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Игры с вертушками.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Продуктивная деятельность: «Листопад»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Дидактические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«Покажи кустик, дерево», «Покажи на картине…», «Поймай на ладошку снежок»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5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Обучение трудовым действиям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Помогать сгребать листья с участка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00200" y="228600"/>
            <a:ext cx="7391400" cy="7080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ru-RU" sz="2000" b="1" dirty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Фрагмент тематического плана  по данной проблеме</a:t>
            </a:r>
            <a:endParaRPr lang="ru-RU" sz="2000" b="1" dirty="0">
              <a:solidFill>
                <a:srgbClr val="663300"/>
              </a:solidFill>
              <a:latin typeface="Arial" pitchFamily="34" charset="0"/>
            </a:endParaRPr>
          </a:p>
          <a:p>
            <a:pPr algn="l" eaLnBrk="0" hangingPunct="0">
              <a:defRPr/>
            </a:pPr>
            <a:endParaRPr lang="ru-RU" sz="2000" dirty="0">
              <a:solidFill>
                <a:srgbClr val="6633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7200" y="1143000"/>
            <a:ext cx="1905000" cy="1524000"/>
          </a:xfrm>
          <a:prstGeom prst="roundRect">
            <a:avLst/>
          </a:prstGeom>
          <a:solidFill>
            <a:srgbClr val="00E266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Наблюдение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4600" y="1143000"/>
            <a:ext cx="2286000" cy="1524000"/>
          </a:xfrm>
          <a:prstGeom prst="roundRect">
            <a:avLst/>
          </a:prstGeom>
          <a:solidFill>
            <a:srgbClr val="00E266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Художественное слово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76800" y="1143000"/>
            <a:ext cx="2133600" cy="1524000"/>
          </a:xfrm>
          <a:prstGeom prst="roundRect">
            <a:avLst/>
          </a:prstGeom>
          <a:solidFill>
            <a:srgbClr val="00E266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Игра:</a:t>
            </a:r>
          </a:p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подвижная,</a:t>
            </a:r>
          </a:p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дидактическая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86600" y="1143000"/>
            <a:ext cx="1905000" cy="1524000"/>
          </a:xfrm>
          <a:prstGeom prst="roundRect">
            <a:avLst/>
          </a:prstGeom>
          <a:solidFill>
            <a:srgbClr val="00E266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Продуктивные </a:t>
            </a:r>
          </a:p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виды </a:t>
            </a:r>
          </a:p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2000" y="4495800"/>
            <a:ext cx="1828800" cy="1524000"/>
          </a:xfrm>
          <a:prstGeom prst="roundRect">
            <a:avLst/>
          </a:prstGeom>
          <a:solidFill>
            <a:srgbClr val="00E266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Беседы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19400" y="4495800"/>
            <a:ext cx="1905000" cy="1524000"/>
          </a:xfrm>
          <a:prstGeom prst="roundRect">
            <a:avLst/>
          </a:prstGeom>
          <a:solidFill>
            <a:srgbClr val="00E266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Труд в природе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53000" y="4495800"/>
            <a:ext cx="1905000" cy="1524000"/>
          </a:xfrm>
          <a:prstGeom prst="roundRect">
            <a:avLst/>
          </a:prstGeom>
          <a:solidFill>
            <a:srgbClr val="00E266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663300"/>
                </a:solidFill>
              </a:rPr>
              <a:t>Дидактические  упражнения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86600" y="4495800"/>
            <a:ext cx="1828800" cy="1524000"/>
          </a:xfrm>
          <a:prstGeom prst="roundRect">
            <a:avLst/>
          </a:prstGeom>
          <a:solidFill>
            <a:srgbClr val="00E266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err="1">
                <a:solidFill>
                  <a:srgbClr val="663300"/>
                </a:solidFill>
              </a:rPr>
              <a:t>Опытно-эксперемен</a:t>
            </a:r>
            <a:r>
              <a:rPr lang="ru-RU" sz="1600" b="1" dirty="0">
                <a:solidFill>
                  <a:srgbClr val="663300"/>
                </a:solidFill>
              </a:rPr>
              <a:t>-</a:t>
            </a:r>
          </a:p>
          <a:p>
            <a:pPr>
              <a:defRPr/>
            </a:pPr>
            <a:r>
              <a:rPr lang="ru-RU" sz="1600" b="1" dirty="0" err="1">
                <a:solidFill>
                  <a:srgbClr val="663300"/>
                </a:solidFill>
              </a:rPr>
              <a:t>тальная</a:t>
            </a:r>
            <a:r>
              <a:rPr lang="ru-RU" sz="1600" b="1" dirty="0">
                <a:solidFill>
                  <a:srgbClr val="663300"/>
                </a:solidFill>
              </a:rPr>
              <a:t>  деятельность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28800" y="3124200"/>
            <a:ext cx="5715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</a:rPr>
              <a:t>Формы и методы работы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800000" flipH="1">
            <a:off x="2209800" y="1676400"/>
            <a:ext cx="495300" cy="304800"/>
          </a:xfrm>
          <a:prstGeom prst="rightArrow">
            <a:avLst/>
          </a:prstGeom>
          <a:solidFill>
            <a:srgbClr val="00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 flipH="1">
            <a:off x="6781800" y="1676400"/>
            <a:ext cx="457200" cy="304800"/>
          </a:xfrm>
          <a:prstGeom prst="rightArrow">
            <a:avLst/>
          </a:prstGeom>
          <a:solidFill>
            <a:srgbClr val="00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 flipH="1">
            <a:off x="4648200" y="1676400"/>
            <a:ext cx="495300" cy="304800"/>
          </a:xfrm>
          <a:prstGeom prst="rightArrow">
            <a:avLst/>
          </a:prstGeom>
          <a:solidFill>
            <a:srgbClr val="00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24000" y="228600"/>
            <a:ext cx="7239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9200" y="0"/>
            <a:ext cx="7391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6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3600" b="1" dirty="0">
                <a:solidFill>
                  <a:srgbClr val="663300"/>
                </a:solidFill>
              </a:rPr>
              <a:t>III</a:t>
            </a:r>
            <a:r>
              <a:rPr lang="ru-RU" sz="3600" b="1" dirty="0">
                <a:solidFill>
                  <a:srgbClr val="663300"/>
                </a:solidFill>
              </a:rPr>
              <a:t>. Основной этап работы</a:t>
            </a:r>
            <a:endParaRPr lang="en-US" sz="3600" b="1" dirty="0">
              <a:solidFill>
                <a:srgbClr val="663300"/>
              </a:solidFill>
            </a:endParaRPr>
          </a:p>
          <a:p>
            <a:pPr>
              <a:defRPr/>
            </a:pPr>
            <a:endParaRPr lang="ru-RU" sz="36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0" y="457200"/>
            <a:ext cx="5486400" cy="457200"/>
          </a:xfrm>
          <a:prstGeom prst="rect">
            <a:avLst/>
          </a:prstGeom>
          <a:solidFill>
            <a:srgbClr val="F1B00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</a:rPr>
              <a:t>Формы организации детей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5000" y="914400"/>
            <a:ext cx="2590800" cy="95885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314701" y="2095500"/>
            <a:ext cx="2362200" cy="3175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95800" y="914400"/>
            <a:ext cx="3352800" cy="83820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1000" y="4724400"/>
            <a:ext cx="2133600" cy="457200"/>
          </a:xfrm>
          <a:prstGeom prst="rect">
            <a:avLst/>
          </a:prstGeom>
          <a:solidFill>
            <a:srgbClr val="F1B00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663300"/>
                </a:solidFill>
              </a:rPr>
              <a:t>индивидуальные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81400" y="3124200"/>
            <a:ext cx="1905000" cy="457200"/>
          </a:xfrm>
          <a:prstGeom prst="rect">
            <a:avLst/>
          </a:prstGeom>
          <a:solidFill>
            <a:srgbClr val="F1B00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663300"/>
                </a:solidFill>
              </a:rPr>
              <a:t>групповые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00800" y="4598988"/>
            <a:ext cx="2362200" cy="457200"/>
          </a:xfrm>
          <a:prstGeom prst="rect">
            <a:avLst/>
          </a:prstGeom>
          <a:solidFill>
            <a:srgbClr val="F1B00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663300"/>
                </a:solidFill>
              </a:rPr>
              <a:t>фронтальные</a:t>
            </a:r>
          </a:p>
        </p:txBody>
      </p:sp>
      <p:pic>
        <p:nvPicPr>
          <p:cNvPr id="29" name="Рисунок 28" descr="IMG_05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45522" y="3755781"/>
            <a:ext cx="3297382" cy="2599858"/>
          </a:xfrm>
          <a:prstGeom prst="decagon">
            <a:avLst/>
          </a:prstGeom>
          <a:ln>
            <a:solidFill>
              <a:srgbClr val="006600"/>
            </a:solidFill>
          </a:ln>
        </p:spPr>
      </p:pic>
      <p:pic>
        <p:nvPicPr>
          <p:cNvPr id="30" name="Рисунок 29" descr="IMG_09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82382" y="1832263"/>
            <a:ext cx="3101163" cy="2667000"/>
          </a:xfrm>
          <a:prstGeom prst="decagon">
            <a:avLst/>
          </a:prstGeom>
          <a:ln>
            <a:solidFill>
              <a:srgbClr val="006600"/>
            </a:solidFill>
          </a:ln>
        </p:spPr>
      </p:pic>
      <p:pic>
        <p:nvPicPr>
          <p:cNvPr id="31" name="Рисунок 30" descr="IMG_105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2632" y="1955079"/>
            <a:ext cx="3033132" cy="2590800"/>
          </a:xfrm>
          <a:prstGeom prst="decagon">
            <a:avLst/>
          </a:prstGeom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765</Words>
  <Application>Microsoft Office PowerPoint</Application>
  <PresentationFormat>Экран (4:3)</PresentationFormat>
  <Paragraphs>147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Times New Roman</vt:lpstr>
      <vt:lpstr>Оформление по умолчанию</vt:lpstr>
      <vt:lpstr>Диаграмма Microsoft Office Excel</vt:lpstr>
      <vt:lpstr>Муниципальное бюджетное дошкольное образовательное учреждение детский сад № 12 </vt:lpstr>
      <vt:lpstr>АКТУАЛЬНОСТЬ</vt:lpstr>
      <vt:lpstr>Слайд 3</vt:lpstr>
      <vt:lpstr>Слайд 4</vt:lpstr>
      <vt:lpstr>Слайд 5</vt:lpstr>
      <vt:lpstr>          II. Организационный этап работы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Связь работы детского сада и семьи важнейшее                    условие эффективности экологического воспитания</vt:lpstr>
      <vt:lpstr>Слайд 14</vt:lpstr>
      <vt:lpstr>     Взаимодействие       со специалистами</vt:lpstr>
      <vt:lpstr>Слайд 16</vt:lpstr>
      <vt:lpstr>IV.  Заключительный этап работы</vt:lpstr>
      <vt:lpstr>Опыт работы воспитателя Стешовой Н.М. был представлен на образовательной выставке  «Мир обучения -  2011» для педагогов и родителей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александр</cp:lastModifiedBy>
  <cp:revision>140</cp:revision>
  <cp:lastPrinted>1601-01-01T00:00:00Z</cp:lastPrinted>
  <dcterms:created xsi:type="dcterms:W3CDTF">1601-01-01T00:00:00Z</dcterms:created>
  <dcterms:modified xsi:type="dcterms:W3CDTF">2015-02-04T14:18:57Z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