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68" r:id="rId3"/>
    <p:sldId id="270" r:id="rId4"/>
    <p:sldId id="271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7" r:id="rId13"/>
    <p:sldId id="27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897" autoAdjust="0"/>
    <p:restoredTop sz="99647" autoAdjust="0"/>
  </p:normalViewPr>
  <p:slideViewPr>
    <p:cSldViewPr>
      <p:cViewPr varScale="1">
        <p:scale>
          <a:sx n="74" d="100"/>
          <a:sy n="74" d="100"/>
        </p:scale>
        <p:origin x="-13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299A-8DE8-4530-AD58-7A46F14C6876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EA1EC85-8B8B-4444-9E8C-836F535698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299A-8DE8-4530-AD58-7A46F14C6876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1EC85-8B8B-4444-9E8C-836F535698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299A-8DE8-4530-AD58-7A46F14C6876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1EC85-8B8B-4444-9E8C-836F535698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299A-8DE8-4530-AD58-7A46F14C6876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EA1EC85-8B8B-4444-9E8C-836F535698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299A-8DE8-4530-AD58-7A46F14C6876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1EC85-8B8B-4444-9E8C-836F535698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299A-8DE8-4530-AD58-7A46F14C6876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1EC85-8B8B-4444-9E8C-836F535698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299A-8DE8-4530-AD58-7A46F14C6876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EA1EC85-8B8B-4444-9E8C-836F535698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299A-8DE8-4530-AD58-7A46F14C6876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1EC85-8B8B-4444-9E8C-836F535698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299A-8DE8-4530-AD58-7A46F14C6876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1EC85-8B8B-4444-9E8C-836F535698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299A-8DE8-4530-AD58-7A46F14C6876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1EC85-8B8B-4444-9E8C-836F535698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299A-8DE8-4530-AD58-7A46F14C6876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1EC85-8B8B-4444-9E8C-836F535698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A9D299A-8DE8-4530-AD58-7A46F14C6876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EA1EC85-8B8B-4444-9E8C-836F535698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41.png"/><Relationship Id="rId3" Type="http://schemas.openxmlformats.org/officeDocument/2006/relationships/image" Target="../media/image33.png"/><Relationship Id="rId7" Type="http://schemas.openxmlformats.org/officeDocument/2006/relationships/image" Target="../media/image36.png"/><Relationship Id="rId12" Type="http://schemas.openxmlformats.org/officeDocument/2006/relationships/image" Target="../media/image40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11" Type="http://schemas.openxmlformats.org/officeDocument/2006/relationships/image" Target="../media/image39.png"/><Relationship Id="rId5" Type="http://schemas.openxmlformats.org/officeDocument/2006/relationships/image" Target="../media/image35.png"/><Relationship Id="rId10" Type="http://schemas.openxmlformats.org/officeDocument/2006/relationships/image" Target="../media/image38.png"/><Relationship Id="rId4" Type="http://schemas.openxmlformats.org/officeDocument/2006/relationships/image" Target="../media/image34.png"/><Relationship Id="rId9" Type="http://schemas.openxmlformats.org/officeDocument/2006/relationships/image" Target="../media/image3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5.png"/><Relationship Id="rId5" Type="http://schemas.openxmlformats.org/officeDocument/2006/relationships/image" Target="../media/image4.png"/><Relationship Id="rId4" Type="http://schemas.openxmlformats.org/officeDocument/2006/relationships/image" Target="../media/image4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8.png"/><Relationship Id="rId18" Type="http://schemas.openxmlformats.org/officeDocument/2006/relationships/image" Target="../media/image12.png"/><Relationship Id="rId3" Type="http://schemas.openxmlformats.org/officeDocument/2006/relationships/image" Target="../media/image5.png"/><Relationship Id="rId21" Type="http://schemas.openxmlformats.org/officeDocument/2006/relationships/image" Target="../media/image23.png"/><Relationship Id="rId7" Type="http://schemas.openxmlformats.org/officeDocument/2006/relationships/image" Target="../media/image17.png"/><Relationship Id="rId12" Type="http://schemas.openxmlformats.org/officeDocument/2006/relationships/image" Target="../media/image13.png"/><Relationship Id="rId17" Type="http://schemas.openxmlformats.org/officeDocument/2006/relationships/image" Target="../media/image21.png"/><Relationship Id="rId25" Type="http://schemas.openxmlformats.org/officeDocument/2006/relationships/image" Target="../media/image27.png"/><Relationship Id="rId2" Type="http://schemas.openxmlformats.org/officeDocument/2006/relationships/image" Target="../media/image4.png"/><Relationship Id="rId16" Type="http://schemas.openxmlformats.org/officeDocument/2006/relationships/image" Target="../media/image7.png"/><Relationship Id="rId20" Type="http://schemas.openxmlformats.org/officeDocument/2006/relationships/image" Target="../media/image2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png"/><Relationship Id="rId11" Type="http://schemas.openxmlformats.org/officeDocument/2006/relationships/image" Target="../media/image20.png"/><Relationship Id="rId24" Type="http://schemas.openxmlformats.org/officeDocument/2006/relationships/image" Target="../media/image26.png"/><Relationship Id="rId5" Type="http://schemas.openxmlformats.org/officeDocument/2006/relationships/image" Target="../media/image15.png"/><Relationship Id="rId15" Type="http://schemas.openxmlformats.org/officeDocument/2006/relationships/image" Target="../media/image11.png"/><Relationship Id="rId23" Type="http://schemas.openxmlformats.org/officeDocument/2006/relationships/image" Target="../media/image25.png"/><Relationship Id="rId10" Type="http://schemas.openxmlformats.org/officeDocument/2006/relationships/image" Target="../media/image9.png"/><Relationship Id="rId19" Type="http://schemas.openxmlformats.org/officeDocument/2006/relationships/image" Target="../media/image6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Relationship Id="rId14" Type="http://schemas.openxmlformats.org/officeDocument/2006/relationships/image" Target="../media/image10.png"/><Relationship Id="rId22" Type="http://schemas.openxmlformats.org/officeDocument/2006/relationships/image" Target="../media/image2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7" Type="http://schemas.openxmlformats.org/officeDocument/2006/relationships/image" Target="../media/image7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1.png"/><Relationship Id="rId5" Type="http://schemas.openxmlformats.org/officeDocument/2006/relationships/image" Target="../media/image13.png"/><Relationship Id="rId4" Type="http://schemas.openxmlformats.org/officeDocument/2006/relationships/image" Target="../media/image3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571612"/>
            <a:ext cx="8686800" cy="3143272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Конспект  открытого занятия  по  автоматизации </a:t>
            </a:r>
            <a:b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звука  Л  в словах  с  подгруппой  детей  старшего </a:t>
            </a:r>
            <a:b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дошкольного возраста</a:t>
            </a:r>
            <a:b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endParaRPr lang="ru-RU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4786322"/>
            <a:ext cx="1219199" cy="1052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92" y="2428868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28926" y="571480"/>
            <a:ext cx="1281114" cy="1223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43504" y="4500570"/>
            <a:ext cx="1500188" cy="1147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143504" y="2571744"/>
            <a:ext cx="1214446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072330" y="785794"/>
            <a:ext cx="11049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071802" y="4714884"/>
            <a:ext cx="1214446" cy="115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857224" y="857232"/>
            <a:ext cx="123825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285852" y="3000372"/>
            <a:ext cx="1057275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714876" y="714356"/>
            <a:ext cx="112395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" name="Рисунок 20"/>
          <p:cNvPicPr/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3000364" y="2357430"/>
            <a:ext cx="123825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Рисунок 21"/>
          <p:cNvPicPr/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215206" y="4929198"/>
            <a:ext cx="1357313" cy="1042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2285984" y="1714488"/>
            <a:ext cx="3929090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Угадай, как зовут девочку?</a:t>
            </a:r>
            <a:endParaRPr lang="ru-RU" dirty="0"/>
          </a:p>
        </p:txBody>
      </p:sp>
      <p:pic>
        <p:nvPicPr>
          <p:cNvPr id="7" name="Рисунок 6"/>
          <p:cNvPicPr/>
          <p:nvPr/>
        </p:nvPicPr>
        <p:blipFill>
          <a:blip r:embed="rId3"/>
          <a:srcRect l="5556" r="22222"/>
          <a:stretch>
            <a:fillRect/>
          </a:stretch>
        </p:blipFill>
        <p:spPr bwMode="auto">
          <a:xfrm>
            <a:off x="5857884" y="5072074"/>
            <a:ext cx="1428760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488" y="5072074"/>
            <a:ext cx="1366172" cy="1379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Рисунок 8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6248" y="5072074"/>
            <a:ext cx="1500198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28728" y="5072074"/>
            <a:ext cx="1309688" cy="1381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2928934"/>
            <a:ext cx="3643338" cy="2078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1285860"/>
            <a:ext cx="8988552" cy="1214446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/>
              <a:t>Молодцы!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2971800"/>
          </a:xfrm>
        </p:spPr>
        <p:txBody>
          <a:bodyPr/>
          <a:lstStyle/>
          <a:p>
            <a:pPr algn="ctr"/>
            <a:r>
              <a:rPr lang="ru-RU" dirty="0" smtClean="0"/>
              <a:t>Низамова  Зиля Семигулловна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85720" y="5357826"/>
            <a:ext cx="8686800" cy="936613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Презентация опубликована на сайте </a:t>
            </a:r>
            <a:r>
              <a:rPr lang="en-US" sz="2400" dirty="0" smtClean="0"/>
              <a:t>viki.rdf.ru</a:t>
            </a:r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785818"/>
          </a:xfrm>
        </p:spPr>
        <p:txBody>
          <a:bodyPr>
            <a:normAutofit/>
          </a:bodyPr>
          <a:lstStyle/>
          <a:p>
            <a:pPr algn="ctr"/>
            <a:r>
              <a:rPr lang="ru-RU" sz="1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Narrow" pitchFamily="34" charset="0"/>
              </a:rPr>
              <a:t>Цели занятия</a:t>
            </a:r>
            <a:r>
              <a:rPr lang="ru-RU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Narrow" pitchFamily="34" charset="0"/>
              </a:rPr>
              <a:t>: закрепления умения произносить звук л в словах, развитие мелкой моторики, </a:t>
            </a:r>
            <a:br>
              <a:rPr lang="ru-RU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Narrow" pitchFamily="34" charset="0"/>
              </a:rPr>
            </a:br>
            <a:r>
              <a:rPr lang="ru-RU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Narrow" pitchFamily="34" charset="0"/>
              </a:rPr>
              <a:t>развитие памяти, мышления, закрепление обобщающих понятий, закрепление умения  определять</a:t>
            </a:r>
            <a:br>
              <a:rPr lang="ru-RU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Narrow" pitchFamily="34" charset="0"/>
              </a:rPr>
            </a:br>
            <a:r>
              <a:rPr lang="ru-RU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Narrow" pitchFamily="34" charset="0"/>
              </a:rPr>
              <a:t> позицию звука в слове, развитие умения объединять звуки в слово</a:t>
            </a:r>
            <a:endParaRPr lang="ru-RU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 Narrow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14282" y="1500174"/>
            <a:ext cx="8705880" cy="4525963"/>
          </a:xfrm>
        </p:spPr>
        <p:txBody>
          <a:bodyPr>
            <a:normAutofit fontScale="47500" lnSpcReduction="20000"/>
          </a:bodyPr>
          <a:lstStyle/>
          <a:p>
            <a:r>
              <a:rPr lang="ru-RU" dirty="0" smtClean="0"/>
              <a:t>                                                                      Ход занятия: </a:t>
            </a:r>
          </a:p>
          <a:p>
            <a:r>
              <a:rPr lang="ru-RU" u="sng" dirty="0" smtClean="0">
                <a:latin typeface="Arial Narrow" pitchFamily="34" charset="0"/>
              </a:rPr>
              <a:t>Организационный момент</a:t>
            </a:r>
            <a:r>
              <a:rPr lang="ru-RU" dirty="0" smtClean="0">
                <a:latin typeface="Arial Narrow" pitchFamily="34" charset="0"/>
              </a:rPr>
              <a:t>: Добрый день, ребята! Сегодня на занятии мы с вами будем </a:t>
            </a:r>
          </a:p>
          <a:p>
            <a:r>
              <a:rPr lang="ru-RU" dirty="0" smtClean="0">
                <a:latin typeface="Arial Narrow" pitchFamily="34" charset="0"/>
              </a:rPr>
              <a:t>учиться правильно   произносить звук  Л в словах, учиться размышлять, запоминать, </a:t>
            </a:r>
          </a:p>
          <a:p>
            <a:r>
              <a:rPr lang="ru-RU" dirty="0" smtClean="0">
                <a:latin typeface="Arial Narrow" pitchFamily="34" charset="0"/>
              </a:rPr>
              <a:t>объединять слова в группы, образовывать новые слова, играть с пальчиками.</a:t>
            </a:r>
          </a:p>
          <a:p>
            <a:r>
              <a:rPr lang="ru-RU" dirty="0" smtClean="0">
                <a:latin typeface="Arial Narrow" pitchFamily="34" charset="0"/>
              </a:rPr>
              <a:t>1.</a:t>
            </a:r>
            <a:r>
              <a:rPr lang="ru-RU" u="sng" dirty="0" smtClean="0">
                <a:latin typeface="Arial Narrow" pitchFamily="34" charset="0"/>
              </a:rPr>
              <a:t>Уточнение произнесения  звука</a:t>
            </a:r>
            <a:r>
              <a:rPr lang="ru-RU" dirty="0" smtClean="0">
                <a:latin typeface="Arial Narrow" pitchFamily="34" charset="0"/>
              </a:rPr>
              <a:t>. Давайте посмотрим на картинку и вспомним как гудит самолет (слайд 5 )Л-Л-Л </a:t>
            </a:r>
          </a:p>
          <a:p>
            <a:r>
              <a:rPr lang="ru-RU" dirty="0" smtClean="0">
                <a:latin typeface="Arial Narrow" pitchFamily="34" charset="0"/>
              </a:rPr>
              <a:t>2. </a:t>
            </a:r>
            <a:r>
              <a:rPr lang="ru-RU" u="sng" dirty="0" smtClean="0">
                <a:latin typeface="Arial Narrow" pitchFamily="34" charset="0"/>
              </a:rPr>
              <a:t>Отраженное произнесение чистоговорок</a:t>
            </a:r>
            <a:r>
              <a:rPr lang="ru-RU" dirty="0" smtClean="0">
                <a:latin typeface="Arial Narrow" pitchFamily="34" charset="0"/>
              </a:rPr>
              <a:t>.  Повторяем за мной:</a:t>
            </a:r>
          </a:p>
          <a:p>
            <a:r>
              <a:rPr lang="ru-RU" dirty="0" smtClean="0">
                <a:latin typeface="Arial Narrow" pitchFamily="34" charset="0"/>
              </a:rPr>
              <a:t>Ал-ал-ал- красивый пенал</a:t>
            </a:r>
          </a:p>
          <a:p>
            <a:r>
              <a:rPr lang="ru-RU" dirty="0" err="1" smtClean="0">
                <a:latin typeface="Arial Narrow" pitchFamily="34" charset="0"/>
              </a:rPr>
              <a:t>Ол-ол-ол</a:t>
            </a:r>
            <a:r>
              <a:rPr lang="ru-RU" dirty="0" smtClean="0">
                <a:latin typeface="Arial Narrow" pitchFamily="34" charset="0"/>
              </a:rPr>
              <a:t> – я забила гол</a:t>
            </a:r>
          </a:p>
          <a:p>
            <a:r>
              <a:rPr lang="ru-RU" dirty="0" err="1" smtClean="0">
                <a:latin typeface="Arial Narrow" pitchFamily="34" charset="0"/>
              </a:rPr>
              <a:t>Ыл-ыл-ыл</a:t>
            </a:r>
            <a:r>
              <a:rPr lang="ru-RU" dirty="0" smtClean="0">
                <a:latin typeface="Arial Narrow" pitchFamily="34" charset="0"/>
              </a:rPr>
              <a:t> – Паша мячик мыл</a:t>
            </a:r>
          </a:p>
          <a:p>
            <a:r>
              <a:rPr lang="ru-RU" dirty="0" err="1" smtClean="0">
                <a:latin typeface="Arial Narrow" pitchFamily="34" charset="0"/>
              </a:rPr>
              <a:t>Ла-ла-ла</a:t>
            </a:r>
            <a:r>
              <a:rPr lang="ru-RU" dirty="0" smtClean="0">
                <a:latin typeface="Arial Narrow" pitchFamily="34" charset="0"/>
              </a:rPr>
              <a:t> – острая игла</a:t>
            </a:r>
          </a:p>
          <a:p>
            <a:r>
              <a:rPr lang="ru-RU" dirty="0" err="1" smtClean="0">
                <a:latin typeface="Arial Narrow" pitchFamily="34" charset="0"/>
              </a:rPr>
              <a:t>Лы-лы-лы</a:t>
            </a:r>
            <a:r>
              <a:rPr lang="ru-RU" dirty="0" smtClean="0">
                <a:latin typeface="Arial Narrow" pitchFamily="34" charset="0"/>
              </a:rPr>
              <a:t> – чистые полы</a:t>
            </a:r>
          </a:p>
          <a:p>
            <a:r>
              <a:rPr lang="ru-RU" dirty="0" err="1" smtClean="0">
                <a:latin typeface="Arial Narrow" pitchFamily="34" charset="0"/>
              </a:rPr>
              <a:t>Ло-ло-ло</a:t>
            </a:r>
            <a:r>
              <a:rPr lang="ru-RU" dirty="0" smtClean="0">
                <a:latin typeface="Arial Narrow" pitchFamily="34" charset="0"/>
              </a:rPr>
              <a:t> –всё белым бело</a:t>
            </a:r>
          </a:p>
          <a:p>
            <a:r>
              <a:rPr lang="ru-RU" dirty="0" err="1" smtClean="0">
                <a:latin typeface="Arial Narrow" pitchFamily="34" charset="0"/>
              </a:rPr>
              <a:t>Лу-лу-лу</a:t>
            </a:r>
            <a:r>
              <a:rPr lang="ru-RU" dirty="0" smtClean="0">
                <a:latin typeface="Arial Narrow" pitchFamily="34" charset="0"/>
              </a:rPr>
              <a:t> - палка на полу</a:t>
            </a:r>
          </a:p>
          <a:p>
            <a:r>
              <a:rPr lang="ru-RU" dirty="0" smtClean="0">
                <a:latin typeface="Arial Narrow" pitchFamily="34" charset="0"/>
              </a:rPr>
              <a:t>3. </a:t>
            </a:r>
            <a:r>
              <a:rPr lang="ru-RU" u="sng" dirty="0" smtClean="0">
                <a:latin typeface="Arial Narrow" pitchFamily="34" charset="0"/>
              </a:rPr>
              <a:t>Игра «Запомни и найди среди других». </a:t>
            </a:r>
            <a:r>
              <a:rPr lang="ru-RU" dirty="0" smtClean="0">
                <a:latin typeface="Arial Narrow" pitchFamily="34" charset="0"/>
              </a:rPr>
              <a:t>  Следующее задание- для </a:t>
            </a:r>
          </a:p>
          <a:p>
            <a:r>
              <a:rPr lang="ru-RU" dirty="0" smtClean="0">
                <a:latin typeface="Arial Narrow" pitchFamily="34" charset="0"/>
              </a:rPr>
              <a:t>самых внимательных! Посмотрите, внимательно на картинки и постарайтесь  их всех </a:t>
            </a:r>
          </a:p>
          <a:p>
            <a:r>
              <a:rPr lang="ru-RU" dirty="0" smtClean="0">
                <a:latin typeface="Arial Narrow" pitchFamily="34" charset="0"/>
              </a:rPr>
              <a:t>запомнить (дается 10 секунд) (слайд 6). А теперь посмотрите внимательно  и попробуйте</a:t>
            </a:r>
          </a:p>
          <a:p>
            <a:r>
              <a:rPr lang="ru-RU" dirty="0" smtClean="0">
                <a:latin typeface="Arial Narrow" pitchFamily="34" charset="0"/>
              </a:rPr>
              <a:t> отыскать здесь  картинки, которые вы только что запоминали, и не спеша, правильно  </a:t>
            </a:r>
          </a:p>
          <a:p>
            <a:r>
              <a:rPr lang="ru-RU" dirty="0" smtClean="0">
                <a:latin typeface="Arial Narrow" pitchFamily="34" charset="0"/>
              </a:rPr>
              <a:t>назвать их всех (слайд 7).</a:t>
            </a:r>
          </a:p>
          <a:p>
            <a:endParaRPr lang="ru-RU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14356"/>
            <a:ext cx="7715304" cy="5857916"/>
          </a:xfrm>
          <a:effectLst>
            <a:softEdge rad="12700"/>
          </a:effectLst>
        </p:spPr>
        <p:txBody>
          <a:bodyPr>
            <a:normAutofit/>
          </a:bodyPr>
          <a:lstStyle/>
          <a:p>
            <a:r>
              <a:rPr lang="ru-RU" sz="1800" cap="none" dirty="0" smtClean="0">
                <a:latin typeface="Arial Narrow" pitchFamily="34" charset="0"/>
              </a:rPr>
              <a:t>4. </a:t>
            </a:r>
            <a:r>
              <a:rPr lang="ru-RU" sz="1800" u="sng" cap="none" dirty="0" smtClean="0">
                <a:latin typeface="Arial Narrow" pitchFamily="34" charset="0"/>
              </a:rPr>
              <a:t>Игра «найди глазками и назови» </a:t>
            </a:r>
            <a:r>
              <a:rPr lang="ru-RU" sz="1800" cap="none" dirty="0" smtClean="0">
                <a:latin typeface="Arial Narrow" pitchFamily="34" charset="0"/>
              </a:rPr>
              <a:t> посмотрите  внимательно на картинки и назови всех животных  (мебель, посуду, продукты питания) (слайд 7)</a:t>
            </a:r>
            <a:br>
              <a:rPr lang="ru-RU" sz="1800" cap="none" dirty="0" smtClean="0">
                <a:latin typeface="Arial Narrow" pitchFamily="34" charset="0"/>
              </a:rPr>
            </a:br>
            <a:r>
              <a:rPr lang="ru-RU" sz="1800" cap="none" dirty="0" smtClean="0">
                <a:latin typeface="Arial Narrow" pitchFamily="34" charset="0"/>
              </a:rPr>
              <a:t/>
            </a:r>
            <a:br>
              <a:rPr lang="ru-RU" sz="1800" cap="none" dirty="0" smtClean="0">
                <a:latin typeface="Arial Narrow" pitchFamily="34" charset="0"/>
              </a:rPr>
            </a:br>
            <a:r>
              <a:rPr lang="ru-RU" sz="1800" cap="none" dirty="0" smtClean="0">
                <a:latin typeface="Arial Narrow" pitchFamily="34" charset="0"/>
              </a:rPr>
              <a:t>5. </a:t>
            </a:r>
            <a:r>
              <a:rPr lang="ru-RU" sz="1800" u="sng" cap="none" dirty="0" smtClean="0">
                <a:latin typeface="Arial Narrow" pitchFamily="34" charset="0"/>
              </a:rPr>
              <a:t>Игры с пальчиками «дом-ёжик-замок»</a:t>
            </a:r>
            <a:r>
              <a:rPr lang="ru-RU" sz="1800" cap="none" dirty="0" smtClean="0">
                <a:latin typeface="Arial Narrow" pitchFamily="34" charset="0"/>
              </a:rPr>
              <a:t>   молодцы, ребята! а сейчас мы с вами немного  отдохнём  и поиграем с пальчиками. попробуем сначала медленно, а потом   быстро   выполнить упражнения «дом-ёжик-замок» (слайд 8).</a:t>
            </a:r>
            <a:br>
              <a:rPr lang="ru-RU" sz="1800" cap="none" dirty="0" smtClean="0">
                <a:latin typeface="Arial Narrow" pitchFamily="34" charset="0"/>
              </a:rPr>
            </a:br>
            <a:r>
              <a:rPr lang="ru-RU" sz="1800" cap="none" dirty="0" smtClean="0">
                <a:latin typeface="Arial Narrow" pitchFamily="34" charset="0"/>
              </a:rPr>
              <a:t/>
            </a:r>
            <a:br>
              <a:rPr lang="ru-RU" sz="1800" cap="none" dirty="0" smtClean="0">
                <a:latin typeface="Arial Narrow" pitchFamily="34" charset="0"/>
              </a:rPr>
            </a:br>
            <a:r>
              <a:rPr lang="ru-RU" sz="1800" cap="none" dirty="0" smtClean="0">
                <a:latin typeface="Arial Narrow" pitchFamily="34" charset="0"/>
              </a:rPr>
              <a:t>6.</a:t>
            </a:r>
            <a:r>
              <a:rPr lang="ru-RU" sz="1800" u="sng" cap="none" dirty="0" smtClean="0">
                <a:latin typeface="Arial Narrow" pitchFamily="34" charset="0"/>
              </a:rPr>
              <a:t>Игра «назови картинки со звуком Л в начале (середине, конце)».</a:t>
            </a:r>
            <a:r>
              <a:rPr lang="ru-RU" sz="1800" cap="none" dirty="0" smtClean="0">
                <a:latin typeface="Arial Narrow" pitchFamily="34" charset="0"/>
              </a:rPr>
              <a:t>  </a:t>
            </a:r>
            <a:br>
              <a:rPr lang="ru-RU" sz="1800" cap="none" dirty="0" smtClean="0">
                <a:latin typeface="Arial Narrow" pitchFamily="34" charset="0"/>
              </a:rPr>
            </a:br>
            <a:r>
              <a:rPr lang="ru-RU" sz="1800" cap="none" dirty="0" smtClean="0">
                <a:latin typeface="Arial Narrow" pitchFamily="34" charset="0"/>
              </a:rPr>
              <a:t>ребята, скажите, где находится  звук </a:t>
            </a:r>
            <a:r>
              <a:rPr lang="ru-RU" sz="1800" cap="none" dirty="0" err="1" smtClean="0">
                <a:latin typeface="Arial Narrow" pitchFamily="34" charset="0"/>
              </a:rPr>
              <a:t>Лв</a:t>
            </a:r>
            <a:r>
              <a:rPr lang="ru-RU" sz="1800" cap="none" dirty="0" smtClean="0">
                <a:latin typeface="Arial Narrow" pitchFamily="34" charset="0"/>
              </a:rPr>
              <a:t> слове «лодка»…правильно в начале, в слове «вилка» …верно в середине, а в слове «бокал» … верно в конце» (слайд 9).  а теперь посмотрите  и</a:t>
            </a:r>
            <a:r>
              <a:rPr lang="ru-RU" sz="18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Narrow" pitchFamily="34" charset="0"/>
              </a:rPr>
              <a:t> </a:t>
            </a:r>
            <a:r>
              <a:rPr lang="ru-RU" sz="1800" cap="none" dirty="0" smtClean="0">
                <a:latin typeface="Arial Narrow" pitchFamily="34" charset="0"/>
              </a:rPr>
              <a:t>назовите   картинки со звуком Л в начале (середине, конце)  (слайд 10). </a:t>
            </a:r>
            <a:br>
              <a:rPr lang="ru-RU" sz="1800" cap="none" dirty="0" smtClean="0">
                <a:latin typeface="Arial Narrow" pitchFamily="34" charset="0"/>
              </a:rPr>
            </a:br>
            <a:r>
              <a:rPr lang="ru-RU" sz="1800" cap="none" dirty="0" smtClean="0">
                <a:latin typeface="Arial Narrow" pitchFamily="34" charset="0"/>
              </a:rPr>
              <a:t/>
            </a:r>
            <a:br>
              <a:rPr lang="ru-RU" sz="1800" cap="none" dirty="0" smtClean="0">
                <a:latin typeface="Arial Narrow" pitchFamily="34" charset="0"/>
              </a:rPr>
            </a:br>
            <a:endParaRPr lang="ru-RU" sz="18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142984"/>
            <a:ext cx="8286808" cy="5214974"/>
          </a:xfrm>
        </p:spPr>
        <p:txBody>
          <a:bodyPr>
            <a:normAutofit/>
          </a:bodyPr>
          <a:lstStyle/>
          <a:p>
            <a:r>
              <a:rPr lang="ru-RU" sz="1600" cap="none" dirty="0" smtClean="0">
                <a:latin typeface="Arial Narrow" pitchFamily="34" charset="0"/>
              </a:rPr>
              <a:t/>
            </a:r>
            <a:br>
              <a:rPr lang="ru-RU" sz="1600" cap="none" dirty="0" smtClean="0">
                <a:latin typeface="Arial Narrow" pitchFamily="34" charset="0"/>
              </a:rPr>
            </a:br>
            <a:r>
              <a:rPr lang="ru-RU" sz="1800" cap="none" dirty="0" smtClean="0">
                <a:latin typeface="Arial Narrow" pitchFamily="34" charset="0"/>
              </a:rPr>
              <a:t>8. </a:t>
            </a:r>
            <a:r>
              <a:rPr lang="ru-RU" sz="1800" u="sng" cap="none" dirty="0" smtClean="0">
                <a:latin typeface="Arial Narrow" pitchFamily="34" charset="0"/>
              </a:rPr>
              <a:t>Подведение итога.     М</a:t>
            </a:r>
            <a:r>
              <a:rPr lang="ru-RU" sz="1800" cap="none" dirty="0" smtClean="0">
                <a:latin typeface="Arial Narrow" pitchFamily="34" charset="0"/>
              </a:rPr>
              <a:t>олодцы, ребята! вы справились со всеми заданиями! давайте вспомним, чем мы сегодня занимались. какие игры вам </a:t>
            </a:r>
            <a:br>
              <a:rPr lang="ru-RU" sz="1800" cap="none" dirty="0" smtClean="0">
                <a:latin typeface="Arial Narrow" pitchFamily="34" charset="0"/>
              </a:rPr>
            </a:br>
            <a:r>
              <a:rPr lang="ru-RU" sz="1800" cap="none" dirty="0" smtClean="0">
                <a:latin typeface="Arial Narrow" pitchFamily="34" charset="0"/>
              </a:rPr>
              <a:t>понравились больше всего? </a:t>
            </a:r>
            <a:r>
              <a:rPr lang="ru-RU" sz="1800" cap="none" smtClean="0">
                <a:latin typeface="Arial Narrow" pitchFamily="34" charset="0"/>
              </a:rPr>
              <a:t>А </a:t>
            </a:r>
            <a:r>
              <a:rPr lang="ru-RU" sz="1800" cap="none" dirty="0" smtClean="0">
                <a:latin typeface="Arial Narrow" pitchFamily="34" charset="0"/>
              </a:rPr>
              <a:t>что показалось вам сложным</a:t>
            </a:r>
            <a:r>
              <a:rPr lang="ru-RU" sz="1800" cap="none" dirty="0" smtClean="0"/>
              <a:t>? </a:t>
            </a:r>
            <a:endParaRPr lang="ru-RU" sz="1800" cap="none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1643050"/>
            <a:ext cx="628652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Arial Narrow" pitchFamily="34" charset="0"/>
              </a:rPr>
              <a:t>7.</a:t>
            </a:r>
            <a:r>
              <a:rPr lang="ru-RU" u="sng" dirty="0" smtClean="0">
                <a:latin typeface="Arial Narrow" pitchFamily="34" charset="0"/>
              </a:rPr>
              <a:t>Игра «Угадай, как зовут девочку».</a:t>
            </a:r>
            <a:r>
              <a:rPr lang="ru-RU" dirty="0" smtClean="0">
                <a:latin typeface="Arial Narrow" pitchFamily="34" charset="0"/>
              </a:rPr>
              <a:t>  Ребята, ! Поиграем в игру «Угадай, как зовут девочку» Нужно определить  первый звук в картинках. а затем соединить первые звуки картинок вместе и мы узнаем, как зовут девочку </a:t>
            </a:r>
            <a:br>
              <a:rPr lang="ru-RU" dirty="0" smtClean="0">
                <a:latin typeface="Arial Narrow" pitchFamily="34" charset="0"/>
              </a:rPr>
            </a:br>
            <a:r>
              <a:rPr lang="ru-RU" dirty="0" smtClean="0">
                <a:latin typeface="Arial Narrow" pitchFamily="34" charset="0"/>
              </a:rPr>
              <a:t>(слайд 11).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559956" cy="78581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Погуди как самолет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2011227"/>
            <a:ext cx="4500594" cy="4154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596" y="2500306"/>
          <a:ext cx="8358244" cy="3214710"/>
        </p:xfrm>
        <a:graphic>
          <a:graphicData uri="http://schemas.openxmlformats.org/drawingml/2006/table">
            <a:tbl>
              <a:tblPr/>
              <a:tblGrid>
                <a:gridCol w="1671474"/>
                <a:gridCol w="1671474"/>
                <a:gridCol w="1671474"/>
                <a:gridCol w="1671474"/>
                <a:gridCol w="1672348"/>
              </a:tblGrid>
              <a:tr h="15569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77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" name="Рисунок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571744"/>
            <a:ext cx="1500198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2643182"/>
            <a:ext cx="1428760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Заголовок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     Запомни картинки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5984" y="2643182"/>
            <a:ext cx="14287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15206" y="2643182"/>
            <a:ext cx="1428750" cy="1290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57620" y="4214818"/>
            <a:ext cx="1500198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Рисунок 16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143108" y="4286256"/>
            <a:ext cx="1500198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215207" y="4214818"/>
            <a:ext cx="1500198" cy="1428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572132" y="4143380"/>
            <a:ext cx="1319341" cy="1433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00034" y="4214818"/>
            <a:ext cx="1504951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929058" y="2714620"/>
            <a:ext cx="1295400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60" y="1357299"/>
          <a:ext cx="8286805" cy="5219940"/>
        </p:xfrm>
        <a:graphic>
          <a:graphicData uri="http://schemas.openxmlformats.org/drawingml/2006/table">
            <a:tbl>
              <a:tblPr/>
              <a:tblGrid>
                <a:gridCol w="1380990"/>
                <a:gridCol w="1380990"/>
                <a:gridCol w="1380990"/>
                <a:gridCol w="1380990"/>
                <a:gridCol w="1380990"/>
                <a:gridCol w="1381855"/>
              </a:tblGrid>
              <a:tr h="13544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44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44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03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1752" y="214290"/>
            <a:ext cx="8686800" cy="64294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Найди картинки которые запоминал</a:t>
            </a:r>
            <a:endParaRPr lang="ru-RU" sz="2800" dirty="0"/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500174"/>
            <a:ext cx="1214446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5500702"/>
            <a:ext cx="1143008" cy="1017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Рисунок 16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2786058"/>
            <a:ext cx="1071562" cy="1214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Рисунок 17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57356" y="4143380"/>
            <a:ext cx="11049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72000" y="1500174"/>
            <a:ext cx="1214446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143240" y="5500702"/>
            <a:ext cx="1285884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785918" y="1428736"/>
            <a:ext cx="1204911" cy="1204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929322" y="2857496"/>
            <a:ext cx="1214446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" name="Рисунок 24"/>
          <p:cNvPicPr/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28596" y="4214818"/>
            <a:ext cx="1252538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7" name="Picture 9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929322" y="5500702"/>
            <a:ext cx="1214446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" name="Picture 8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5929322" y="1500174"/>
            <a:ext cx="1295400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" name="Picture 4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143240" y="1428736"/>
            <a:ext cx="1285884" cy="1163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" name="Picture 5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6000760" y="4143380"/>
            <a:ext cx="1285885" cy="1224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" name="Picture 6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1857356" y="2786058"/>
            <a:ext cx="1105027" cy="1200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" name="Picture 3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3214678" y="4143380"/>
            <a:ext cx="1191502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3214678" y="2786058"/>
            <a:ext cx="1143008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" name="Picture 7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4572000" y="4143380"/>
            <a:ext cx="1214446" cy="115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7358082" y="2857496"/>
            <a:ext cx="1197476" cy="1109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1785918" y="5500702"/>
            <a:ext cx="1171575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1"/>
          <a:srcRect/>
          <a:stretch>
            <a:fillRect/>
          </a:stretch>
        </p:blipFill>
        <p:spPr bwMode="auto">
          <a:xfrm>
            <a:off x="7358082" y="5500702"/>
            <a:ext cx="1166812" cy="1041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2"/>
          <a:srcRect/>
          <a:stretch>
            <a:fillRect/>
          </a:stretch>
        </p:blipFill>
        <p:spPr bwMode="auto">
          <a:xfrm>
            <a:off x="4572000" y="2857496"/>
            <a:ext cx="1285884" cy="109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3"/>
          <a:srcRect/>
          <a:stretch>
            <a:fillRect/>
          </a:stretch>
        </p:blipFill>
        <p:spPr bwMode="auto">
          <a:xfrm>
            <a:off x="4572000" y="5500702"/>
            <a:ext cx="1214446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4"/>
          <a:srcRect/>
          <a:stretch>
            <a:fillRect/>
          </a:stretch>
        </p:blipFill>
        <p:spPr bwMode="auto">
          <a:xfrm>
            <a:off x="7358082" y="4143380"/>
            <a:ext cx="1133476" cy="1133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5"/>
          <a:srcRect/>
          <a:stretch>
            <a:fillRect/>
          </a:stretch>
        </p:blipFill>
        <p:spPr bwMode="auto">
          <a:xfrm>
            <a:off x="7429520" y="1500174"/>
            <a:ext cx="1062041" cy="1062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" name="Picture 8"/>
          <p:cNvPicPr>
            <a:picLocks noChangeAspect="1" noChangeArrowheads="1"/>
          </p:cNvPicPr>
          <p:nvPr/>
        </p:nvPicPr>
        <p:blipFill>
          <a:blip r:embed="rId25"/>
          <a:srcRect/>
          <a:stretch>
            <a:fillRect/>
          </a:stretch>
        </p:blipFill>
        <p:spPr bwMode="auto">
          <a:xfrm>
            <a:off x="7581920" y="1652574"/>
            <a:ext cx="1062041" cy="1062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>
            <a:lum bright="-18000" contrast="32000"/>
          </a:blip>
          <a:srcRect t="9911"/>
          <a:stretch>
            <a:fillRect/>
          </a:stretch>
        </p:blipFill>
        <p:spPr bwMode="auto">
          <a:xfrm>
            <a:off x="1500166" y="1214398"/>
            <a:ext cx="6286544" cy="5214998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01752" y="214290"/>
            <a:ext cx="8686800" cy="4286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Поиграем с пальчиками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4143380"/>
            <a:ext cx="1952626" cy="702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4143380"/>
            <a:ext cx="2019300" cy="701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43702" y="4071942"/>
            <a:ext cx="2105025" cy="699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Где находятся </a:t>
            </a:r>
            <a:r>
              <a:rPr lang="ru-RU" smtClean="0"/>
              <a:t>звук </a:t>
            </a:r>
            <a:r>
              <a:rPr lang="ru-RU" dirty="0" err="1" smtClean="0"/>
              <a:t>Л</a:t>
            </a:r>
            <a:endParaRPr lang="ru-RU" dirty="0"/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5786" y="2000240"/>
            <a:ext cx="1785950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15140" y="2000240"/>
            <a:ext cx="1857388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697074" y="2000240"/>
            <a:ext cx="1803620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5256</TotalTime>
  <Words>292</Words>
  <Application>Microsoft Office PowerPoint</Application>
  <PresentationFormat>Экран (4:3)</PresentationFormat>
  <Paragraphs>54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Трек</vt:lpstr>
      <vt:lpstr>Конспект  открытого занятия  по  автоматизации   звука  Л  в словах  с  подгруппой  детей  старшего   дошкольного возраста </vt:lpstr>
      <vt:lpstr>Цели занятия: закрепления умения произносить звук л в словах, развитие мелкой моторики,  развитие памяти, мышления, закрепление обобщающих понятий, закрепление умения  определять  позицию звука в слове, развитие умения объединять звуки в слово</vt:lpstr>
      <vt:lpstr>4. Игра «найди глазками и назови»  посмотрите  внимательно на картинки и назови всех животных  (мебель, посуду, продукты питания) (слайд 7)  5. Игры с пальчиками «дом-ёжик-замок»   молодцы, ребята! а сейчас мы с вами немного  отдохнём  и поиграем с пальчиками. попробуем сначала медленно, а потом   быстро   выполнить упражнения «дом-ёжик-замок» (слайд 8).  6.Игра «назови картинки со звуком Л в начале (середине, конце)».   ребята, скажите, где находится  звук Лв слове «лодка»…правильно в начале, в слове «вилка» …верно в середине, а в слове «бокал» … верно в конце» (слайд 9).  а теперь посмотрите  и назовите   картинки со звуком Л в начале (середине, конце)  (слайд 10).   </vt:lpstr>
      <vt:lpstr> 8. Подведение итога.     Молодцы, ребята! вы справились со всеми заданиями! давайте вспомним, чем мы сегодня занимались. какие игры вам  понравились больше всего? А что показалось вам сложным? </vt:lpstr>
      <vt:lpstr>Погуди как самолет</vt:lpstr>
      <vt:lpstr>      Запомни картинки</vt:lpstr>
      <vt:lpstr>Найди картинки которые запоминал</vt:lpstr>
      <vt:lpstr>Поиграем с пальчиками</vt:lpstr>
      <vt:lpstr>Где находятся звук Л</vt:lpstr>
      <vt:lpstr>Слайд 10</vt:lpstr>
      <vt:lpstr>Угадай, как зовут девочку?</vt:lpstr>
      <vt:lpstr>Молодцы!</vt:lpstr>
      <vt:lpstr>Низамова  Зиля Семигулловна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Пошипи как змея</dc:title>
  <dc:creator>Admin</dc:creator>
  <cp:lastModifiedBy>Admin</cp:lastModifiedBy>
  <cp:revision>10</cp:revision>
  <dcterms:created xsi:type="dcterms:W3CDTF">2014-10-01T02:17:31Z</dcterms:created>
  <dcterms:modified xsi:type="dcterms:W3CDTF">2014-11-25T18:24:12Z</dcterms:modified>
</cp:coreProperties>
</file>