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4" r:id="rId4"/>
    <p:sldId id="285" r:id="rId5"/>
    <p:sldId id="324" r:id="rId6"/>
    <p:sldId id="326" r:id="rId7"/>
    <p:sldId id="265" r:id="rId8"/>
    <p:sldId id="320" r:id="rId9"/>
    <p:sldId id="323" r:id="rId10"/>
    <p:sldId id="266" r:id="rId11"/>
    <p:sldId id="273" r:id="rId12"/>
    <p:sldId id="322" r:id="rId13"/>
    <p:sldId id="268" r:id="rId14"/>
    <p:sldId id="302" r:id="rId15"/>
    <p:sldId id="327" r:id="rId16"/>
    <p:sldId id="261" r:id="rId17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336699"/>
    <a:srgbClr val="422C16"/>
    <a:srgbClr val="0C788E"/>
    <a:srgbClr val="006666"/>
    <a:srgbClr val="008080"/>
    <a:srgbClr val="800000"/>
    <a:srgbClr val="660033"/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8" autoAdjust="0"/>
    <p:restoredTop sz="94629" autoAdjust="0"/>
  </p:normalViewPr>
  <p:slideViewPr>
    <p:cSldViewPr>
      <p:cViewPr varScale="1">
        <p:scale>
          <a:sx n="118" d="100"/>
          <a:sy n="118" d="100"/>
        </p:scale>
        <p:origin x="-71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704891-DD42-48F4-A9D8-D05EBC4968AF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C10F101D-FF34-448B-90CF-97A86DA8F1C1}">
      <dgm:prSet phldrT="[Текст]" custT="1"/>
      <dgm:spPr/>
      <dgm:t>
        <a:bodyPr/>
        <a:lstStyle/>
        <a:p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ИКТ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A87B263A-C97F-4A36-A6DF-527D6B863CA9}" type="parTrans" cxnId="{2625DB72-2DF0-4A66-88E5-40BB28095A58}">
      <dgm:prSet/>
      <dgm:spPr/>
      <dgm:t>
        <a:bodyPr/>
        <a:lstStyle/>
        <a:p>
          <a:endParaRPr lang="ru-RU"/>
        </a:p>
      </dgm:t>
    </dgm:pt>
    <dgm:pt modelId="{92481338-8932-4975-8D22-07C673E32F76}" type="sibTrans" cxnId="{2625DB72-2DF0-4A66-88E5-40BB28095A58}">
      <dgm:prSet/>
      <dgm:spPr/>
      <dgm:t>
        <a:bodyPr/>
        <a:lstStyle/>
        <a:p>
          <a:endParaRPr lang="ru-RU"/>
        </a:p>
      </dgm:t>
    </dgm:pt>
    <dgm:pt modelId="{D9826574-8F56-4CA0-99CC-DBDADCA89C90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Проектный метод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BD32005F-BAAF-4266-8908-83F7ABA8F032}" type="parTrans" cxnId="{676E5038-0730-43E7-B856-5FB516B963E2}">
      <dgm:prSet/>
      <dgm:spPr/>
      <dgm:t>
        <a:bodyPr/>
        <a:lstStyle/>
        <a:p>
          <a:endParaRPr lang="ru-RU"/>
        </a:p>
      </dgm:t>
    </dgm:pt>
    <dgm:pt modelId="{55629399-D7C7-4CDE-B498-BC1E77EE14BB}" type="sibTrans" cxnId="{676E5038-0730-43E7-B856-5FB516B963E2}">
      <dgm:prSet/>
      <dgm:spPr/>
      <dgm:t>
        <a:bodyPr/>
        <a:lstStyle/>
        <a:p>
          <a:endParaRPr lang="ru-RU"/>
        </a:p>
      </dgm:t>
    </dgm:pt>
    <dgm:pt modelId="{CD278EFC-DF57-45C1-8D62-351A7778A76A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Интеграция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9B9EFA1B-959B-4303-8785-339ED7663918}" type="parTrans" cxnId="{66DBA291-E5FC-48E5-A003-EA3C8B0A8957}">
      <dgm:prSet/>
      <dgm:spPr/>
      <dgm:t>
        <a:bodyPr/>
        <a:lstStyle/>
        <a:p>
          <a:endParaRPr lang="ru-RU"/>
        </a:p>
      </dgm:t>
    </dgm:pt>
    <dgm:pt modelId="{935EB1C8-C6D3-4659-AE04-332DC893D1C9}" type="sibTrans" cxnId="{66DBA291-E5FC-48E5-A003-EA3C8B0A8957}">
      <dgm:prSet/>
      <dgm:spPr/>
      <dgm:t>
        <a:bodyPr/>
        <a:lstStyle/>
        <a:p>
          <a:endParaRPr lang="ru-RU"/>
        </a:p>
      </dgm:t>
    </dgm:pt>
    <dgm:pt modelId="{F47F95DB-788D-454F-B83B-8B1A429B6017}" type="pres">
      <dgm:prSet presAssocID="{8B704891-DD42-48F4-A9D8-D05EBC4968AF}" presName="compositeShape" presStyleCnt="0">
        <dgm:presLayoutVars>
          <dgm:chMax val="7"/>
          <dgm:dir/>
          <dgm:resizeHandles val="exact"/>
        </dgm:presLayoutVars>
      </dgm:prSet>
      <dgm:spPr/>
    </dgm:pt>
    <dgm:pt modelId="{5E1B6F5D-98D9-4143-89A3-AA7722D51F50}" type="pres">
      <dgm:prSet presAssocID="{C10F101D-FF34-448B-90CF-97A86DA8F1C1}" presName="circ1" presStyleLbl="vennNode1" presStyleIdx="0" presStyleCnt="3" custLinFactNeighborX="-2735" custLinFactNeighborY="-6641"/>
      <dgm:spPr/>
      <dgm:t>
        <a:bodyPr/>
        <a:lstStyle/>
        <a:p>
          <a:endParaRPr lang="ru-RU"/>
        </a:p>
      </dgm:t>
    </dgm:pt>
    <dgm:pt modelId="{BDBCCBFC-217C-44A3-9F93-1B50CEC19CC7}" type="pres">
      <dgm:prSet presAssocID="{C10F101D-FF34-448B-90CF-97A86DA8F1C1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5DF6A0-BCAD-40BC-A36F-1253459FC2D8}" type="pres">
      <dgm:prSet presAssocID="{D9826574-8F56-4CA0-99CC-DBDADCA89C90}" presName="circ2" presStyleLbl="vennNode1" presStyleIdx="1" presStyleCnt="3" custLinFactNeighborX="5128" custLinFactNeighborY="-1758"/>
      <dgm:spPr/>
      <dgm:t>
        <a:bodyPr/>
        <a:lstStyle/>
        <a:p>
          <a:endParaRPr lang="ru-RU"/>
        </a:p>
      </dgm:t>
    </dgm:pt>
    <dgm:pt modelId="{4C3D616A-AF77-438B-A124-67400CCD58BB}" type="pres">
      <dgm:prSet presAssocID="{D9826574-8F56-4CA0-99CC-DBDADCA89C90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AFFAE8-8160-4F88-BA01-07D19AFE2A38}" type="pres">
      <dgm:prSet presAssocID="{CD278EFC-DF57-45C1-8D62-351A7778A76A}" presName="circ3" presStyleLbl="vennNode1" presStyleIdx="2" presStyleCnt="3" custLinFactNeighborX="-10597" custLinFactNeighborY="1172"/>
      <dgm:spPr/>
      <dgm:t>
        <a:bodyPr/>
        <a:lstStyle/>
        <a:p>
          <a:endParaRPr lang="ru-RU"/>
        </a:p>
      </dgm:t>
    </dgm:pt>
    <dgm:pt modelId="{AA499992-DB8D-4867-B732-8E8A48043E01}" type="pres">
      <dgm:prSet presAssocID="{CD278EFC-DF57-45C1-8D62-351A7778A76A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A273248-2895-4C4F-96EB-D19268D055A4}" type="presOf" srcId="{C10F101D-FF34-448B-90CF-97A86DA8F1C1}" destId="{BDBCCBFC-217C-44A3-9F93-1B50CEC19CC7}" srcOrd="1" destOrd="0" presId="urn:microsoft.com/office/officeart/2005/8/layout/venn1"/>
    <dgm:cxn modelId="{CF441C00-0D3A-4AF2-A86A-7D4959C6E64F}" type="presOf" srcId="{D9826574-8F56-4CA0-99CC-DBDADCA89C90}" destId="{4C3D616A-AF77-438B-A124-67400CCD58BB}" srcOrd="1" destOrd="0" presId="urn:microsoft.com/office/officeart/2005/8/layout/venn1"/>
    <dgm:cxn modelId="{A9A1D19B-6C1B-477A-A362-660D91B96116}" type="presOf" srcId="{C10F101D-FF34-448B-90CF-97A86DA8F1C1}" destId="{5E1B6F5D-98D9-4143-89A3-AA7722D51F50}" srcOrd="0" destOrd="0" presId="urn:microsoft.com/office/officeart/2005/8/layout/venn1"/>
    <dgm:cxn modelId="{3FAD97A2-30A2-45E3-9068-EB71BC045483}" type="presOf" srcId="{CD278EFC-DF57-45C1-8D62-351A7778A76A}" destId="{FBAFFAE8-8160-4F88-BA01-07D19AFE2A38}" srcOrd="0" destOrd="0" presId="urn:microsoft.com/office/officeart/2005/8/layout/venn1"/>
    <dgm:cxn modelId="{2625DB72-2DF0-4A66-88E5-40BB28095A58}" srcId="{8B704891-DD42-48F4-A9D8-D05EBC4968AF}" destId="{C10F101D-FF34-448B-90CF-97A86DA8F1C1}" srcOrd="0" destOrd="0" parTransId="{A87B263A-C97F-4A36-A6DF-527D6B863CA9}" sibTransId="{92481338-8932-4975-8D22-07C673E32F76}"/>
    <dgm:cxn modelId="{BF0F1D9F-F6F8-4DA8-A7FE-8DDAC71DC8F0}" type="presOf" srcId="{8B704891-DD42-48F4-A9D8-D05EBC4968AF}" destId="{F47F95DB-788D-454F-B83B-8B1A429B6017}" srcOrd="0" destOrd="0" presId="urn:microsoft.com/office/officeart/2005/8/layout/venn1"/>
    <dgm:cxn modelId="{676E5038-0730-43E7-B856-5FB516B963E2}" srcId="{8B704891-DD42-48F4-A9D8-D05EBC4968AF}" destId="{D9826574-8F56-4CA0-99CC-DBDADCA89C90}" srcOrd="1" destOrd="0" parTransId="{BD32005F-BAAF-4266-8908-83F7ABA8F032}" sibTransId="{55629399-D7C7-4CDE-B498-BC1E77EE14BB}"/>
    <dgm:cxn modelId="{66DBA291-E5FC-48E5-A003-EA3C8B0A8957}" srcId="{8B704891-DD42-48F4-A9D8-D05EBC4968AF}" destId="{CD278EFC-DF57-45C1-8D62-351A7778A76A}" srcOrd="2" destOrd="0" parTransId="{9B9EFA1B-959B-4303-8785-339ED7663918}" sibTransId="{935EB1C8-C6D3-4659-AE04-332DC893D1C9}"/>
    <dgm:cxn modelId="{F1B771AF-6D4D-4570-AB01-56E800B7741D}" type="presOf" srcId="{CD278EFC-DF57-45C1-8D62-351A7778A76A}" destId="{AA499992-DB8D-4867-B732-8E8A48043E01}" srcOrd="1" destOrd="0" presId="urn:microsoft.com/office/officeart/2005/8/layout/venn1"/>
    <dgm:cxn modelId="{C0A210D1-0448-402B-8CD9-C6F943788867}" type="presOf" srcId="{D9826574-8F56-4CA0-99CC-DBDADCA89C90}" destId="{315DF6A0-BCAD-40BC-A36F-1253459FC2D8}" srcOrd="0" destOrd="0" presId="urn:microsoft.com/office/officeart/2005/8/layout/venn1"/>
    <dgm:cxn modelId="{D74E080D-6E9A-4371-B99C-1E01E53F253A}" type="presParOf" srcId="{F47F95DB-788D-454F-B83B-8B1A429B6017}" destId="{5E1B6F5D-98D9-4143-89A3-AA7722D51F50}" srcOrd="0" destOrd="0" presId="urn:microsoft.com/office/officeart/2005/8/layout/venn1"/>
    <dgm:cxn modelId="{1AAA0839-F42D-43F5-AD68-0E4893DA7277}" type="presParOf" srcId="{F47F95DB-788D-454F-B83B-8B1A429B6017}" destId="{BDBCCBFC-217C-44A3-9F93-1B50CEC19CC7}" srcOrd="1" destOrd="0" presId="urn:microsoft.com/office/officeart/2005/8/layout/venn1"/>
    <dgm:cxn modelId="{5E498A2C-CBB0-4A37-A597-96E482AD3F46}" type="presParOf" srcId="{F47F95DB-788D-454F-B83B-8B1A429B6017}" destId="{315DF6A0-BCAD-40BC-A36F-1253459FC2D8}" srcOrd="2" destOrd="0" presId="urn:microsoft.com/office/officeart/2005/8/layout/venn1"/>
    <dgm:cxn modelId="{F5107381-4C4C-431B-AD2F-0C4C5733C196}" type="presParOf" srcId="{F47F95DB-788D-454F-B83B-8B1A429B6017}" destId="{4C3D616A-AF77-438B-A124-67400CCD58BB}" srcOrd="3" destOrd="0" presId="urn:microsoft.com/office/officeart/2005/8/layout/venn1"/>
    <dgm:cxn modelId="{8B92BC9B-3FCE-4A84-964F-D9CC0F0B9A43}" type="presParOf" srcId="{F47F95DB-788D-454F-B83B-8B1A429B6017}" destId="{FBAFFAE8-8160-4F88-BA01-07D19AFE2A38}" srcOrd="4" destOrd="0" presId="urn:microsoft.com/office/officeart/2005/8/layout/venn1"/>
    <dgm:cxn modelId="{CEE87410-A1D2-47AA-84F9-77DADE2673B7}" type="presParOf" srcId="{F47F95DB-788D-454F-B83B-8B1A429B6017}" destId="{AA499992-DB8D-4867-B732-8E8A48043E01}" srcOrd="5" destOrd="0" presId="urn:microsoft.com/office/officeart/2005/8/layout/venn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7F8C41-F449-4F7C-8444-68AA3767300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946C6C-5BCF-450B-B3C6-83A5D790108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BF6C64-8A3F-463E-BEE1-5D7DD3A2C838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9BF68E-051B-4CC4-B10E-F7BA9B318CDB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E12C74-C50E-4A62-9D01-37FBC2A678B7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820206-5E3D-4C87-BE5F-A0A4731496B1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DAB4AD-1463-4BD8-805C-5B21ED854AE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0163AF-B545-4039-B50D-70F6E4A50BE4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A892F0-52CA-4801-890C-BD2797740910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E98350-AB7F-4822-8B60-A9ADE9ACFD8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92161E-3F5C-4210-8946-CAF990678345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AE9C936-F324-4391-AB35-ACC37CBF2F14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0" name="Rectangle 132"/>
          <p:cNvSpPr>
            <a:spLocks noGrp="1" noChangeArrowheads="1"/>
          </p:cNvSpPr>
          <p:nvPr>
            <p:ph type="ctrTitle"/>
          </p:nvPr>
        </p:nvSpPr>
        <p:spPr>
          <a:xfrm>
            <a:off x="1785918" y="714356"/>
            <a:ext cx="6120680" cy="2952327"/>
          </a:xfrm>
        </p:spPr>
        <p:txBody>
          <a:bodyPr/>
          <a:lstStyle/>
          <a:p>
            <a:r>
              <a:rPr lang="ru-RU" sz="4000" b="1" dirty="0" smtClean="0">
                <a:solidFill>
                  <a:schemeClr val="accent2"/>
                </a:solidFill>
              </a:rPr>
              <a:t>Опытно – экспериментальная деятельность с детьми дошкольного возраста</a:t>
            </a:r>
            <a:endParaRPr lang="es-ES" sz="4000" b="1" dirty="0">
              <a:solidFill>
                <a:schemeClr val="accent2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83568" y="4509120"/>
            <a:ext cx="7992888" cy="1584176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sz="1800" dirty="0" smtClean="0">
              <a:solidFill>
                <a:srgbClr val="002060"/>
              </a:solidFill>
            </a:endParaRPr>
          </a:p>
        </p:txBody>
      </p:sp>
      <p:sp>
        <p:nvSpPr>
          <p:cNvPr id="2191" name="Rectangle 143"/>
          <p:cNvSpPr>
            <a:spLocks noChangeArrowheads="1"/>
          </p:cNvSpPr>
          <p:nvPr/>
        </p:nvSpPr>
        <p:spPr bwMode="auto">
          <a:xfrm>
            <a:off x="1692275" y="2349500"/>
            <a:ext cx="5761038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ru-RU" sz="3200" dirty="0" smtClean="0">
              <a:solidFill>
                <a:srgbClr val="336699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1440160"/>
          </a:xfrm>
        </p:spPr>
        <p:txBody>
          <a:bodyPr/>
          <a:lstStyle/>
          <a:p>
            <a:r>
              <a:rPr lang="ru-RU" sz="28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428604"/>
            <a:ext cx="7488262" cy="4214842"/>
          </a:xfrm>
        </p:spPr>
        <p:txBody>
          <a:bodyPr/>
          <a:lstStyle/>
          <a:p>
            <a:pPr algn="l">
              <a:buFontTx/>
              <a:buChar char="-"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Последовательность детского экспериментирования</a:t>
            </a:r>
          </a:p>
          <a:p>
            <a:pPr algn="l">
              <a:buFontTx/>
              <a:buChar char="-"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>
              <a:buFontTx/>
              <a:buChar char="-"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Задание для педагогов</a:t>
            </a:r>
            <a:r>
              <a:rPr lang="ru-RU" sz="2000" dirty="0" smtClean="0">
                <a:solidFill>
                  <a:schemeClr val="accent4"/>
                </a:solidFill>
              </a:rPr>
              <a:t>: </a:t>
            </a:r>
            <a:r>
              <a:rPr lang="ru-RU" sz="20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необходимо выстроить последовательность детского экспериментирования</a:t>
            </a:r>
          </a:p>
          <a:p>
            <a:pPr algn="l">
              <a:buFontTx/>
              <a:buChar char="-"/>
            </a:pPr>
            <a:r>
              <a:rPr lang="ru-RU" sz="2000" dirty="0" smtClean="0">
                <a:solidFill>
                  <a:schemeClr val="accent6"/>
                </a:solidFill>
              </a:rPr>
              <a:t>выдвижение гипотезы, </a:t>
            </a:r>
          </a:p>
          <a:p>
            <a:pPr algn="l">
              <a:buFontTx/>
              <a:buChar char="-"/>
            </a:pPr>
            <a:r>
              <a:rPr lang="ru-RU" sz="2000" dirty="0" smtClean="0">
                <a:solidFill>
                  <a:schemeClr val="accent6"/>
                </a:solidFill>
              </a:rPr>
              <a:t>проверка предположения,</a:t>
            </a:r>
          </a:p>
          <a:p>
            <a:pPr algn="l">
              <a:buFontTx/>
              <a:buChar char="-"/>
            </a:pPr>
            <a:r>
              <a:rPr lang="ru-RU" sz="2000" dirty="0" smtClean="0">
                <a:solidFill>
                  <a:schemeClr val="accent6"/>
                </a:solidFill>
              </a:rPr>
              <a:t> </a:t>
            </a:r>
            <a:r>
              <a:rPr lang="ru-RU" sz="2000" dirty="0" err="1" smtClean="0">
                <a:solidFill>
                  <a:schemeClr val="accent6"/>
                </a:solidFill>
              </a:rPr>
              <a:t>целеполагание</a:t>
            </a:r>
            <a:r>
              <a:rPr lang="ru-RU" sz="2000" dirty="0" smtClean="0">
                <a:solidFill>
                  <a:schemeClr val="accent6"/>
                </a:solidFill>
              </a:rPr>
              <a:t>, </a:t>
            </a:r>
          </a:p>
          <a:p>
            <a:pPr algn="l">
              <a:buFontTx/>
              <a:buChar char="-"/>
            </a:pPr>
            <a:r>
              <a:rPr lang="ru-RU" sz="2000" dirty="0" smtClean="0">
                <a:solidFill>
                  <a:schemeClr val="accent6"/>
                </a:solidFill>
              </a:rPr>
              <a:t>проблемная ситуация, </a:t>
            </a:r>
          </a:p>
          <a:p>
            <a:pPr algn="l">
              <a:buFontTx/>
              <a:buChar char="-"/>
            </a:pPr>
            <a:r>
              <a:rPr lang="ru-RU" sz="2000" dirty="0" smtClean="0">
                <a:solidFill>
                  <a:schemeClr val="accent6"/>
                </a:solidFill>
              </a:rPr>
              <a:t>формулировка вывода, </a:t>
            </a:r>
          </a:p>
          <a:p>
            <a:pPr algn="l">
              <a:buFontTx/>
              <a:buChar char="-"/>
            </a:pPr>
            <a:r>
              <a:rPr lang="ru-RU" sz="2000" dirty="0" smtClean="0">
                <a:solidFill>
                  <a:schemeClr val="accent6"/>
                </a:solidFill>
              </a:rPr>
              <a:t>новая гипотеза </a:t>
            </a:r>
          </a:p>
          <a:p>
            <a:pPr algn="l">
              <a:buFontTx/>
              <a:buChar char="-"/>
            </a:pPr>
            <a:endParaRPr lang="ru-RU" sz="2000" dirty="0" smtClean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0800000" flipV="1">
            <a:off x="571472" y="214290"/>
            <a:ext cx="8104984" cy="982463"/>
          </a:xfrm>
        </p:spPr>
        <p:txBody>
          <a:bodyPr/>
          <a:lstStyle/>
          <a:p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Структура детского экспериментирования</a:t>
            </a:r>
            <a:endParaRPr lang="ru-RU" sz="32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1071546"/>
            <a:ext cx="7889530" cy="4567254"/>
          </a:xfrm>
        </p:spPr>
        <p:txBody>
          <a:bodyPr/>
          <a:lstStyle/>
          <a:p>
            <a:pPr marL="457200" indent="-457200" algn="l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/>
              <a:t> -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Проблемная ситуация. </a:t>
            </a:r>
          </a:p>
          <a:p>
            <a:pPr marL="457200" indent="-457200" algn="l">
              <a:buFontTx/>
              <a:buChar char="-"/>
            </a:pP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Целеполагание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l">
              <a:buFontTx/>
              <a:buChar char="-"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Выдвижение гипотез. </a:t>
            </a:r>
          </a:p>
          <a:p>
            <a:pPr marL="457200" indent="-457200" algn="l">
              <a:buFontTx/>
              <a:buChar char="-"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Проверка предположения. </a:t>
            </a:r>
          </a:p>
          <a:p>
            <a:pPr marL="457200" indent="-457200" algn="l">
              <a:buFontTx/>
              <a:buChar char="-"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Если предположение подтвердилось: формулирование выводов (как получилось) </a:t>
            </a:r>
          </a:p>
          <a:p>
            <a:pPr marL="457200" indent="-457200" algn="l">
              <a:buFontTx/>
              <a:buChar char="-"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Если предположение не подтвердилось: возникновение новой гипотезы,</a:t>
            </a:r>
          </a:p>
          <a:p>
            <a:pPr marL="457200" indent="-457200" algn="l">
              <a:buFontTx/>
              <a:buChar char="-"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реализация ее в действии, </a:t>
            </a:r>
          </a:p>
          <a:p>
            <a:pPr marL="457200" indent="-457200" algn="l">
              <a:buFontTx/>
              <a:buChar char="-"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подтверждение новой гипотезы, </a:t>
            </a:r>
          </a:p>
          <a:p>
            <a:pPr marL="457200" indent="-457200" algn="l">
              <a:buFontTx/>
              <a:buChar char="-"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формулировка вывода (как получилось) </a:t>
            </a:r>
          </a:p>
          <a:p>
            <a:pPr marL="457200" indent="-457200" algn="l"/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Такой алгоритм работы позволяет  активизировать мыслительную           деятельность, побуждает детей к самостоятельным исследованиям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42853"/>
            <a:ext cx="8029604" cy="1785949"/>
          </a:xfrm>
        </p:spPr>
        <p:txBody>
          <a:bodyPr/>
          <a:lstStyle/>
          <a:p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Для положительной мотивации деятельности дошкольников используются различные стимулы: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1928802"/>
            <a:ext cx="6915176" cy="3071834"/>
          </a:xfrm>
        </p:spPr>
        <p:txBody>
          <a:bodyPr/>
          <a:lstStyle/>
          <a:p>
            <a:pPr algn="l"/>
            <a:r>
              <a:rPr lang="ru-RU" sz="24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Внешние (новизна, необычность объекта);</a:t>
            </a:r>
          </a:p>
          <a:p>
            <a:pPr algn="l"/>
            <a:r>
              <a:rPr lang="ru-RU" sz="24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Тайна, сюрприз;</a:t>
            </a:r>
          </a:p>
          <a:p>
            <a:pPr algn="l"/>
            <a:r>
              <a:rPr lang="ru-RU" sz="24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Мотив помощи;</a:t>
            </a:r>
          </a:p>
          <a:p>
            <a:pPr algn="l"/>
            <a:r>
              <a:rPr lang="ru-RU" sz="24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Познавательный мотив (почему так);</a:t>
            </a:r>
          </a:p>
          <a:p>
            <a:pPr algn="l"/>
            <a:r>
              <a:rPr lang="ru-RU" sz="24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Ситуация выбора.</a:t>
            </a:r>
          </a:p>
          <a:p>
            <a:endParaRPr lang="ru-RU" dirty="0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04665"/>
            <a:ext cx="7702624" cy="1512167"/>
          </a:xfrm>
        </p:spPr>
        <p:txBody>
          <a:bodyPr/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Содержание уголков экспериментальной деятельности 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988840"/>
            <a:ext cx="8064896" cy="3649960"/>
          </a:xfrm>
        </p:spPr>
        <p:txBody>
          <a:bodyPr/>
          <a:lstStyle/>
          <a:p>
            <a:pPr algn="l"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 уголка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l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развитие первичных естественнонаучных представлений,</a:t>
            </a:r>
          </a:p>
          <a:p>
            <a:pPr algn="l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наблюдательности,</a:t>
            </a:r>
          </a:p>
          <a:p>
            <a:pPr algn="l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любознательности,</a:t>
            </a:r>
          </a:p>
          <a:p>
            <a:pPr algn="l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активности, </a:t>
            </a:r>
          </a:p>
          <a:p>
            <a:pPr algn="l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мыслительных операций (анализ, сравнение, обобщение, классификация, наблюдение); формирование умений комплексно обследовать предмет. </a:t>
            </a:r>
          </a:p>
          <a:p>
            <a:pPr lvl="0" algn="l">
              <a:buFont typeface="Wingdings" pitchFamily="2" charset="2"/>
              <a:buChar char="Ø"/>
            </a:pPr>
            <a:endParaRPr lang="ru-RU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Оснащение</a:t>
            </a:r>
            <a:endParaRPr lang="ru-RU" sz="28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-71470" y="714356"/>
            <a:ext cx="91440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Приборы – помощники: микроскоп, увеличительные стекла, чашечные весы, песочные часы, компасы и магниты;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Прозрачные и не прозрачные сосуды разной конфигурации и разного объема: пластиковые бутылки, стаканы, ведерки, воронки;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Природные материалы: камешки разного цвета и формы, минералы, глина, земля, крупный и мелкий песок (разный по цвету), птичьи перышки, ракушки, шишки, скорлупа орехов, кусочки коры деревьев, сухие листья, веточки, пух, мох, семена фруктов и овощей, шерсть;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Бросовый материал: кусочки кожи, меха, лоскутки ткани, пробки, поволока, деревянные, пластмасса, металлические предметы и деревянные катушки;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Разные виды бумаг: обычная, альбомная, тетрадная, калька,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нождачная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Красители: ягодный сироп, акварельные краски;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Медицинские материалы: пипетки, колбы, пробирки, мензурки, вата, воронки, мерные ложечки;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Прочие материалы: зеркала, воздушные шары, деревянные зубочистки, мука, соль, цветные и прозрачные стекла, формочки,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стейки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, нитки.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Users\Александра\Desktop\МАМИНА !\15(4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3429000"/>
            <a:ext cx="2930786" cy="1886694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3428999"/>
            <a:ext cx="3214710" cy="2071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4857760"/>
            <a:ext cx="1448751" cy="1285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7900" y="3643313"/>
            <a:ext cx="1680895" cy="1428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229600" cy="1143000"/>
          </a:xfrm>
        </p:spPr>
        <p:txBody>
          <a:bodyPr/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Дидактические материалы, используемые для работы с детьми в процессе опытно – экспериментальной деятельности</a:t>
            </a:r>
            <a:endParaRPr lang="ru-RU" sz="2400" dirty="0"/>
          </a:p>
        </p:txBody>
      </p:sp>
      <p:pic>
        <p:nvPicPr>
          <p:cNvPr id="5" name="Рисунок 2" descr="I:\группа6\Новая папка\Новая папка\DSC0230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3143248"/>
            <a:ext cx="3114668" cy="207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Татьяна\Desktop\Для сада\Рисунки с детьми\Children's Dream background\1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70" y="2214554"/>
            <a:ext cx="3109906" cy="27048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428015" y="3244334"/>
            <a:ext cx="64446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                                                </a:t>
            </a:r>
            <a:r>
              <a:rPr lang="ru-RU" sz="1400" b="1" dirty="0" smtClean="0"/>
              <a:t>Картотека опытов и экспериментов</a:t>
            </a:r>
            <a:endParaRPr lang="ru-RU" sz="1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928934"/>
            <a:ext cx="14192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91686" y="1857364"/>
            <a:ext cx="1169467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728" y="3857628"/>
            <a:ext cx="1000132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7584" y="548680"/>
            <a:ext cx="741682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002060"/>
                </a:solidFill>
              </a:rPr>
              <a:t>Благодарю за внимание.</a:t>
            </a:r>
          </a:p>
          <a:p>
            <a:pPr algn="ctr"/>
            <a:r>
              <a:rPr lang="ru-RU" sz="4000" b="1" i="1" dirty="0" smtClean="0">
                <a:solidFill>
                  <a:srgbClr val="002060"/>
                </a:solidFill>
              </a:rPr>
              <a:t/>
            </a:r>
            <a:br>
              <a:rPr lang="ru-RU" sz="4000" b="1" i="1" dirty="0" smtClean="0">
                <a:solidFill>
                  <a:srgbClr val="002060"/>
                </a:solidFill>
              </a:rPr>
            </a:br>
            <a:endParaRPr lang="ru-RU" sz="4000" b="1" i="1" dirty="0" smtClean="0">
              <a:solidFill>
                <a:srgbClr val="002060"/>
              </a:solidFill>
            </a:endParaRPr>
          </a:p>
          <a:p>
            <a:pPr algn="ctr"/>
            <a:endParaRPr lang="ru-RU" sz="4000" b="1" i="1" dirty="0" smtClean="0">
              <a:solidFill>
                <a:srgbClr val="002060"/>
              </a:solidFill>
            </a:endParaRPr>
          </a:p>
          <a:p>
            <a:pPr algn="ctr"/>
            <a:endParaRPr lang="ru-RU" sz="4000" b="1" i="1" dirty="0" smtClean="0">
              <a:solidFill>
                <a:srgbClr val="002060"/>
              </a:solidFill>
            </a:endParaRPr>
          </a:p>
          <a:p>
            <a:pPr algn="ctr"/>
            <a:endParaRPr lang="ru-RU" sz="4000" b="1" i="1" dirty="0" smtClean="0">
              <a:solidFill>
                <a:srgbClr val="002060"/>
              </a:solidFill>
            </a:endParaRPr>
          </a:p>
          <a:p>
            <a:pPr algn="ctr"/>
            <a:r>
              <a:rPr lang="ru-RU" sz="4000" b="1" i="1" dirty="0" smtClean="0">
                <a:solidFill>
                  <a:srgbClr val="002060"/>
                </a:solidFill>
              </a:rPr>
              <a:t>      </a:t>
            </a:r>
            <a:endParaRPr lang="ru-RU" sz="4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03648" y="1844824"/>
            <a:ext cx="58326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002060"/>
                </a:solidFill>
              </a:rPr>
              <a:t>Спасибо…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3573016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b="1" dirty="0" smtClean="0">
              <a:solidFill>
                <a:srgbClr val="002060"/>
              </a:solidFill>
            </a:endParaRPr>
          </a:p>
          <a:p>
            <a:pPr algn="ctr"/>
            <a:endParaRPr lang="ru-RU" dirty="0" smtClean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 </a:t>
            </a:r>
            <a:endParaRPr lang="ru-RU" dirty="0" smtClean="0">
              <a:solidFill>
                <a:srgbClr val="FF0000"/>
              </a:solidFill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764704"/>
            <a:ext cx="3024336" cy="4536504"/>
          </a:xfrm>
        </p:spPr>
        <p:txBody>
          <a:bodyPr/>
          <a:lstStyle/>
          <a:p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"Умейте открыть перед ребёнком в окружающем мире что-то одно, но открыть так, чтобы кусочек жизни заиграл перед детьми всеми красками радуги. Оставляйте всегда что-то недосказанное, чтобы ребёнку захотелось ещё и ещё раз возвратиться к тому, что он узнал".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800" b="1" dirty="0" smtClean="0"/>
              <a:t>Сухомлинский В.А.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5122" name="Picture 2" descr="Сухомлинский В.А. скачат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764705"/>
            <a:ext cx="2982457" cy="4392487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44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8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198568" cy="1656183"/>
          </a:xfrm>
        </p:spPr>
        <p:txBody>
          <a:bodyPr/>
          <a:lstStyle/>
          <a:p>
            <a:pPr algn="l"/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Опыт 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это наблюдение, которое проводится в специально организованных условиях и способствует формированию у детей познавательного интереса к природе, развивает наблюдательность, мыслительную деятельность. </a:t>
            </a:r>
            <a:b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3140968"/>
            <a:ext cx="5544616" cy="720080"/>
          </a:xfrm>
        </p:spPr>
        <p:txBody>
          <a:bodyPr/>
          <a:lstStyle/>
          <a:p>
            <a:pPr algn="l"/>
            <a:endParaRPr lang="ru-RU" sz="24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4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 flipV="1">
            <a:off x="2771800" y="3752166"/>
            <a:ext cx="4086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339752" y="321297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b="1" i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3" descr="I:\семинар фото для статьи\DSC011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420888"/>
            <a:ext cx="4175448" cy="2918581"/>
          </a:xfrm>
          <a:prstGeom prst="rect">
            <a:avLst/>
          </a:prstGeom>
          <a:noFill/>
        </p:spPr>
      </p:pic>
      <p:pic>
        <p:nvPicPr>
          <p:cNvPr id="13" name="Picture 2" descr="I:\семинар фото для статьи\DSC011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2276872"/>
            <a:ext cx="2754950" cy="396044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28596" y="404664"/>
            <a:ext cx="71677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Эксперимент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</a:t>
            </a:r>
            <a:endParaRPr lang="ru-RU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I:\ФОТО\IMG_29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2780928"/>
            <a:ext cx="3240360" cy="2430270"/>
          </a:xfrm>
          <a:prstGeom prst="rect">
            <a:avLst/>
          </a:prstGeom>
          <a:noFill/>
        </p:spPr>
      </p:pic>
      <p:pic>
        <p:nvPicPr>
          <p:cNvPr id="9" name="Picture 3" descr="C:\Users\ира\Documents\почемучки\КРУЖОК\DSC008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780928"/>
            <a:ext cx="3456385" cy="252028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500034" y="785795"/>
            <a:ext cx="635796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solidFill>
                  <a:schemeClr val="accent2"/>
                </a:solidFill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понимается как особый способ практического освоения действительности, направленный на создание таких условий, в которых предметы наиболее ярко обнаруживают свою сущность, скрытую в обычных ситуациях. </a:t>
            </a:r>
            <a:endParaRPr lang="ru-RU" sz="2400" dirty="0" smtClean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14291"/>
            <a:ext cx="7886728" cy="1500197"/>
          </a:xfrm>
        </p:spPr>
        <p:txBody>
          <a:bodyPr/>
          <a:lstStyle/>
          <a:p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1500174"/>
            <a:ext cx="6843738" cy="4138626"/>
          </a:xfrm>
        </p:spPr>
        <p:txBody>
          <a:bodyPr/>
          <a:lstStyle/>
          <a:p>
            <a:r>
              <a:rPr lang="ru-RU" dirty="0" smtClean="0">
                <a:solidFill>
                  <a:schemeClr val="accent6"/>
                </a:solidFill>
              </a:rPr>
              <a:t>Формирование и развитие  познавательных  интересов детей через опытно- экспериментальную деятельность при ознакомлении с окружающим миром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Задачи :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857232"/>
            <a:ext cx="8258204" cy="5268931"/>
          </a:xfrm>
        </p:spPr>
        <p:txBody>
          <a:bodyPr/>
          <a:lstStyle/>
          <a:p>
            <a:pPr lvl="0"/>
            <a:r>
              <a:rPr lang="ru-RU" sz="12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Расширять представление детей о физических свойствах окружающего мира: </a:t>
            </a:r>
          </a:p>
          <a:p>
            <a:pPr lvl="0"/>
            <a:r>
              <a:rPr lang="ru-RU" sz="12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Знакомить с различными свойствами веществ (твердость, мягкость, сыпучесть, вязкость, плавучесть, растворимость.)</a:t>
            </a:r>
          </a:p>
          <a:p>
            <a:pPr lvl="0"/>
            <a:r>
              <a:rPr lang="ru-RU" sz="12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Развивать представления об основных физических явлениях (отражение, преломление света, магнитное притяжение) </a:t>
            </a:r>
          </a:p>
          <a:p>
            <a:pPr lvl="0"/>
            <a:r>
              <a:rPr lang="ru-RU" sz="12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Развивать представления детей о некоторых факторах среды (свет, температура воздуха и её изменчивость; вода-переход в различные состояния: жидкое, твердое, газообразное их отличие друг от друга; Воздух — его давление и сила; Почва — состав, влажность, сухость. </a:t>
            </a:r>
          </a:p>
          <a:p>
            <a:pPr lvl="0"/>
            <a:r>
              <a:rPr lang="ru-RU" sz="12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Расширять представление об использовании человеком факторов природной среды: солнце, земля, воздух, вода, растения и животные- для удовлетворения своих потребностей. Расширять представление детей о значимости воды и воздуха в жизни человека.</a:t>
            </a:r>
          </a:p>
          <a:p>
            <a:pPr lvl="0"/>
            <a:r>
              <a:rPr lang="ru-RU" sz="12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Знакомить детей со свойствами почвы и входящих в её состав песок и глину.</a:t>
            </a:r>
          </a:p>
          <a:p>
            <a:pPr lvl="0"/>
            <a:r>
              <a:rPr lang="ru-RU" sz="12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Формировать опыт выполнения правил техники безопасности при проведении физических экспериментов.</a:t>
            </a:r>
          </a:p>
          <a:p>
            <a:pPr lvl="0"/>
            <a:r>
              <a:rPr lang="ru-RU" sz="12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Развивать эмоционально-ценностное отношение к окружающему миру.</a:t>
            </a:r>
          </a:p>
          <a:p>
            <a:pPr lvl="0"/>
            <a:r>
              <a:rPr lang="ru-RU" sz="12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Развивать интеллектуальные эмоции детей: создавать условия для возникновения удивления по отношению к наблюдаемым  явлениям, для пробуждения интереса к решению поставленных задач, для раздумья, для возможности радоваться сделанному открытию.</a:t>
            </a:r>
          </a:p>
          <a:p>
            <a:pPr lvl="0"/>
            <a:r>
              <a:rPr lang="ru-RU" sz="12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Формировать у детей разные способы познания, которые необходимы для решения познавательных задач.</a:t>
            </a:r>
          </a:p>
          <a:p>
            <a:pPr lvl="0"/>
            <a:r>
              <a:rPr lang="ru-RU" sz="12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Учить детей целенаправленно отыскивать ответы на вопросы – делать предположения, средства и способы для их проверки, осуществлять эту проверку и делать адекватные выводы.</a:t>
            </a:r>
          </a:p>
          <a:p>
            <a:r>
              <a:rPr lang="ru-RU" sz="12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4876" y="642918"/>
            <a:ext cx="3889572" cy="4786346"/>
          </a:xfrm>
        </p:spPr>
        <p:txBody>
          <a:bodyPr/>
          <a:lstStyle/>
          <a:p>
            <a:pPr lvl="4" algn="l"/>
            <a:r>
              <a:rPr lang="ru-RU" sz="1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Есть у меня шестеро слуг,</a:t>
            </a:r>
            <a:br>
              <a:rPr lang="ru-RU" sz="1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Проворных, удалых,</a:t>
            </a:r>
            <a:br>
              <a:rPr lang="ru-RU" sz="1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всё, что вижу я вокруг, -</a:t>
            </a:r>
            <a:br>
              <a:rPr lang="ru-RU" sz="1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Всё узнаю от них.</a:t>
            </a:r>
            <a:br>
              <a:rPr lang="ru-RU" sz="1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Они по знаку моему</a:t>
            </a:r>
            <a:endParaRPr lang="ru-RU" sz="1200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4" algn="l"/>
            <a:r>
              <a:rPr lang="ru-RU" sz="1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Являются в нужде.…</a:t>
            </a:r>
            <a:endParaRPr lang="ru-RU" sz="1200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4" algn="l"/>
            <a:r>
              <a:rPr lang="ru-RU" sz="1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Зовут их: «Как и  Почему,</a:t>
            </a:r>
            <a:br>
              <a:rPr lang="ru-RU" sz="1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Кто, Что, Когда и Где…»</a:t>
            </a:r>
          </a:p>
          <a:p>
            <a:pPr lvl="6" algn="l"/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Р.Киплинг</a:t>
            </a:r>
          </a:p>
          <a:p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Одним из самых  эффективных методов познания закономерностей и явлений окружающего мира является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метод опытов и экспериментов</a:t>
            </a:r>
            <a:r>
              <a:rPr lang="ru-RU" sz="2400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sz="2400" dirty="0">
              <a:solidFill>
                <a:srgbClr val="336699"/>
              </a:solidFill>
            </a:endParaRPr>
          </a:p>
        </p:txBody>
      </p:sp>
      <p:pic>
        <p:nvPicPr>
          <p:cNvPr id="2051" name="Рисунок 4" descr="C:\Users\ира\AppData\Local\Microsoft\Windows\Temporary Internet Files\Content.Word\DSC00887.jpg"/>
          <p:cNvPicPr>
            <a:picLocks noChangeArrowheads="1"/>
          </p:cNvPicPr>
          <p:nvPr/>
        </p:nvPicPr>
        <p:blipFill>
          <a:blip r:embed="rId2" cstate="print"/>
          <a:srcRect b="-201"/>
          <a:stretch>
            <a:fillRect/>
          </a:stretch>
        </p:blipFill>
        <p:spPr bwMode="auto">
          <a:xfrm>
            <a:off x="683568" y="404664"/>
            <a:ext cx="3670945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/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Другие методы при проведении опытов и экспериментов:</a:t>
            </a:r>
            <a:b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000108"/>
            <a:ext cx="8329642" cy="4429157"/>
          </a:xfrm>
        </p:spPr>
        <p:txBody>
          <a:bodyPr/>
          <a:lstStyle/>
          <a:p>
            <a:r>
              <a:rPr lang="ru-RU" sz="1400" dirty="0" smtClean="0">
                <a:solidFill>
                  <a:schemeClr val="accent6"/>
                </a:solidFill>
              </a:rPr>
              <a:t> </a:t>
            </a:r>
            <a:r>
              <a:rPr lang="ru-RU" sz="1400" b="1" i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МЕТОД НАБЛЮДЕНИЯ </a:t>
            </a:r>
            <a:r>
              <a:rPr lang="ru-RU" sz="14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– относится к наглядным методам и является одним из основных, ведущих методов дошкольного обучения.</a:t>
            </a:r>
          </a:p>
          <a:p>
            <a:r>
              <a:rPr lang="ru-RU" sz="14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Из практических методов  обучения мы использовали следующие: </a:t>
            </a:r>
          </a:p>
          <a:p>
            <a:r>
              <a:rPr lang="ru-RU" sz="1400" b="1" i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ИГРОВОЙ МЕТОД</a:t>
            </a:r>
            <a:r>
              <a:rPr lang="ru-RU" sz="14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, который предусматривает использование разнообразных компонентов игровой деятельности в сочетании с другими приемами: вопросами, указаниями, объяснениями, пояснениями, показом.</a:t>
            </a:r>
          </a:p>
          <a:p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элементарно-поисковая деятельность.</a:t>
            </a:r>
            <a:endParaRPr lang="ru-RU" sz="20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i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ИЗ СЛОВЕСНЫХ  МЕТОДОВ  ОБУЧЕНИЯ :</a:t>
            </a:r>
          </a:p>
          <a:p>
            <a:r>
              <a:rPr lang="ru-RU" sz="14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Рассказы воспитателя (Основная задача этого метода – создать у детей яркие и точные представления о событиях или явлениях. Рассказ воздействует на ум, чувства и воображение детей, побуждает их к обмену впечатлениями.</a:t>
            </a:r>
          </a:p>
          <a:p>
            <a:r>
              <a:rPr lang="ru-RU" sz="14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Рассказы детей ( Этот метод направлен на совершенствование знаний и речевых умений детей).</a:t>
            </a:r>
          </a:p>
          <a:p>
            <a:r>
              <a:rPr lang="ru-RU" sz="14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Беседы ( Беседы применяются для уточнения, коррекции знаний, их обобщения и систематизации). </a:t>
            </a:r>
          </a:p>
          <a:p>
            <a:endParaRPr lang="ru-RU" sz="1400" dirty="0" smtClean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Постепенно элементарные опыты становятся играми-опытами, в которых, как в дидактической игре, есть два начала, учебное – познавательное и игровое - занимательное. Игровой мотив усиливает эмоциональную значимость для ребенка данной деятельности.</a:t>
            </a:r>
            <a:endParaRPr lang="ru-RU" sz="1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357167"/>
            <a:ext cx="8029604" cy="1285883"/>
          </a:xfrm>
        </p:spPr>
        <p:txBody>
          <a:bodyPr/>
          <a:lstStyle/>
          <a:p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Использование  инновационных технологий</a:t>
            </a:r>
            <a:endParaRPr lang="ru-RU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1714488"/>
            <a:ext cx="6900866" cy="3571900"/>
          </a:xfrm>
        </p:spPr>
        <p:txBody>
          <a:bodyPr/>
          <a:lstStyle/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		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5559</TotalTime>
  <Words>899</Words>
  <Application>Microsoft Office PowerPoint</Application>
  <PresentationFormat>Экран (4:3)</PresentationFormat>
  <Paragraphs>99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Diseño predeterminado</vt:lpstr>
      <vt:lpstr>Опытно – экспериментальная деятельность с детьми дошкольного возраста</vt:lpstr>
      <vt:lpstr>"Умейте открыть перед ребёнком в окружающем мире что-то одно, но открыть так, чтобы кусочек жизни заиграл перед детьми всеми красками радуги. Оставляйте всегда что-то недосказанное, чтобы ребёнку захотелось ещё и ещё раз возвратиться к тому, что он узнал".    Сухомлинский В.А. </vt:lpstr>
      <vt:lpstr>     Опыт – это наблюдение, которое проводится в специально организованных условиях и способствует формированию у детей познавательного интереса к природе, развивает наблюдательность, мыслительную деятельность.      </vt:lpstr>
      <vt:lpstr>Слайд 4</vt:lpstr>
      <vt:lpstr>Цель  </vt:lpstr>
      <vt:lpstr>Задачи :  </vt:lpstr>
      <vt:lpstr>Слайд 7</vt:lpstr>
      <vt:lpstr>Другие методы при проведении опытов и экспериментов: </vt:lpstr>
      <vt:lpstr>Использование  инновационных технологий</vt:lpstr>
      <vt:lpstr> </vt:lpstr>
      <vt:lpstr>Структура детского экспериментирования</vt:lpstr>
      <vt:lpstr>Для положительной мотивации деятельности дошкольников используются различные стимулы: </vt:lpstr>
      <vt:lpstr>Содержание уголков экспериментальной деятельности </vt:lpstr>
      <vt:lpstr>Оснащение</vt:lpstr>
      <vt:lpstr>Дидактические материалы, используемые для работы с детьми в процессе опытно – экспериментальной деятельности</vt:lpstr>
      <vt:lpstr>Слайд 16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Александра</cp:lastModifiedBy>
  <cp:revision>734</cp:revision>
  <dcterms:created xsi:type="dcterms:W3CDTF">2010-05-23T14:28:12Z</dcterms:created>
  <dcterms:modified xsi:type="dcterms:W3CDTF">2014-11-17T13:19:20Z</dcterms:modified>
</cp:coreProperties>
</file>