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4" r:id="rId2"/>
    <p:sldId id="278" r:id="rId3"/>
    <p:sldId id="279" r:id="rId4"/>
    <p:sldId id="280" r:id="rId5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BD0F4-1DCF-4CF9-B2E6-CA3CD2392EFF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00C05-884A-4848-A2C5-688D72623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ГРАМОТЕ: </a:t>
            </a:r>
            <a:br>
              <a:rPr lang="ru-RU" dirty="0" smtClean="0"/>
            </a:br>
            <a:r>
              <a:rPr lang="ru-RU" sz="3600" dirty="0" smtClean="0"/>
              <a:t>РАЗВИТИЕ ИНТЕРЕСА И СПОСОБНОСТЕЙ К ЧТЕНИЮ У ДЕТЕЙ 6-7 ЛЕТ</a:t>
            </a:r>
            <a:br>
              <a:rPr lang="ru-RU" sz="3600" dirty="0" smtClean="0"/>
            </a:br>
            <a:r>
              <a:rPr lang="ru-RU" sz="3600" dirty="0" smtClean="0"/>
              <a:t>Занятие </a:t>
            </a:r>
            <a:r>
              <a:rPr lang="ru-RU" sz="3600" dirty="0" smtClean="0"/>
              <a:t>№</a:t>
            </a:r>
            <a:r>
              <a:rPr lang="en-US" sz="3600" dirty="0" smtClean="0"/>
              <a:t>2</a:t>
            </a:r>
            <a:r>
              <a:rPr lang="ru-RU" sz="3600" dirty="0" smtClean="0"/>
              <a:t>: Слоги и слова.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Петрушина Наталья Сергеевна</a:t>
            </a:r>
          </a:p>
          <a:p>
            <a:r>
              <a:rPr lang="ru-RU" sz="2000" dirty="0" smtClean="0"/>
              <a:t>педагог дополнительного образования</a:t>
            </a:r>
          </a:p>
          <a:p>
            <a:r>
              <a:rPr lang="ru-RU" sz="2000" dirty="0" smtClean="0"/>
              <a:t>ГБДОУ центр развития ребёнка – детский сад № 114 </a:t>
            </a:r>
          </a:p>
          <a:p>
            <a:r>
              <a:rPr lang="ru-RU" sz="2000" dirty="0" smtClean="0"/>
              <a:t>Адмиралтейского района Санкт - Петербурга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458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1"/>
          <p:cNvSpPr txBox="1">
            <a:spLocks/>
          </p:cNvSpPr>
          <p:nvPr/>
        </p:nvSpPr>
        <p:spPr>
          <a:xfrm>
            <a:off x="428596" y="928670"/>
            <a:ext cx="7467600" cy="5111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4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Задание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Соедини2 кубика со слогами, чтобы получилось имя мальчика. Напиши его. Соедини</a:t>
            </a:r>
            <a:r>
              <a:rPr kumimoji="0" lang="ru-RU" sz="3000" b="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три шарика, чтобы получилось имя девочки. Напиши его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" name="Picture 4" descr="E:\Картинки\914972-thum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071810"/>
            <a:ext cx="1145299" cy="1428760"/>
          </a:xfrm>
          <a:prstGeom prst="rect">
            <a:avLst/>
          </a:prstGeom>
          <a:noFill/>
        </p:spPr>
      </p:pic>
      <p:pic>
        <p:nvPicPr>
          <p:cNvPr id="21" name="Picture 4" descr="E:\Картинки\914972-thum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500174"/>
            <a:ext cx="1145299" cy="142876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Слоги и слова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E:\Картинки\8433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500570"/>
            <a:ext cx="1285884" cy="1833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857356" y="5572140"/>
            <a:ext cx="571504" cy="6286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5572140"/>
            <a:ext cx="571504" cy="6286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О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5572140"/>
            <a:ext cx="571504" cy="6286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Я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5572140"/>
            <a:ext cx="571504" cy="6286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Л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7" name="Picture 3" descr="E:\Картинки\1549415-82561396cfb61b7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3571876"/>
            <a:ext cx="1347651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4286248" y="4643446"/>
            <a:ext cx="571504" cy="6286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4643446"/>
            <a:ext cx="571504" cy="6286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29256" y="4643446"/>
            <a:ext cx="571504" cy="6286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И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00760" y="4643446"/>
            <a:ext cx="571504" cy="6286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4643446"/>
            <a:ext cx="571504" cy="6286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4643446"/>
            <a:ext cx="571504" cy="6286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М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29190" y="1714488"/>
            <a:ext cx="9028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" name="Picture 4" descr="E:\Картинки\914972-thum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857496"/>
            <a:ext cx="1145299" cy="1428760"/>
          </a:xfrm>
          <a:prstGeom prst="rect">
            <a:avLst/>
          </a:prstGeom>
          <a:noFill/>
        </p:spPr>
      </p:pic>
      <p:pic>
        <p:nvPicPr>
          <p:cNvPr id="24" name="Picture 4" descr="E:\Картинки\914972-thum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1145299" cy="1428760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2668822" y="3000372"/>
            <a:ext cx="8515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2910" y="1714488"/>
            <a:ext cx="8242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15008" y="3214686"/>
            <a:ext cx="7954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ЛУ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0" name="Picture 6" descr="E:\Картинки\7215.jpg"/>
          <p:cNvPicPr>
            <a:picLocks noChangeAspect="1" noChangeArrowheads="1"/>
          </p:cNvPicPr>
          <p:nvPr/>
        </p:nvPicPr>
        <p:blipFill>
          <a:blip r:embed="rId5" cstate="print"/>
          <a:srcRect r="35000" b="31250"/>
          <a:stretch>
            <a:fillRect/>
          </a:stretch>
        </p:blipFill>
        <p:spPr bwMode="auto">
          <a:xfrm>
            <a:off x="2928926" y="1500174"/>
            <a:ext cx="1080662" cy="1143008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3214678" y="1928802"/>
            <a:ext cx="8402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ЛЯ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2" name="Picture 6" descr="E:\Картинки\7215.jpg"/>
          <p:cNvPicPr>
            <a:picLocks noChangeAspect="1" noChangeArrowheads="1"/>
          </p:cNvPicPr>
          <p:nvPr/>
        </p:nvPicPr>
        <p:blipFill>
          <a:blip r:embed="rId5" cstate="print"/>
          <a:srcRect r="35000" b="31250"/>
          <a:stretch>
            <a:fillRect/>
          </a:stretch>
        </p:blipFill>
        <p:spPr bwMode="auto">
          <a:xfrm>
            <a:off x="6858016" y="2000240"/>
            <a:ext cx="1080662" cy="1143008"/>
          </a:xfrm>
          <a:prstGeom prst="rect">
            <a:avLst/>
          </a:prstGeom>
          <a:noFill/>
        </p:spPr>
      </p:pic>
      <p:pic>
        <p:nvPicPr>
          <p:cNvPr id="33" name="Picture 6" descr="E:\Картинки\7215.jpg"/>
          <p:cNvPicPr>
            <a:picLocks noChangeAspect="1" noChangeArrowheads="1"/>
          </p:cNvPicPr>
          <p:nvPr/>
        </p:nvPicPr>
        <p:blipFill>
          <a:blip r:embed="rId5" cstate="print"/>
          <a:srcRect r="35000" b="31250"/>
          <a:stretch>
            <a:fillRect/>
          </a:stretch>
        </p:blipFill>
        <p:spPr bwMode="auto">
          <a:xfrm>
            <a:off x="4143372" y="3071810"/>
            <a:ext cx="1080662" cy="1143008"/>
          </a:xfrm>
          <a:prstGeom prst="rect">
            <a:avLst/>
          </a:prstGeom>
          <a:noFill/>
        </p:spPr>
      </p:pic>
      <p:pic>
        <p:nvPicPr>
          <p:cNvPr id="34" name="Picture 6" descr="E:\Картинки\7215.jpg"/>
          <p:cNvPicPr>
            <a:picLocks noChangeAspect="1" noChangeArrowheads="1"/>
          </p:cNvPicPr>
          <p:nvPr/>
        </p:nvPicPr>
        <p:blipFill>
          <a:blip r:embed="rId5" cstate="print"/>
          <a:srcRect r="35000" b="31250"/>
          <a:stretch>
            <a:fillRect/>
          </a:stretch>
        </p:blipFill>
        <p:spPr bwMode="auto">
          <a:xfrm>
            <a:off x="714348" y="3000372"/>
            <a:ext cx="1080662" cy="1143008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7143768" y="2428868"/>
            <a:ext cx="8258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90322" y="3429000"/>
            <a:ext cx="8454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13895" y="3429000"/>
            <a:ext cx="8563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</a:t>
            </a:r>
            <a:endParaRPr lang="ru-RU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9" grpId="0" build="p" animBg="1"/>
      <p:bldP spid="10" grpId="0" build="p" animBg="1"/>
      <p:bldP spid="12" grpId="0" build="p" animBg="1"/>
      <p:bldP spid="13" grpId="0" build="p" animBg="1"/>
      <p:bldP spid="14" grpId="0" build="p" animBg="1"/>
      <p:bldP spid="15" grpId="0" build="p" animBg="1"/>
      <p:bldP spid="16" grpId="0" build="p" animBg="1"/>
      <p:bldP spid="1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2: Анаграммы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928670"/>
            <a:ext cx="7467600" cy="5111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Задание</a:t>
            </a:r>
            <a:r>
              <a:rPr kumimoji="0" lang="ru-RU" sz="1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Справа составьте новое слово из тех же букв, из каких написано слово слева, но в другом порядке. Картинки вам</a:t>
            </a:r>
            <a:r>
              <a:rPr kumimoji="0" lang="ru-RU" sz="1400" b="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помогут.</a:t>
            </a:r>
            <a:endParaRPr kumimoji="0" lang="ru-RU" sz="1400" b="0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 descr="E:\Картинки\10946124-starting-military-rocket-on-white-background--vector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928802"/>
            <a:ext cx="928694" cy="11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E:\Картинки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429000"/>
            <a:ext cx="857256" cy="12144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3" name="Picture 5" descr="E:\Картинки\1156458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857760"/>
            <a:ext cx="1146815" cy="14831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4" name="Picture 6" descr="E:\Картинки\scrn_big_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1500174"/>
            <a:ext cx="894322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5" name="Picture 7" descr="E:\Картинки\A13-11_5.jpg"/>
          <p:cNvPicPr>
            <a:picLocks noChangeAspect="1" noChangeArrowheads="1"/>
          </p:cNvPicPr>
          <p:nvPr/>
        </p:nvPicPr>
        <p:blipFill>
          <a:blip r:embed="rId6" cstate="print"/>
          <a:srcRect l="22466" t="7965" r="15368" b="8406"/>
          <a:stretch>
            <a:fillRect/>
          </a:stretch>
        </p:blipFill>
        <p:spPr bwMode="auto">
          <a:xfrm>
            <a:off x="7621274" y="3357562"/>
            <a:ext cx="1022691" cy="12144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6" name="Picture 8" descr="E:\Картинки\8cbc5c5d1c8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72330" y="5214950"/>
            <a:ext cx="946544" cy="1262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Прямоугольник 17"/>
          <p:cNvSpPr/>
          <p:nvPr/>
        </p:nvSpPr>
        <p:spPr>
          <a:xfrm>
            <a:off x="6215074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14678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4612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Л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14546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У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14480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14876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714744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5008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572264" y="300037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15140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33" name="Прямая со стрелкой 32"/>
          <p:cNvCxnSpPr>
            <a:stCxn id="28" idx="3"/>
            <a:endCxn id="27" idx="1"/>
          </p:cNvCxnSpPr>
          <p:nvPr/>
        </p:nvCxnSpPr>
        <p:spPr>
          <a:xfrm>
            <a:off x="4214810" y="178592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143636" y="514351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143636" y="442913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57950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58016" y="221455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072330" y="300037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43438" y="514351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143504" y="514351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643570" y="514351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143504" y="442913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643570" y="442913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357950" y="221455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643438" y="442913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357818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643702" y="442913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857884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572132" y="300037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72066" y="300037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072198" y="300037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857752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214942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572000" y="300037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858016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857752" y="221455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357818" y="221455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857884" y="221455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643306" y="442913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143240" y="442913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43108" y="514351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Ф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643174" y="514351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143240" y="514351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643306" y="514351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Ш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643042" y="442913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143108" y="442913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643174" y="442913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Б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643042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143108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643174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С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143240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О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643306" y="3714752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С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357554" y="292893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Т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857488" y="292893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Е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357422" y="292893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857356" y="292893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357290" y="292893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857620" y="292893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857356" y="221455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357422" y="221455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М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857488" y="221455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Ы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357554" y="221455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Ш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357290" y="221455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86" name="Прямая со стрелкой 85"/>
          <p:cNvCxnSpPr>
            <a:endCxn id="56" idx="1"/>
          </p:cNvCxnSpPr>
          <p:nvPr/>
        </p:nvCxnSpPr>
        <p:spPr>
          <a:xfrm>
            <a:off x="4357686" y="3214686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58" idx="1"/>
          </p:cNvCxnSpPr>
          <p:nvPr/>
        </p:nvCxnSpPr>
        <p:spPr>
          <a:xfrm>
            <a:off x="3857620" y="250030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74" idx="3"/>
            <a:endCxn id="54" idx="1"/>
          </p:cNvCxnSpPr>
          <p:nvPr/>
        </p:nvCxnSpPr>
        <p:spPr>
          <a:xfrm>
            <a:off x="4143372" y="400050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4143372" y="471488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4143372" y="542926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2000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2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20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20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20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2000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2000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20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20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2000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20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20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2000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2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20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2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20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2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2000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2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2000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2000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2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2000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2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2000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2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2000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2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7" dur="2000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2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7" dur="2000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2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2000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2" dur="2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7" dur="2000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2" dur="2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7" dur="2000"/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2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  <p:bldP spid="23" grpId="0" build="p" animBg="1"/>
      <p:bldP spid="24" grpId="0" build="p" animBg="1"/>
      <p:bldP spid="25" grpId="0" build="p" animBg="1"/>
      <p:bldP spid="26" grpId="0" build="p" animBg="1"/>
      <p:bldP spid="27" grpId="0" build="p" animBg="1"/>
      <p:bldP spid="28" grpId="0" build="p" animBg="1"/>
      <p:bldP spid="29" grpId="0" build="p" animBg="1"/>
      <p:bldP spid="30" grpId="0" build="p" animBg="1"/>
      <p:bldP spid="31" grpId="0" build="p" animBg="1"/>
      <p:bldP spid="36" grpId="0" build="p" animBg="1"/>
      <p:bldP spid="37" grpId="0" build="p" animBg="1"/>
      <p:bldP spid="38" grpId="0" build="p" animBg="1"/>
      <p:bldP spid="39" grpId="0" build="p" animBg="1"/>
      <p:bldP spid="40" grpId="0" build="p" animBg="1"/>
      <p:bldP spid="41" grpId="0" build="p" animBg="1"/>
      <p:bldP spid="42" grpId="0" build="p" animBg="1"/>
      <p:bldP spid="43" grpId="0" build="p" animBg="1"/>
      <p:bldP spid="44" grpId="0" build="p" animBg="1"/>
      <p:bldP spid="45" grpId="0" build="p" animBg="1"/>
      <p:bldP spid="46" grpId="0" build="p" animBg="1"/>
      <p:bldP spid="47" grpId="0" build="p" animBg="1"/>
      <p:bldP spid="48" grpId="0" build="p" animBg="1"/>
      <p:bldP spid="49" grpId="0" build="p" animBg="1"/>
      <p:bldP spid="50" grpId="0" build="p" animBg="1"/>
      <p:bldP spid="51" grpId="0" build="p" animBg="1"/>
      <p:bldP spid="52" grpId="0" build="p" animBg="1"/>
      <p:bldP spid="53" grpId="0" build="p" animBg="1"/>
      <p:bldP spid="54" grpId="0" build="p" animBg="1"/>
      <p:bldP spid="55" grpId="0" build="p" animBg="1"/>
      <p:bldP spid="56" grpId="0" build="p" animBg="1"/>
      <p:bldP spid="57" grpId="0" build="p" animBg="1"/>
      <p:bldP spid="58" grpId="0" build="p" animBg="1"/>
      <p:bldP spid="59" grpId="0" build="p" animBg="1"/>
      <p:bldP spid="60" grpId="0" build="p" animBg="1"/>
      <p:bldP spid="61" grpId="0" build="p" animBg="1"/>
      <p:bldP spid="62" grpId="0" build="p" animBg="1"/>
      <p:bldP spid="63" grpId="0" build="p" animBg="1"/>
      <p:bldP spid="64" grpId="0" build="p" animBg="1"/>
      <p:bldP spid="65" grpId="0" build="p" animBg="1"/>
      <p:bldP spid="66" grpId="0" build="p" animBg="1"/>
      <p:bldP spid="67" grpId="0" build="p" animBg="1"/>
      <p:bldP spid="68" grpId="0" build="p" animBg="1"/>
      <p:bldP spid="69" grpId="0" build="p" animBg="1"/>
      <p:bldP spid="70" grpId="0" build="p" animBg="1"/>
      <p:bldP spid="71" grpId="0" build="p" animBg="1"/>
      <p:bldP spid="72" grpId="0" build="p" animBg="1"/>
      <p:bldP spid="73" grpId="0" build="p" animBg="1"/>
      <p:bldP spid="74" grpId="0" build="p" animBg="1"/>
      <p:bldP spid="75" grpId="0" build="p" animBg="1"/>
      <p:bldP spid="76" grpId="0" build="p" animBg="1"/>
      <p:bldP spid="77" grpId="0" build="p" animBg="1"/>
      <p:bldP spid="78" grpId="0" build="p" animBg="1"/>
      <p:bldP spid="79" grpId="0" build="p" animBg="1"/>
      <p:bldP spid="80" grpId="0" build="p" animBg="1"/>
      <p:bldP spid="81" grpId="0" build="p" animBg="1"/>
      <p:bldP spid="82" grpId="0" build="p" animBg="1"/>
      <p:bldP spid="83" grpId="0" build="p" animBg="1"/>
      <p:bldP spid="84" grpId="0" build="p" animBg="1"/>
      <p:bldP spid="8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Картинки\76473893_hayvanlar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3" y="5639534"/>
            <a:ext cx="1357322" cy="10756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0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3: Грамматическая арифметика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785794"/>
            <a:ext cx="7467600" cy="5111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Задание</a:t>
            </a:r>
            <a:r>
              <a:rPr kumimoji="0" lang="ru-RU" sz="1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Напиши</a:t>
            </a:r>
            <a:r>
              <a:rPr kumimoji="0" lang="ru-RU" sz="1400" b="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справа слово, используя знаки. Соедини слово с предметом, к которому оно подходит.</a:t>
            </a:r>
            <a:endParaRPr kumimoji="0" lang="ru-RU" sz="1400" b="0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 descr="E:\Картинки\1257409604_3ac6265fcbd9bd5e1c9211033db5f4ea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5572140"/>
            <a:ext cx="1500198" cy="1126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E:\Картинки\60723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500174"/>
            <a:ext cx="1109913" cy="785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7" name="Picture 5" descr="E:\Картинки\52640.jpg"/>
          <p:cNvPicPr>
            <a:picLocks noChangeAspect="1" noChangeArrowheads="1"/>
          </p:cNvPicPr>
          <p:nvPr/>
        </p:nvPicPr>
        <p:blipFill>
          <a:blip r:embed="rId5" cstate="print"/>
          <a:srcRect b="8474"/>
          <a:stretch>
            <a:fillRect/>
          </a:stretch>
        </p:blipFill>
        <p:spPr bwMode="auto">
          <a:xfrm>
            <a:off x="3428992" y="5643578"/>
            <a:ext cx="1143008" cy="10461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8" name="Picture 6" descr="E:\Картинки\475227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5565434"/>
            <a:ext cx="1214446" cy="1100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9" name="Picture 7" descr="E:\Картинки\xyvFtmRBES4IEASOUff6EczwsjhunP0JROVbYlVpi5fyFIjLFUgDDymr21YHogOj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5572140"/>
            <a:ext cx="1328731" cy="11072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5214942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4480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Т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=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=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14612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И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14744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4678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 Black" pitchFamily="34" charset="0"/>
              </a:rPr>
              <a:t>Г</a:t>
            </a:r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14810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Ы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5008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15074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715140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15206" y="1500174"/>
            <a:ext cx="500066" cy="57150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28926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57554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О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86182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Ш</a:t>
            </a:r>
            <a:endParaRPr lang="ru-RU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14810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43042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71670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214414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215206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500694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929322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357950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786578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643438" y="2357430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И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500166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71538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42910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14282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Б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14678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786050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357422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928794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500562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071934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643306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Б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929190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=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643702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215074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786446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500958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072330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929586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357818" y="3000372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142976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14348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Ы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85720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М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86116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Ш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857488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428860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И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000232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571604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Ы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572000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=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143372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714744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715140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7000892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857884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429256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000628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429124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000496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571868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143240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714612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285984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-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857356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428728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Ш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14282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286380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=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4857752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Ф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572264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143636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715008" y="3643314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286512" y="428625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643306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О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214678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786050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357422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О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928794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500166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071538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42910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071934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В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500562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929190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=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500958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072330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215074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643702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5786446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357818" y="5000636"/>
            <a:ext cx="428628" cy="428628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20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20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2000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2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20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20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2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20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20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20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2000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2000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2000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20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2000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20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20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2000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2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20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2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2000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2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2000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2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7" dur="2000"/>
                                        <p:tgtEl>
                                          <p:spTgt spid="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7" dur="2000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2" dur="2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2000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2" dur="2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7" dur="2000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2" dur="2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7" dur="2000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2" dur="2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7" dur="2000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2" dur="2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7" dur="2000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2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fill="hold">
                      <p:stCondLst>
                        <p:cond delay="indefinite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7" dur="2000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2" dur="2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7" dur="2000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2" dur="2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3" fill="hold">
                      <p:stCondLst>
                        <p:cond delay="indefinite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7" dur="2000"/>
                                        <p:tgtEl>
                                          <p:spTgt spid="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2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7" dur="2000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2" dur="2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7" dur="20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2" dur="2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7" dur="20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8" fill="hold">
                      <p:stCondLst>
                        <p:cond delay="indefinite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2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3" fill="hold">
                      <p:stCondLst>
                        <p:cond delay="indefinite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7" dur="2000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8" fill="hold">
                      <p:stCondLst>
                        <p:cond delay="indefinite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2" dur="2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7" dur="2000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8" fill="hold">
                      <p:stCondLst>
                        <p:cond delay="indefinite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2" dur="2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>
                      <p:stCondLst>
                        <p:cond delay="indefinite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7" dur="2000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8" fill="hold">
                      <p:stCondLst>
                        <p:cond delay="indefinite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2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7" dur="2000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8" fill="hold">
                      <p:stCondLst>
                        <p:cond delay="indefinite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2" dur="2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7" dur="2000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8" fill="hold">
                      <p:stCondLst>
                        <p:cond delay="indefinite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2" dur="2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3" fill="hold">
                      <p:stCondLst>
                        <p:cond delay="indefinite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7" dur="2000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8" fill="hold">
                      <p:stCondLst>
                        <p:cond delay="indefinite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2" dur="2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3" fill="hold">
                      <p:stCondLst>
                        <p:cond delay="indefinite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7" dur="2000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8" fill="hold">
                      <p:stCondLst>
                        <p:cond delay="indefinite"/>
                      </p:stCondLst>
                      <p:childTnLst>
                        <p:par>
                          <p:cTn id="749" fill="hold">
                            <p:stCondLst>
                              <p:cond delay="0"/>
                            </p:stCondLst>
                            <p:childTnLst>
                              <p:par>
                                <p:cTn id="75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2" dur="2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>
                      <p:stCondLst>
                        <p:cond delay="indefinite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7" dur="2000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8" fill="hold">
                      <p:stCondLst>
                        <p:cond delay="indefinite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2" dur="2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7" dur="2000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8" fill="hold">
                      <p:stCondLst>
                        <p:cond delay="indefinite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2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7" dur="2000"/>
                                        <p:tgtEl>
                                          <p:spTgt spid="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8" fill="hold">
                      <p:stCondLst>
                        <p:cond delay="indefinite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2" dur="2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3" fill="hold">
                      <p:stCondLst>
                        <p:cond delay="indefinite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7" dur="2000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8" fill="hold">
                      <p:stCondLst>
                        <p:cond delay="indefinite"/>
                      </p:stCondLst>
                      <p:childTnLst>
                        <p:par>
                          <p:cTn id="789" fill="hold">
                            <p:stCondLst>
                              <p:cond delay="0"/>
                            </p:stCondLst>
                            <p:childTnLst>
                              <p:par>
                                <p:cTn id="7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2" dur="2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3" fill="hold">
                      <p:stCondLst>
                        <p:cond delay="indefinite"/>
                      </p:stCondLst>
                      <p:childTnLst>
                        <p:par>
                          <p:cTn id="794" fill="hold">
                            <p:stCondLst>
                              <p:cond delay="0"/>
                            </p:stCondLst>
                            <p:childTnLst>
                              <p:par>
                                <p:cTn id="7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7" dur="2000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8" fill="hold">
                      <p:stCondLst>
                        <p:cond delay="indefinite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2" dur="2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3" fill="hold">
                      <p:stCondLst>
                        <p:cond delay="indefinite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7" dur="2000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8" fill="hold">
                      <p:stCondLst>
                        <p:cond delay="indefinite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2" dur="2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>
                      <p:stCondLst>
                        <p:cond delay="indefinite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7" dur="2000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8" fill="hold">
                      <p:stCondLst>
                        <p:cond delay="indefinite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2" dur="2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3" fill="hold">
                      <p:stCondLst>
                        <p:cond delay="indefinite"/>
                      </p:stCondLst>
                      <p:childTnLst>
                        <p:par>
                          <p:cTn id="824" fill="hold">
                            <p:stCondLst>
                              <p:cond delay="0"/>
                            </p:stCondLst>
                            <p:childTnLst>
                              <p:par>
                                <p:cTn id="8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7" dur="2000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8" fill="hold">
                      <p:stCondLst>
                        <p:cond delay="indefinite"/>
                      </p:stCondLst>
                      <p:childTnLst>
                        <p:par>
                          <p:cTn id="829" fill="hold">
                            <p:stCondLst>
                              <p:cond delay="0"/>
                            </p:stCondLst>
                            <p:childTnLst>
                              <p:par>
                                <p:cTn id="8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2" dur="2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3" fill="hold">
                      <p:stCondLst>
                        <p:cond delay="indefinite"/>
                      </p:stCondLst>
                      <p:childTnLst>
                        <p:par>
                          <p:cTn id="834" fill="hold">
                            <p:stCondLst>
                              <p:cond delay="0"/>
                            </p:stCondLst>
                            <p:childTnLst>
                              <p:par>
                                <p:cTn id="8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7" dur="2000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8" fill="hold">
                      <p:stCondLst>
                        <p:cond delay="indefinite"/>
                      </p:stCondLst>
                      <p:childTnLst>
                        <p:par>
                          <p:cTn id="839" fill="hold">
                            <p:stCondLst>
                              <p:cond delay="0"/>
                            </p:stCondLst>
                            <p:childTnLst>
                              <p:par>
                                <p:cTn id="8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2" dur="2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3" fill="hold">
                      <p:stCondLst>
                        <p:cond delay="indefinite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7" dur="2000"/>
                                        <p:tgtEl>
                                          <p:spTgt spid="1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8" fill="hold">
                      <p:stCondLst>
                        <p:cond delay="indefinite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2" dur="2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3" fill="hold">
                      <p:stCondLst>
                        <p:cond delay="indefinite"/>
                      </p:stCondLst>
                      <p:childTnLst>
                        <p:par>
                          <p:cTn id="854" fill="hold">
                            <p:stCondLst>
                              <p:cond delay="0"/>
                            </p:stCondLst>
                            <p:childTnLst>
                              <p:par>
                                <p:cTn id="8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7" dur="2000"/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8" fill="hold">
                      <p:stCondLst>
                        <p:cond delay="indefinite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2" dur="2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3" fill="hold">
                      <p:stCondLst>
                        <p:cond delay="indefinite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7" dur="2000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8" fill="hold">
                      <p:stCondLst>
                        <p:cond delay="indefinite"/>
                      </p:stCondLst>
                      <p:childTnLst>
                        <p:par>
                          <p:cTn id="869" fill="hold">
                            <p:stCondLst>
                              <p:cond delay="0"/>
                            </p:stCondLst>
                            <p:childTnLst>
                              <p:par>
                                <p:cTn id="8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2" dur="2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3" fill="hold">
                      <p:stCondLst>
                        <p:cond delay="indefinite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7" dur="2000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8" fill="hold">
                      <p:stCondLst>
                        <p:cond delay="indefinite"/>
                      </p:stCondLst>
                      <p:childTnLst>
                        <p:par>
                          <p:cTn id="879" fill="hold">
                            <p:stCondLst>
                              <p:cond delay="0"/>
                            </p:stCondLst>
                            <p:childTnLst>
                              <p:par>
                                <p:cTn id="8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2" dur="2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3" fill="hold">
                      <p:stCondLst>
                        <p:cond delay="indefinite"/>
                      </p:stCondLst>
                      <p:childTnLst>
                        <p:par>
                          <p:cTn id="884" fill="hold">
                            <p:stCondLst>
                              <p:cond delay="0"/>
                            </p:stCondLst>
                            <p:childTnLst>
                              <p:par>
                                <p:cTn id="8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7" dur="2000"/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8" fill="hold">
                      <p:stCondLst>
                        <p:cond delay="indefinite"/>
                      </p:stCondLst>
                      <p:childTnLst>
                        <p:par>
                          <p:cTn id="889" fill="hold">
                            <p:stCondLst>
                              <p:cond delay="0"/>
                            </p:stCondLst>
                            <p:childTnLst>
                              <p:par>
                                <p:cTn id="89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2" dur="2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7" dur="2000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8" fill="hold">
                      <p:stCondLst>
                        <p:cond delay="indefinite"/>
                      </p:stCondLst>
                      <p:childTnLst>
                        <p:par>
                          <p:cTn id="899" fill="hold">
                            <p:stCondLst>
                              <p:cond delay="0"/>
                            </p:stCondLst>
                            <p:childTnLst>
                              <p:par>
                                <p:cTn id="90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2" dur="2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3" fill="hold">
                      <p:stCondLst>
                        <p:cond delay="indefinite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7" dur="2000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2" dur="2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3" fill="hold">
                      <p:stCondLst>
                        <p:cond delay="indefinite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7" dur="2000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8" fill="hold">
                      <p:stCondLst>
                        <p:cond delay="indefinite"/>
                      </p:stCondLst>
                      <p:childTnLst>
                        <p:par>
                          <p:cTn id="919" fill="hold">
                            <p:stCondLst>
                              <p:cond delay="0"/>
                            </p:stCondLst>
                            <p:childTnLst>
                              <p:par>
                                <p:cTn id="9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2" dur="2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3" fill="hold">
                      <p:stCondLst>
                        <p:cond delay="indefinite"/>
                      </p:stCondLst>
                      <p:childTnLst>
                        <p:par>
                          <p:cTn id="924" fill="hold">
                            <p:stCondLst>
                              <p:cond delay="0"/>
                            </p:stCondLst>
                            <p:childTnLst>
                              <p:par>
                                <p:cTn id="9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7" dur="2000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8" fill="hold">
                      <p:stCondLst>
                        <p:cond delay="indefinite"/>
                      </p:stCondLst>
                      <p:childTnLst>
                        <p:par>
                          <p:cTn id="929" fill="hold">
                            <p:stCondLst>
                              <p:cond delay="0"/>
                            </p:stCondLst>
                            <p:childTnLst>
                              <p:par>
                                <p:cTn id="93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2" dur="2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3" fill="hold">
                      <p:stCondLst>
                        <p:cond delay="indefinite"/>
                      </p:stCondLst>
                      <p:childTnLst>
                        <p:par>
                          <p:cTn id="934" fill="hold">
                            <p:stCondLst>
                              <p:cond delay="0"/>
                            </p:stCondLst>
                            <p:childTnLst>
                              <p:par>
                                <p:cTn id="9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7" dur="2000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8" fill="hold">
                      <p:stCondLst>
                        <p:cond delay="indefinite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2" dur="2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build="p" animBg="1"/>
      <p:bldP spid="13" grpId="0" build="p" animBg="1"/>
      <p:bldP spid="14" grpId="0" build="p" animBg="1"/>
      <p:bldP spid="15" grpId="0" build="p" animBg="1"/>
      <p:bldP spid="18" grpId="0" build="p" animBg="1"/>
      <p:bldP spid="19" grpId="0" build="p" animBg="1"/>
      <p:bldP spid="20" grpId="0" build="p" animBg="1"/>
      <p:bldP spid="21" grpId="0" build="p" animBg="1"/>
      <p:bldP spid="22" grpId="0" build="p" animBg="1"/>
      <p:bldP spid="23" grpId="0" build="p" animBg="1"/>
      <p:bldP spid="24" grpId="0" build="p" animBg="1"/>
      <p:bldP spid="25" grpId="0" build="p" animBg="1"/>
      <p:bldP spid="31" grpId="0" build="p" animBg="1"/>
      <p:bldP spid="32" grpId="0" build="p" animBg="1"/>
      <p:bldP spid="33" grpId="0" build="p" animBg="1"/>
      <p:bldP spid="34" grpId="0" build="p" animBg="1"/>
      <p:bldP spid="35" grpId="0" build="p" animBg="1"/>
      <p:bldP spid="36" grpId="0" build="p" animBg="1"/>
      <p:bldP spid="37" grpId="0" build="p" animBg="1"/>
      <p:bldP spid="38" grpId="0" build="p" animBg="1"/>
      <p:bldP spid="39" grpId="0" build="p" animBg="1"/>
      <p:bldP spid="40" grpId="0" build="p" animBg="1"/>
      <p:bldP spid="41" grpId="0" build="p" animBg="1"/>
      <p:bldP spid="42" grpId="0" build="p" animBg="1"/>
      <p:bldP spid="44" grpId="0" build="p" animBg="1"/>
      <p:bldP spid="45" grpId="0" build="p" animBg="1"/>
      <p:bldP spid="46" grpId="0" build="p" animBg="1"/>
      <p:bldP spid="47" grpId="0" build="p" animBg="1"/>
      <p:bldP spid="48" grpId="0" build="p" animBg="1"/>
      <p:bldP spid="49" grpId="0" build="p" animBg="1"/>
      <p:bldP spid="50" grpId="0" build="p" animBg="1"/>
      <p:bldP spid="51" grpId="0" build="p" animBg="1"/>
      <p:bldP spid="52" grpId="0" build="p" animBg="1"/>
      <p:bldP spid="53" grpId="0" build="p" animBg="1"/>
      <p:bldP spid="54" grpId="0" build="p" animBg="1"/>
      <p:bldP spid="55" grpId="0" build="p" animBg="1"/>
      <p:bldP spid="56" grpId="0" build="p" animBg="1"/>
      <p:bldP spid="57" grpId="0" build="p" animBg="1"/>
      <p:bldP spid="60" grpId="0" build="p" animBg="1"/>
      <p:bldP spid="61" grpId="0" build="p" animBg="1"/>
      <p:bldP spid="62" grpId="0" build="p" animBg="1"/>
      <p:bldP spid="63" grpId="0" build="p" animBg="1"/>
      <p:bldP spid="64" grpId="0" build="p" animBg="1"/>
      <p:bldP spid="65" grpId="0" build="p" animBg="1"/>
      <p:bldP spid="66" grpId="0" build="p" animBg="1"/>
      <p:bldP spid="67" grpId="0" build="p" animBg="1"/>
      <p:bldP spid="68" grpId="0" build="p" animBg="1"/>
      <p:bldP spid="69" grpId="0" build="p" animBg="1"/>
      <p:bldP spid="70" grpId="0" build="p" animBg="1"/>
      <p:bldP spid="71" grpId="0" build="p" animBg="1"/>
      <p:bldP spid="72" grpId="0" build="p" animBg="1"/>
      <p:bldP spid="73" grpId="0" build="p" animBg="1"/>
      <p:bldP spid="74" grpId="0" build="p" animBg="1"/>
      <p:bldP spid="75" grpId="0" build="p" animBg="1"/>
      <p:bldP spid="76" grpId="0" build="p" animBg="1"/>
      <p:bldP spid="77" grpId="0" build="p" animBg="1"/>
      <p:bldP spid="78" grpId="0" build="p" animBg="1"/>
      <p:bldP spid="79" grpId="0" build="p" animBg="1"/>
      <p:bldP spid="80" grpId="0" build="p" animBg="1"/>
      <p:bldP spid="81" grpId="0" build="p" animBg="1"/>
      <p:bldP spid="82" grpId="0" build="p" animBg="1"/>
      <p:bldP spid="83" grpId="0" build="p" animBg="1"/>
      <p:bldP spid="84" grpId="0" build="p" animBg="1"/>
      <p:bldP spid="85" grpId="0" build="p" animBg="1"/>
      <p:bldP spid="86" grpId="0" build="p" animBg="1"/>
      <p:bldP spid="87" grpId="0" build="p" animBg="1"/>
      <p:bldP spid="88" grpId="0" build="p" animBg="1"/>
      <p:bldP spid="89" grpId="0" build="p" animBg="1"/>
      <p:bldP spid="90" grpId="0" build="p" animBg="1"/>
      <p:bldP spid="91" grpId="0" build="p" animBg="1"/>
      <p:bldP spid="92" grpId="0" build="p" animBg="1"/>
      <p:bldP spid="93" grpId="0" build="p" animBg="1"/>
      <p:bldP spid="94" grpId="0" build="p" animBg="1"/>
      <p:bldP spid="95" grpId="0" build="p" animBg="1"/>
      <p:bldP spid="96" grpId="0" build="p" animBg="1"/>
      <p:bldP spid="97" grpId="0" build="p" animBg="1"/>
      <p:bldP spid="98" grpId="0" build="p" animBg="1"/>
      <p:bldP spid="99" grpId="0" build="p" animBg="1"/>
      <p:bldP spid="100" grpId="0" build="p" animBg="1"/>
      <p:bldP spid="101" grpId="0" build="p" animBg="1"/>
      <p:bldP spid="102" grpId="0" build="p" animBg="1"/>
      <p:bldP spid="103" grpId="0" build="p" animBg="1"/>
      <p:bldP spid="104" grpId="0" build="p" animBg="1"/>
      <p:bldP spid="105" grpId="0" build="p" animBg="1"/>
      <p:bldP spid="106" grpId="0" build="p" animBg="1"/>
      <p:bldP spid="107" grpId="0" build="p" animBg="1"/>
      <p:bldP spid="108" grpId="0" build="p" animBg="1"/>
      <p:bldP spid="109" grpId="0" build="p" animBg="1"/>
      <p:bldP spid="110" grpId="0" build="p" animBg="1"/>
      <p:bldP spid="111" grpId="0" build="p" animBg="1"/>
      <p:bldP spid="112" grpId="0" build="p" animBg="1"/>
      <p:bldP spid="113" grpId="0" build="p" animBg="1"/>
      <p:bldP spid="11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810</TotalTime>
  <Words>222</Words>
  <Application>Microsoft Office PowerPoint</Application>
  <PresentationFormat>Экран (4:3)</PresentationFormat>
  <Paragraphs>121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ОБУЧЕНИЕ ГРАМОТЕ:  РАЗВИТИЕ ИНТЕРЕСА И СПОСОБНОСТЕЙ К ЧТЕНИЮ У ДЕТЕЙ 6-7 ЛЕТ Занятие №2: Слоги и слова.</vt:lpstr>
      <vt:lpstr>№ 1: Слоги и слова.</vt:lpstr>
      <vt:lpstr>№ 2: Анаграммы.</vt:lpstr>
      <vt:lpstr>№ 3: Грамматическая арифметика.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3: Закрасьте только гласные буквы. Назовите и сравните буквы, которые закрасили.</dc:title>
  <cp:lastModifiedBy>Yura</cp:lastModifiedBy>
  <cp:revision>91</cp:revision>
  <cp:lastPrinted>2014-10-13T09:12:38Z</cp:lastPrinted>
  <dcterms:modified xsi:type="dcterms:W3CDTF">2014-01-30T14:17:57Z</dcterms:modified>
</cp:coreProperties>
</file>