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7"/>
  </p:notesMasterIdLst>
  <p:sldIdLst>
    <p:sldId id="257" r:id="rId2"/>
    <p:sldId id="313" r:id="rId3"/>
    <p:sldId id="308" r:id="rId4"/>
    <p:sldId id="309" r:id="rId5"/>
    <p:sldId id="310" r:id="rId6"/>
    <p:sldId id="311" r:id="rId7"/>
    <p:sldId id="262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0099"/>
    <a:srgbClr val="AA2691"/>
    <a:srgbClr val="FFCC66"/>
    <a:srgbClr val="EEB06C"/>
    <a:srgbClr val="003399"/>
    <a:srgbClr val="FF9933"/>
    <a:srgbClr val="DE55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750" autoAdjust="0"/>
  </p:normalViewPr>
  <p:slideViewPr>
    <p:cSldViewPr>
      <p:cViewPr>
        <p:scale>
          <a:sx n="107" d="100"/>
          <a:sy n="107" d="100"/>
        </p:scale>
        <p:origin x="-78" y="1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378212DC-E561-4145-BAD5-522CC5BBDA0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F69F712-9B56-49BA-A9FA-95B1EA6D6C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14443-2EA1-4074-81D0-362EF01AD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F9FF-6E07-4A65-AD96-290B8B57F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48E2-030A-439D-9E7A-764CE205D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49655-C80A-49FB-8911-A4047EB9A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564B-D3C9-405D-A87A-5D68EE51A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00D9-64D5-4E52-B2C3-D844D2B26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466AC-E62D-4379-BB17-B5C9DD564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E9843-E311-4246-8532-7AA53A00F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1CA5-223F-475C-A05E-5F9CCAB9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3BB64-0945-40AF-9F0B-2750ED24A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CCA53-B83A-4009-9838-8DF8F3902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A84C5F9-A18F-49A2-B2BC-4AF7712C7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305800" cy="1905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000000"/>
                </a:solidFill>
              </a:rPr>
              <a:t/>
            </a:r>
            <a:br>
              <a:rPr lang="ru-RU" sz="3600" smtClean="0">
                <a:solidFill>
                  <a:srgbClr val="000000"/>
                </a:solidFill>
              </a:rPr>
            </a:br>
            <a:endParaRPr lang="ru-RU" sz="18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724400"/>
            <a:ext cx="6705600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  <a:cs typeface="Times New Roman" pitchFamily="18" charset="0"/>
              </a:rPr>
              <a:t/>
            </a:r>
            <a:br>
              <a:rPr lang="ru-RU" sz="1600" dirty="0">
                <a:latin typeface="+mn-lt"/>
                <a:cs typeface="Times New Roman" pitchFamily="18" charset="0"/>
              </a:rPr>
            </a:br>
            <a:endParaRPr lang="ru-RU" dirty="0">
              <a:latin typeface="+mn-lt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7297" y="1219200"/>
            <a:ext cx="484940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презентация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228600" y="3048000"/>
            <a:ext cx="7272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Концерт – развлечения </a:t>
            </a:r>
          </a:p>
          <a:p>
            <a:r>
              <a:rPr lang="ru-RU" sz="3200" b="1" dirty="0"/>
              <a:t>«Игрушки» по стихам Агнии </a:t>
            </a:r>
            <a:r>
              <a:rPr lang="ru-RU" sz="3200" b="1" dirty="0" err="1"/>
              <a:t>Барто</a:t>
            </a:r>
            <a:endParaRPr lang="ru-RU" sz="3200" b="1" dirty="0"/>
          </a:p>
        </p:txBody>
      </p:sp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5029200" y="5791200"/>
            <a:ext cx="4103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Воспитатель: Вишнякова Е.В.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барто\Изображение 0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0005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F:\барто\Изображение 0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4800" y="3200400"/>
            <a:ext cx="45926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Устали решили поиграть в веселую игру.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барто\Изображение 0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29200" y="19812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F:\барто\Изображение 0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2514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F:\барто\Изображение 0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81200" y="1676400"/>
            <a:ext cx="5562600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F:\барто\Изображение 02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1828800"/>
            <a:ext cx="5029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барто\Изображение 0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2200" y="20574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43000" y="762000"/>
            <a:ext cx="379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Наш подарок малышам </a:t>
            </a:r>
          </a:p>
          <a:p>
            <a:r>
              <a:rPr lang="ru-RU" b="1"/>
              <a:t>Книжка – самоделка </a:t>
            </a:r>
          </a:p>
          <a:p>
            <a:r>
              <a:rPr lang="ru-RU" b="1"/>
              <a:t>«Игрушки»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295400" y="2895600"/>
            <a:ext cx="5105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/>
          </p:cNvSpPr>
          <p:nvPr>
            <p:ph idx="1"/>
          </p:nvPr>
        </p:nvSpPr>
        <p:spPr>
          <a:xfrm>
            <a:off x="228600" y="838200"/>
            <a:ext cx="5562600" cy="5334000"/>
          </a:xfrm>
        </p:spPr>
        <p:txBody>
          <a:bodyPr/>
          <a:lstStyle/>
          <a:p>
            <a:r>
              <a:rPr lang="ru-RU" sz="2800" smtClean="0"/>
              <a:t>Дети любят слушать и читать стихи. Особое место занимают стихи Агнии Львовны Барто. Сегодня, услышав имя поэтессы, человек любого возраста улыбается и произносит: «Да-да, конечно, помню с детства:</a:t>
            </a:r>
          </a:p>
          <a:p>
            <a:r>
              <a:rPr lang="ru-RU" sz="2800" smtClean="0"/>
              <a:t>Уронили Мишку на пол,</a:t>
            </a:r>
          </a:p>
          <a:p>
            <a:r>
              <a:rPr lang="ru-RU" sz="2800" smtClean="0"/>
              <a:t>Оторвали Мишке лапу,</a:t>
            </a:r>
          </a:p>
          <a:p>
            <a:r>
              <a:rPr lang="ru-RU" sz="2800" smtClean="0"/>
              <a:t>Всё равно его не брошу,</a:t>
            </a:r>
          </a:p>
          <a:p>
            <a:r>
              <a:rPr lang="ru-RU" sz="2800" smtClean="0"/>
              <a:t>Потому что он – хороший».</a:t>
            </a:r>
          </a:p>
          <a:p>
            <a:endParaRPr lang="ru-RU" smtClean="0"/>
          </a:p>
        </p:txBody>
      </p:sp>
      <p:sp>
        <p:nvSpPr>
          <p:cNvPr id="3075" name="AutoShape 4" descr="&amp;Kcy;&amp;acy;&amp;rcy;&amp;tcy;&amp;icy;&amp;ncy;&amp;kcy;&amp;icy; &amp;pcy;&amp;ocy; &amp;zcy;&amp;acy;&amp;pcy;&amp;rcy;&amp;ocy;&amp;scy;&amp;ucy; &amp;pcy;&amp;ocy;&amp;rcy;&amp;tcy;&amp;rcy;&amp;iecy;&amp;tcy; &amp;Bcy;&amp;acy;&amp;rcy;&amp;tcy;&amp;ocy;"/>
          <p:cNvSpPr>
            <a:spLocks noChangeAspect="1" noChangeArrowheads="1"/>
          </p:cNvSpPr>
          <p:nvPr/>
        </p:nvSpPr>
        <p:spPr bwMode="auto">
          <a:xfrm>
            <a:off x="163513" y="-509588"/>
            <a:ext cx="962025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" name="AutoShape 6" descr="&amp;Kcy;&amp;acy;&amp;rcy;&amp;tcy;&amp;icy;&amp;ncy;&amp;kcy;&amp;icy; &amp;pcy;&amp;ocy; &amp;zcy;&amp;acy;&amp;pcy;&amp;rcy;&amp;ocy;&amp;scy;&amp;ucy; &amp;pcy;&amp;ocy;&amp;rcy;&amp;tcy;&amp;rcy;&amp;iecy;&amp;tcy; &amp;Bcy;&amp;acy;&amp;rcy;&amp;tcy;&amp;ocy;"/>
          <p:cNvSpPr>
            <a:spLocks noChangeAspect="1" noChangeArrowheads="1"/>
          </p:cNvSpPr>
          <p:nvPr/>
        </p:nvSpPr>
        <p:spPr bwMode="auto">
          <a:xfrm>
            <a:off x="163513" y="-509588"/>
            <a:ext cx="962025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077" name="Picture 8" descr="http://www.metodichka.com/images/bar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8382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img1.labirint.ru/books35/340713/big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5200" y="381000"/>
            <a:ext cx="220980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7" descr="http://img2.labirint.ru/books/191022/bi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3810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9" descr="http://img1.labirint.ru/books/165743/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9800" y="457200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1" descr="&amp;Icy;&amp;gcy;&amp;rcy;&amp;ucy;&amp;shcy;&amp;kcy;&amp;icy; (&amp;mcy;&amp;iecy;&amp;dcy;&amp;vcy;&amp;iecy;&amp;zhcy;&amp;ocy;&amp;ncy;&amp;ocy;&amp;kcy;)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43200" y="3352800"/>
            <a:ext cx="2286000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4"/>
          <p:cNvSpPr>
            <a:spLocks noChangeArrowheads="1"/>
          </p:cNvSpPr>
          <p:nvPr/>
        </p:nvSpPr>
        <p:spPr bwMode="auto">
          <a:xfrm>
            <a:off x="457200" y="890588"/>
            <a:ext cx="7543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Franklin Gothic Demi Cond" pitchFamily="34" charset="0"/>
              </a:rPr>
              <a:t>Цель: знакомство детей с творчеством А. Л. </a:t>
            </a:r>
            <a:r>
              <a:rPr lang="ru-RU" dirty="0" err="1">
                <a:latin typeface="Franklin Gothic Demi Cond" pitchFamily="34" charset="0"/>
              </a:rPr>
              <a:t>Барто</a:t>
            </a:r>
            <a:r>
              <a:rPr lang="ru-RU" dirty="0">
                <a:latin typeface="Franklin Gothic Demi Cond" pitchFamily="34" charset="0"/>
              </a:rPr>
              <a:t>, формирование у них устойчивого интереса к художественному слову, развитие творческих способностей. </a:t>
            </a:r>
          </a:p>
          <a:p>
            <a:r>
              <a:rPr lang="ru-RU" dirty="0">
                <a:latin typeface="Franklin Gothic Demi Cond" pitchFamily="34" charset="0"/>
              </a:rPr>
              <a:t>Приобщение дошкольников к чтению художественной литературы. </a:t>
            </a:r>
          </a:p>
          <a:p>
            <a:r>
              <a:rPr lang="ru-RU" dirty="0">
                <a:latin typeface="Franklin Gothic Demi Cond" pitchFamily="34" charset="0"/>
              </a:rPr>
              <a:t>Задачи: </a:t>
            </a:r>
          </a:p>
          <a:p>
            <a:r>
              <a:rPr lang="ru-RU" dirty="0">
                <a:latin typeface="Franklin Gothic Demi Cond" pitchFamily="34" charset="0"/>
              </a:rPr>
              <a:t>• познакомить с творчеством А. </a:t>
            </a:r>
            <a:r>
              <a:rPr lang="ru-RU" dirty="0" err="1">
                <a:latin typeface="Franklin Gothic Demi Cond" pitchFamily="34" charset="0"/>
              </a:rPr>
              <a:t>Барто</a:t>
            </a:r>
            <a:r>
              <a:rPr lang="ru-RU" dirty="0">
                <a:latin typeface="Franklin Gothic Demi Cond" pitchFamily="34" charset="0"/>
              </a:rPr>
              <a:t>;</a:t>
            </a:r>
          </a:p>
          <a:p>
            <a:r>
              <a:rPr lang="ru-RU" dirty="0">
                <a:latin typeface="Franklin Gothic Demi Cond" pitchFamily="34" charset="0"/>
              </a:rPr>
              <a:t>• выявить уровень читательской активности детей;</a:t>
            </a:r>
          </a:p>
          <a:p>
            <a:r>
              <a:rPr lang="ru-RU" dirty="0">
                <a:latin typeface="Franklin Gothic Demi Cond" pitchFamily="34" charset="0"/>
              </a:rPr>
              <a:t>• способствовать пополнению словарного запаса детей, расширению их кругозора;</a:t>
            </a:r>
          </a:p>
          <a:p>
            <a:r>
              <a:rPr lang="ru-RU" dirty="0">
                <a:latin typeface="Franklin Gothic Demi Cond" pitchFamily="34" charset="0"/>
              </a:rPr>
              <a:t>• вовлекать детей в коллективное творческое дело;</a:t>
            </a:r>
          </a:p>
          <a:p>
            <a:r>
              <a:rPr lang="ru-RU" dirty="0">
                <a:latin typeface="Franklin Gothic Demi Cond" pitchFamily="34" charset="0"/>
              </a:rPr>
              <a:t>• развивать артистические, творческие способности.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барто\Изображение 005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828800" y="2438400"/>
            <a:ext cx="5257800" cy="39433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304800"/>
            <a:ext cx="82296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u="sng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Прямоугольник 5"/>
          <p:cNvSpPr>
            <a:spLocks noChangeArrowheads="1"/>
          </p:cNvSpPr>
          <p:nvPr/>
        </p:nvSpPr>
        <p:spPr bwMode="auto">
          <a:xfrm>
            <a:off x="304800" y="12954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:\барто\Изображение 0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2209800"/>
            <a:ext cx="5562600" cy="4171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барто\Изображение 0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2362200"/>
            <a:ext cx="4191000" cy="3143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F:\барто\Изображение 0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200" y="647700"/>
            <a:ext cx="57912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:\барто\Изображение 0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200" y="1828800"/>
            <a:ext cx="5943600" cy="4457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</TotalTime>
  <Words>169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---</dc:creator>
  <cp:lastModifiedBy>---</cp:lastModifiedBy>
  <cp:revision>216</cp:revision>
  <cp:lastPrinted>1601-01-01T00:00:00Z</cp:lastPrinted>
  <dcterms:created xsi:type="dcterms:W3CDTF">1601-01-01T00:00:00Z</dcterms:created>
  <dcterms:modified xsi:type="dcterms:W3CDTF">2014-12-13T17:57:11Z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