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F0832-FE27-4175-8444-18816E5322DE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96B42-406E-4424-A160-B895C8CD10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31A32-A99A-4046-9215-B42D3A87D6C8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A3260-F4C9-489E-AB04-DB7941A87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C515F-ACAA-460C-88DD-1D5796F85DBE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306BC-6E44-4137-998A-744DAB9F9E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83160-2B7E-4931-93E9-52204BF73F50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9337D-D2D5-4F8C-9EA3-1A4D16329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1080F-0052-4A2B-9E0B-8B40E2E47540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4070D-0B1F-432D-B6BF-950887F1A0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27512-6628-425E-B499-C46DB46EEABF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66071-8BA7-445C-9D16-3383F35C2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31D1D-801B-44D4-BC60-321E9CFD9DF7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4686F-4BBB-4CC3-9755-A2D6A5B4AA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B42E9-FF8C-4ECC-9234-09BB48D3A3A5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FDBA4-1803-451E-9246-AEE1050EE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01EB2-2882-4649-8E9C-960178163315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3DC6E-6CC5-41E5-BB19-98D4DAC0CF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D089C-BF0C-4FE3-80FA-95EA3A771F4B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5F398-06DF-4E41-BF55-495B90B8B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7F678-0111-472D-B404-3527F30E2099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28634-CEFD-4EBB-AED1-EF91B1711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1174ED-20FF-432A-A6E0-B8438C385227}" type="datetimeFigureOut">
              <a:rPr lang="ru-RU"/>
              <a:pPr>
                <a:defRPr/>
              </a:pPr>
              <a:t>02.08.2012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73C5E8-F3AA-4D89-9B7F-188D32D4B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2" r:id="rId2"/>
    <p:sldLayoutId id="2147483721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22" r:id="rId9"/>
    <p:sldLayoutId id="2147483718" r:id="rId10"/>
    <p:sldLayoutId id="214748371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484313"/>
            <a:ext cx="8399462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428750"/>
          </a:xfrm>
        </p:spPr>
        <p:txBody>
          <a:bodyPr/>
          <a:lstStyle/>
          <a:p>
            <a:pPr algn="ctr"/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По уровню подвижности  выделяют три группы детей</a:t>
            </a: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857250" y="3071813"/>
            <a:ext cx="7572375" cy="3143250"/>
          </a:xfrm>
        </p:spPr>
        <p:txBody>
          <a:bodyPr/>
          <a:lstStyle/>
          <a:p>
            <a:r>
              <a:rPr lang="ru-RU" smtClean="0"/>
              <a:t>дети средней</a:t>
            </a:r>
          </a:p>
          <a:p>
            <a:r>
              <a:rPr lang="ru-RU" smtClean="0"/>
              <a:t>большой </a:t>
            </a:r>
          </a:p>
          <a:p>
            <a:r>
              <a:rPr lang="ru-RU" smtClean="0"/>
              <a:t> малой подвижности</a:t>
            </a:r>
          </a:p>
          <a:p>
            <a:endParaRPr lang="ru-RU" smtClean="0"/>
          </a:p>
          <a:p>
            <a:pPr algn="r"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23555" name="Рисунок 3" descr="иллюстрация на физуголок 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73763" y="3714750"/>
            <a:ext cx="2670175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724025"/>
          </a:xfrm>
        </p:spPr>
        <p:txBody>
          <a:bodyPr/>
          <a:lstStyle/>
          <a:p>
            <a:pPr algn="ctr"/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Дети средней подвижности характеризуются</a:t>
            </a: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457200" y="2643188"/>
            <a:ext cx="8229600" cy="3357562"/>
          </a:xfrm>
        </p:spPr>
        <p:txBody>
          <a:bodyPr/>
          <a:lstStyle/>
          <a:p>
            <a:r>
              <a:rPr lang="ru-RU" smtClean="0"/>
              <a:t>ровным и спокойным поведением</a:t>
            </a:r>
          </a:p>
          <a:p>
            <a:r>
              <a:rPr lang="ru-RU" smtClean="0"/>
              <a:t>умеренной подвижностью в течение дня</a:t>
            </a:r>
          </a:p>
          <a:p>
            <a:r>
              <a:rPr lang="ru-RU" smtClean="0"/>
              <a:t> самостоятельно регулируют свою двигательную деятельность</a:t>
            </a:r>
          </a:p>
          <a:p>
            <a:endParaRPr lang="ru-RU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9713"/>
          </a:xfrm>
        </p:spPr>
        <p:txBody>
          <a:bodyPr/>
          <a:lstStyle/>
          <a:p>
            <a:pPr algn="ctr"/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Дети чрезмерно высокой подвижности</a:t>
            </a:r>
            <a:r>
              <a:rPr lang="ru-RU" sz="4400" smtClean="0"/>
              <a:t> </a:t>
            </a: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характеризуются</a:t>
            </a:r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429000"/>
          </a:xfrm>
        </p:spPr>
        <p:txBody>
          <a:bodyPr/>
          <a:lstStyle/>
          <a:p>
            <a:r>
              <a:rPr lang="ru-RU" smtClean="0"/>
              <a:t>Неуравновешенным поведением</a:t>
            </a:r>
          </a:p>
          <a:p>
            <a:r>
              <a:rPr lang="ru-RU" smtClean="0"/>
              <a:t>Плохой регуляцией своей двигательной деятельности</a:t>
            </a:r>
          </a:p>
          <a:p>
            <a:r>
              <a:rPr lang="ru-RU" smtClean="0"/>
              <a:t>Быстрой утомляемостью</a:t>
            </a:r>
          </a:p>
          <a:p>
            <a:r>
              <a:rPr lang="ru-RU" smtClean="0"/>
              <a:t>Движения  носят суетливый характер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795463"/>
          </a:xfrm>
        </p:spPr>
        <p:txBody>
          <a:bodyPr/>
          <a:lstStyle/>
          <a:p>
            <a:pPr algn="ctr"/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Дети  малой подвижности характеризуются</a:t>
            </a:r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57200" y="2643188"/>
            <a:ext cx="8229600" cy="3681412"/>
          </a:xfrm>
        </p:spPr>
        <p:txBody>
          <a:bodyPr/>
          <a:lstStyle/>
          <a:p>
            <a:r>
              <a:rPr lang="ru-RU" smtClean="0"/>
              <a:t>Пассивностью поведения</a:t>
            </a:r>
          </a:p>
          <a:p>
            <a:r>
              <a:rPr lang="ru-RU" smtClean="0"/>
              <a:t>Низким уровнем  развития движений</a:t>
            </a:r>
          </a:p>
          <a:p>
            <a:r>
              <a:rPr lang="ru-RU" smtClean="0"/>
              <a:t>Низким уровнем  развития ловкости и выносливости</a:t>
            </a:r>
          </a:p>
          <a:p>
            <a:r>
              <a:rPr lang="ru-RU" smtClean="0"/>
              <a:t>Со временем у малоподвижных детей формируется неуверенность в себе, боязнь включаться в тот или иной вид деятельности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1571625"/>
          </a:xfrm>
        </p:spPr>
        <p:txBody>
          <a:bodyPr/>
          <a:lstStyle/>
          <a:p>
            <a:pPr algn="ctr"/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Создание условий</a:t>
            </a:r>
            <a:br>
              <a:rPr lang="ru-RU" sz="4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 для двигательной активности</a:t>
            </a: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457200" y="2714625"/>
            <a:ext cx="8229600" cy="3571875"/>
          </a:xfrm>
        </p:spPr>
        <p:txBody>
          <a:bodyPr/>
          <a:lstStyle/>
          <a:p>
            <a:r>
              <a:rPr lang="ru-RU" smtClean="0"/>
              <a:t>предоставить пространство для движений</a:t>
            </a:r>
          </a:p>
          <a:p>
            <a:r>
              <a:rPr lang="ru-RU" smtClean="0"/>
              <a:t>подобрать пособия и показать, как можно их использовать</a:t>
            </a:r>
          </a:p>
          <a:p>
            <a:r>
              <a:rPr lang="ru-RU" smtClean="0"/>
              <a:t>действовать вместе с детьми, являясь образцом для подражания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214438"/>
            <a:ext cx="8229600" cy="9286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ДВИГАТЕЛЬНАЯ  АКТИВНОСТЬ, ЗДОРОВЬЕ  И  РАЗВИТИЕ  РЕБЕНКА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2500313"/>
            <a:ext cx="8229600" cy="4073525"/>
          </a:xfrm>
        </p:spPr>
        <p:txBody>
          <a:bodyPr/>
          <a:lstStyle/>
          <a:p>
            <a:r>
              <a:rPr lang="ru-RU" sz="3200" smtClean="0"/>
              <a:t>Здоровье ребенка -  динамический процесс приспособления организма к меняющимся условиям окружающей среды и устойчивости его к воздействиям неблагоприятных факторов. </a:t>
            </a:r>
          </a:p>
          <a:p>
            <a:pPr algn="r">
              <a:buFont typeface="Wingdings 2" pitchFamily="18" charset="2"/>
              <a:buNone/>
            </a:pPr>
            <a:r>
              <a:rPr lang="ru-RU" sz="3200" smtClean="0"/>
              <a:t>А. Г. Сухарев 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13525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Двигательная активность </a:t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Количество движений, которое малыш производит в течение всего бодрствования</a:t>
            </a:r>
          </a:p>
          <a:p>
            <a:r>
              <a:rPr lang="ru-RU" smtClean="0"/>
              <a:t>Биологическая потребность растущего организма, без удовлетворения которой ребенок не может правильно развиваться и расти здоровым</a:t>
            </a:r>
          </a:p>
          <a:p>
            <a:r>
              <a:rPr lang="ru-RU" smtClean="0"/>
              <a:t>Способствует развитию всех систем организма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401050" cy="9286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Зависимость здоровья от двигательной активности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mtClean="0"/>
              <a:t>Дети с нарушением состояния здоровья</a:t>
            </a:r>
          </a:p>
          <a:p>
            <a:pPr algn="ctr">
              <a:buFont typeface="Wingdings 2" pitchFamily="18" charset="2"/>
              <a:buNone/>
            </a:pPr>
            <a:r>
              <a:rPr lang="ru-RU" sz="2400" smtClean="0"/>
              <a:t>исследование Т.Л. Богиной 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graphicFrame>
        <p:nvGraphicFramePr>
          <p:cNvPr id="17411" name="Диаграмма 3"/>
          <p:cNvGraphicFramePr>
            <a:graphicFrameLocks/>
          </p:cNvGraphicFramePr>
          <p:nvPr/>
        </p:nvGraphicFramePr>
        <p:xfrm>
          <a:off x="1449388" y="3235325"/>
          <a:ext cx="6173787" cy="3173413"/>
        </p:xfrm>
        <a:graphic>
          <a:graphicData uri="http://schemas.openxmlformats.org/presentationml/2006/ole">
            <p:oleObj spid="_x0000_s17411" r:id="rId3" imgW="6175783" imgH="3170195" progId="Excel.Chart.8">
              <p:embed/>
            </p:oleObj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643063"/>
          </a:xfrm>
        </p:spPr>
        <p:txBody>
          <a:bodyPr/>
          <a:lstStyle/>
          <a:p>
            <a:pPr algn="ctr"/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Влияние ДА на общее развитие и формирование личности ребёнка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r>
              <a:rPr lang="ru-RU" smtClean="0"/>
              <a:t>Способствует более интенсивному интеллектуальному развитию (Н. М. Щелованов, М. Ю. Кистяковская)</a:t>
            </a:r>
          </a:p>
          <a:p>
            <a:r>
              <a:rPr lang="ru-RU" smtClean="0"/>
              <a:t> Положительно влияет на развитие речи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(М. Кольцова)</a:t>
            </a:r>
          </a:p>
          <a:p>
            <a:r>
              <a:rPr lang="ru-RU" smtClean="0"/>
              <a:t>Формирует  личностные качества: самостоятельность, активность, инициативность, смелость и разумная осторожность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500063" y="1714500"/>
            <a:ext cx="8229600" cy="1143000"/>
          </a:xfrm>
        </p:spPr>
        <p:txBody>
          <a:bodyPr/>
          <a:lstStyle/>
          <a:p>
            <a:pPr algn="ctr"/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Недостаток двигательной активности отрицательно сказывается на здоровье детей</a:t>
            </a: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2571750"/>
            <a:ext cx="8186738" cy="4002088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ru-RU" sz="2400" smtClean="0"/>
          </a:p>
          <a:p>
            <a:r>
              <a:rPr lang="ru-RU" sz="2400" smtClean="0"/>
              <a:t>Происходит перестройка функциональных структур организма</a:t>
            </a:r>
          </a:p>
          <a:p>
            <a:r>
              <a:rPr lang="ru-RU" sz="2400" smtClean="0"/>
              <a:t>Снижаются показатели жизненной ёмкости легких</a:t>
            </a:r>
          </a:p>
          <a:p>
            <a:r>
              <a:rPr lang="ru-RU" sz="2400" smtClean="0"/>
              <a:t>Повышается масса тела</a:t>
            </a:r>
          </a:p>
          <a:p>
            <a:r>
              <a:rPr lang="ru-RU" sz="2400" smtClean="0"/>
              <a:t>В два раза увеличивается  заболеваемость</a:t>
            </a:r>
          </a:p>
          <a:p>
            <a:r>
              <a:rPr lang="ru-RU" sz="2400" smtClean="0"/>
              <a:t> Формируется малоподвижный образ жизни</a:t>
            </a:r>
          </a:p>
          <a:p>
            <a:endParaRPr lang="ru-RU" sz="240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724025"/>
          </a:xfrm>
        </p:spPr>
        <p:txBody>
          <a:bodyPr/>
          <a:lstStyle/>
          <a:p>
            <a:pPr algn="ctr"/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Избыток движений  вреден </a:t>
            </a:r>
            <a:br>
              <a:rPr lang="ru-RU" sz="4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для растущего организма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57200" y="2714625"/>
            <a:ext cx="7972425" cy="3859213"/>
          </a:xfrm>
        </p:spPr>
        <p:txBody>
          <a:bodyPr/>
          <a:lstStyle/>
          <a:p>
            <a:r>
              <a:rPr lang="ru-RU" smtClean="0"/>
              <a:t>Повышается режим работы сердечнососудистой и  дыхательной систем</a:t>
            </a:r>
          </a:p>
          <a:p>
            <a:r>
              <a:rPr lang="ru-RU" smtClean="0"/>
              <a:t>Нарушается гармоничность физического развития</a:t>
            </a:r>
          </a:p>
          <a:p>
            <a:r>
              <a:rPr lang="ru-RU" smtClean="0"/>
              <a:t>Повышается заболеваемость</a:t>
            </a:r>
          </a:p>
          <a:p>
            <a:endParaRPr lang="ru-RU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75"/>
            <a:ext cx="8229600" cy="10715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Интенсивность движений зависит 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 ряда факторов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2714625"/>
            <a:ext cx="8229600" cy="3609975"/>
          </a:xfrm>
        </p:spPr>
        <p:txBody>
          <a:bodyPr/>
          <a:lstStyle/>
          <a:p>
            <a:r>
              <a:rPr lang="ru-RU" smtClean="0"/>
              <a:t>возраста </a:t>
            </a:r>
          </a:p>
          <a:p>
            <a:r>
              <a:rPr lang="ru-RU" smtClean="0"/>
              <a:t>пола ребёнка</a:t>
            </a:r>
          </a:p>
          <a:p>
            <a:r>
              <a:rPr lang="ru-RU" smtClean="0"/>
              <a:t> времени суток</a:t>
            </a:r>
          </a:p>
          <a:p>
            <a:r>
              <a:rPr lang="ru-RU" smtClean="0"/>
              <a:t>времени года</a:t>
            </a:r>
          </a:p>
          <a:p>
            <a:r>
              <a:rPr lang="ru-RU" smtClean="0"/>
              <a:t>индивидуальных особенностей детей</a:t>
            </a:r>
          </a:p>
          <a:p>
            <a:r>
              <a:rPr lang="ru-RU" smtClean="0"/>
              <a:t>условий, в которых растет ребёнок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500" y="1571625"/>
          <a:ext cx="7929563" cy="5048250"/>
        </p:xfrm>
        <a:graphic>
          <a:graphicData uri="http://schemas.openxmlformats.org/drawingml/2006/table">
            <a:tbl>
              <a:tblPr/>
              <a:tblGrid>
                <a:gridCol w="334963"/>
                <a:gridCol w="4322762"/>
                <a:gridCol w="3271838"/>
              </a:tblGrid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двигательной деятельности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Особенности организации, продолжительность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Специально организованные занятия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Занятия по физкультуре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раза в неделю по подгруппам;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 2 полугодии всей группой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– 15 минут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Физкультурный досуг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всей группой ежемесячно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– 15 минут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Физкультурно-оздоровительная работа в режиме дня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Утренняя гимнастика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Ежедневно 4 – 5 минут по специально разработанным игровым комплексам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Подвижные игры на прогулке и в группе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Ежедневно 2 раза в день 10 – 15 минут (в дни проведения физкультурных занятий – 6 – 8 минут)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Дифференцированные физические упражнения на прогулке и в группе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Ежедневно 2 раза в день 5 – 10 минут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Физкультминутка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Ежедневно на занятиях с преобладанием статических поз (1 - 2 минуты)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Гимнастика после дневного сна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Ежедневно 5 – 8  минут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Самостоятельная двигательная деятельность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Ежедневно 15 – 20  минут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проводится под наблюдением воспитателя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– 100 минут  – 3 раза в неделю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– 92 минут – 2  раза в неделю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– 7,5 часов в неделю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83" name="Rectangle 1"/>
          <p:cNvSpPr>
            <a:spLocks noChangeArrowheads="1"/>
          </p:cNvSpPr>
          <p:nvPr/>
        </p:nvSpPr>
        <p:spPr bwMode="auto">
          <a:xfrm>
            <a:off x="571500" y="690563"/>
            <a:ext cx="82867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Модель двигательной активности детей </a:t>
            </a:r>
            <a:endParaRPr lang="ru-RU" sz="2400">
              <a:solidFill>
                <a:schemeClr val="tx2"/>
              </a:solidFill>
            </a:endParaRPr>
          </a:p>
          <a:p>
            <a:pPr algn="ctr" eaLnBrk="0" hangingPunct="0"/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младшая  группа</a:t>
            </a:r>
            <a:endParaRPr lang="ru-RU" sz="2400">
              <a:solidFill>
                <a:schemeClr val="tx2"/>
              </a:solidFill>
            </a:endParaRPr>
          </a:p>
          <a:p>
            <a:pPr algn="ctr" eaLnBrk="0" hangingPunct="0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437</TotalTime>
  <Words>441</Words>
  <Application>Microsoft Office PowerPoint</Application>
  <PresentationFormat>Экран (4:3)</PresentationFormat>
  <Paragraphs>95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Constantia</vt:lpstr>
      <vt:lpstr>Arial</vt:lpstr>
      <vt:lpstr>Calibri</vt:lpstr>
      <vt:lpstr>Wingdings 2</vt:lpstr>
      <vt:lpstr>Times New Roman</vt:lpstr>
      <vt:lpstr>Поток</vt:lpstr>
      <vt:lpstr>Поток</vt:lpstr>
      <vt:lpstr>Поток</vt:lpstr>
      <vt:lpstr>Поток</vt:lpstr>
      <vt:lpstr>Диаграмма Microsoft Excel</vt:lpstr>
      <vt:lpstr>Слайд 1</vt:lpstr>
      <vt:lpstr>   ДВИГАТЕЛЬНАЯ  АКТИВНОСТЬ, ЗДОРОВЬЕ  И  РАЗВИТИЕ  РЕБЕНКА</vt:lpstr>
      <vt:lpstr> Двигательная активность  </vt:lpstr>
      <vt:lpstr>Зависимость здоровья от двигательной активности</vt:lpstr>
      <vt:lpstr>Влияние ДА на общее развитие и формирование личности ребёнка</vt:lpstr>
      <vt:lpstr>Недостаток двигательной активности отрицательно сказывается на здоровье детей</vt:lpstr>
      <vt:lpstr>Избыток движений  вреден  для растущего организма</vt:lpstr>
      <vt:lpstr>Интенсивность движений зависит  от ряда факторов</vt:lpstr>
      <vt:lpstr>Слайд 9</vt:lpstr>
      <vt:lpstr>По уровню подвижности  выделяют три группы детей</vt:lpstr>
      <vt:lpstr>Дети средней подвижности характеризуются</vt:lpstr>
      <vt:lpstr>Дети чрезмерно высокой подвижности характеризуются</vt:lpstr>
      <vt:lpstr>Дети  малой подвижности характеризуются</vt:lpstr>
      <vt:lpstr>Создание условий  для двигательной активности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ДВИГАТЕЛЬНОЙ АКТИВНОСТИ ДЕТЕЙ РАННЕГО ВОЗРАСТА В РЕЖИМЕ ДНЯ</dc:title>
  <cp:lastModifiedBy>Дмитрий Каленюк</cp:lastModifiedBy>
  <cp:revision>69</cp:revision>
  <dcterms:modified xsi:type="dcterms:W3CDTF">2012-08-01T22:03:38Z</dcterms:modified>
</cp:coreProperties>
</file>