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3" r:id="rId2"/>
    <p:sldId id="264" r:id="rId3"/>
    <p:sldId id="256" r:id="rId4"/>
    <p:sldId id="261" r:id="rId5"/>
    <p:sldId id="262" r:id="rId6"/>
    <p:sldId id="257" r:id="rId7"/>
    <p:sldId id="258" r:id="rId8"/>
    <p:sldId id="260" r:id="rId9"/>
    <p:sldId id="25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679E5-818C-4CD5-883D-A6547BCEE3F1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AB1EE-A059-407E-A264-6F848370567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AB1EE-A059-407E-A264-6F8483705672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AB1EE-A059-407E-A264-6F8483705672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857232"/>
            <a:ext cx="8643998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600" b="1" i="1" dirty="0" smtClean="0">
                <a:solidFill>
                  <a:schemeClr val="accent3">
                    <a:lumMod val="50000"/>
                  </a:schemeClr>
                </a:solidFill>
              </a:rPr>
              <a:t>Презентация</a:t>
            </a:r>
          </a:p>
          <a:p>
            <a:pPr algn="ctr"/>
            <a:r>
              <a:rPr lang="ru-RU" sz="4600" b="1" i="1" dirty="0" smtClean="0">
                <a:solidFill>
                  <a:schemeClr val="accent3">
                    <a:lumMod val="50000"/>
                  </a:schemeClr>
                </a:solidFill>
              </a:rPr>
              <a:t> о</a:t>
            </a:r>
          </a:p>
          <a:p>
            <a:pPr algn="ctr"/>
            <a:r>
              <a:rPr lang="ru-RU" sz="4600" b="1" i="1" dirty="0" smtClean="0">
                <a:solidFill>
                  <a:schemeClr val="accent3">
                    <a:lumMod val="50000"/>
                  </a:schemeClr>
                </a:solidFill>
              </a:rPr>
              <a:t>теории потребностей по МАСЛОУ.</a:t>
            </a:r>
            <a:endParaRPr lang="ru-RU" sz="46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_04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00496" y="2928934"/>
            <a:ext cx="4929222" cy="369691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reflection blurRad="12700" stA="38000" endPos="28000" dist="5000" dir="5400000" sy="-100000" algn="bl" rotWithShape="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928662" y="357166"/>
            <a:ext cx="650085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Подготовила учитель биологии</a:t>
            </a:r>
          </a:p>
          <a:p>
            <a:pPr algn="ctr"/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 высшей категории</a:t>
            </a:r>
          </a:p>
          <a:p>
            <a:pPr algn="ctr"/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 школы - лицей №8 </a:t>
            </a:r>
          </a:p>
          <a:p>
            <a:pPr algn="ctr"/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с классами для одарённых детей </a:t>
            </a:r>
          </a:p>
          <a:p>
            <a:pPr algn="ctr"/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города Павлодара</a:t>
            </a:r>
          </a:p>
          <a:p>
            <a:pPr algn="ctr"/>
            <a:r>
              <a:rPr lang="ru-RU" sz="2400" b="1" i="1" dirty="0" smtClean="0">
                <a:solidFill>
                  <a:schemeClr val="accent3">
                    <a:lumMod val="50000"/>
                  </a:schemeClr>
                </a:solidFill>
              </a:rPr>
              <a:t> Синицыны Ирина Юрьевна</a:t>
            </a:r>
            <a:endParaRPr lang="ru-RU" sz="24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357167"/>
            <a:ext cx="8143932" cy="1643074"/>
          </a:xfr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Пирамида потребностей по </a:t>
            </a:r>
            <a:r>
              <a:rPr lang="ru-RU" b="1" i="1" dirty="0" err="1" smtClean="0">
                <a:solidFill>
                  <a:srgbClr val="FF0000"/>
                </a:solidFill>
              </a:rPr>
              <a:t>Абрахаму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Маслоу</a:t>
            </a:r>
            <a:r>
              <a:rPr lang="ru-RU" b="1" i="1" dirty="0" smtClean="0">
                <a:solidFill>
                  <a:srgbClr val="FF0000"/>
                </a:solidFill>
              </a:rPr>
              <a:t>.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357354" y="1928802"/>
            <a:ext cx="45719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200px-Abraham_Maslow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957094"/>
            <a:ext cx="4071967" cy="4900906"/>
          </a:xfrm>
          <a:prstGeom prst="roundRect">
            <a:avLst/>
          </a:prstGeom>
          <a:effectLst>
            <a:softEdge rad="317500"/>
          </a:effectLst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929058" y="2388156"/>
            <a:ext cx="4929222" cy="4154984"/>
          </a:xfrm>
          <a:prstGeom prst="rect">
            <a:avLst/>
          </a:prstGeom>
          <a:ln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1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Маслоу</a:t>
            </a:r>
            <a:r>
              <a:rPr kumimoji="0" lang="ru-RU" sz="2200" b="1" i="1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200" b="1" i="1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Абрахам</a:t>
            </a:r>
            <a:r>
              <a:rPr kumimoji="0" lang="ru-RU" sz="2200" b="1" i="1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b="1" i="1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Харольд</a:t>
            </a:r>
            <a:endParaRPr kumimoji="0" lang="ru-RU" sz="2200" b="0" i="0" u="none" strike="noStrike" cap="none" normalizeH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1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Абрахам</a:t>
            </a:r>
            <a:r>
              <a:rPr kumimoji="0" lang="ru-RU" sz="2200" b="1" i="1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b="1" i="1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Маслоу</a:t>
            </a:r>
            <a:r>
              <a:rPr kumimoji="0" lang="ru-RU" sz="2200" b="1" i="1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(Авраам Маслов)</a:t>
            </a:r>
            <a:endParaRPr kumimoji="0" lang="ru-RU" sz="2200" b="1" i="1" u="none" strike="noStrike" cap="none" normalizeH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1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b="1" i="1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Abraham</a:t>
            </a:r>
            <a:r>
              <a:rPr kumimoji="0" lang="ru-RU" sz="2200" b="1" i="1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200" b="1" i="1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Maslow</a:t>
            </a:r>
            <a:endParaRPr kumimoji="0" lang="ru-RU" sz="2200" b="1" i="1" u="none" strike="noStrike" cap="none" normalizeH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1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Дата рождения:  1 апреля 1908  Место рождения:  Бруклин, Нью-Йорк Дата смерти: 8 июня 1970 (62 года)</a:t>
            </a:r>
            <a:endParaRPr kumimoji="0" lang="ru-RU" sz="2200" b="1" i="1" u="none" strike="noStrike" cap="none" normalizeH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1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Место смерти: </a:t>
            </a:r>
            <a:r>
              <a:rPr kumimoji="0" lang="ru-RU" sz="2200" b="1" i="1" u="none" strike="noStrike" cap="none" normalizeH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Менло-Парк</a:t>
            </a:r>
            <a:r>
              <a:rPr kumimoji="0" lang="ru-RU" sz="2200" b="1" i="1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Калифорния  Научная сфера:  психология, основатель гуманистической психологии</a:t>
            </a:r>
            <a:endParaRPr kumimoji="0" lang="ru-RU" sz="2200" b="1" i="1" u="none" strike="noStrike" cap="none" normalizeH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1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200" b="1" i="1" u="none" strike="noStrike" cap="none" normalizeH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358246" cy="589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900" b="1" i="1" dirty="0" smtClean="0">
                <a:solidFill>
                  <a:srgbClr val="C00000"/>
                </a:solidFill>
              </a:rPr>
              <a:t>«Я совершенно убежден, что человек живет хлебом единым только в условиях, когда хлеба нет,— разъяснял </a:t>
            </a:r>
            <a:r>
              <a:rPr lang="ru-RU" sz="2900" b="1" i="1" dirty="0" err="1" smtClean="0">
                <a:solidFill>
                  <a:srgbClr val="C00000"/>
                </a:solidFill>
              </a:rPr>
              <a:t>Маслоу</a:t>
            </a:r>
            <a:r>
              <a:rPr lang="ru-RU" sz="2900" b="1" i="1" dirty="0" smtClean="0">
                <a:solidFill>
                  <a:srgbClr val="C00000"/>
                </a:solidFill>
              </a:rPr>
              <a:t>.— Но что случается с человеческими стремлениями, когда хлеба вдоволь и желудок всегда полон? Появляются более высокие потребности, и именно они, а не физиологический голод, управляют нашим организмом. По мере удовлетворения одних потребностей возникают другие, все более и более высокие. Так постепенно, шаг за шагом человек приходит к потребности в саморазвитии — наивысшей из них». </a:t>
            </a:r>
            <a:endParaRPr lang="ru-RU" sz="29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maslow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214291"/>
            <a:ext cx="8429684" cy="61573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643998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b="1" i="1" dirty="0" smtClean="0">
                <a:solidFill>
                  <a:srgbClr val="C00000"/>
                </a:solidFill>
              </a:rPr>
              <a:t>Широко известна иногда приписываемая </a:t>
            </a:r>
            <a:r>
              <a:rPr lang="ru-RU" sz="2600" b="1" i="1" dirty="0" err="1" smtClean="0">
                <a:solidFill>
                  <a:srgbClr val="C00000"/>
                </a:solidFill>
              </a:rPr>
              <a:t>Маслоу</a:t>
            </a:r>
            <a:r>
              <a:rPr lang="ru-RU" sz="2600" b="1" i="1" dirty="0" smtClean="0">
                <a:solidFill>
                  <a:srgbClr val="C00000"/>
                </a:solidFill>
              </a:rPr>
              <a:t> так называемая </a:t>
            </a:r>
            <a:r>
              <a:rPr lang="ru-RU" sz="3200" b="1" i="1" u="sng" dirty="0" smtClean="0">
                <a:solidFill>
                  <a:srgbClr val="C00000"/>
                </a:solidFill>
              </a:rPr>
              <a:t>«Пирамида </a:t>
            </a:r>
            <a:r>
              <a:rPr lang="ru-RU" sz="3200" b="1" i="1" u="sng" dirty="0" err="1" smtClean="0">
                <a:solidFill>
                  <a:srgbClr val="C00000"/>
                </a:solidFill>
              </a:rPr>
              <a:t>Маслоу</a:t>
            </a:r>
            <a:r>
              <a:rPr lang="ru-RU" sz="3200" b="1" i="1" u="sng" dirty="0" smtClean="0">
                <a:solidFill>
                  <a:srgbClr val="C00000"/>
                </a:solidFill>
              </a:rPr>
              <a:t>» </a:t>
            </a:r>
            <a:r>
              <a:rPr lang="ru-RU" sz="2600" b="1" i="1" dirty="0" smtClean="0">
                <a:solidFill>
                  <a:srgbClr val="C00000"/>
                </a:solidFill>
              </a:rPr>
              <a:t>— диаграмма, иерархически представляющая человеческие потребности. Однако </a:t>
            </a:r>
            <a:r>
              <a:rPr lang="ru-RU" sz="3200" b="1" i="1" u="sng" dirty="0" smtClean="0">
                <a:solidFill>
                  <a:srgbClr val="C00000"/>
                </a:solidFill>
              </a:rPr>
              <a:t>ни в одной из его публикаций такой схемы </a:t>
            </a:r>
            <a:r>
              <a:rPr lang="ru-RU" sz="2600" b="1" i="1" dirty="0" smtClean="0">
                <a:solidFill>
                  <a:srgbClr val="C00000"/>
                </a:solidFill>
              </a:rPr>
              <a:t>нет, напротив, он считал, что иерархия потребностей не является фиксированной и в наибольшей степени зависит от индивидуальных особенностей каждого человека. «Пирамида потребностей», введённая, вероятно, для упрощённого изложения идеи иерархии потребностей, встречается впервые в немецкоязычной литературе 1970-х годов, например, в первом издании учебника У. </a:t>
            </a:r>
            <a:r>
              <a:rPr lang="ru-RU" sz="2600" b="1" i="1" dirty="0" err="1" smtClean="0">
                <a:solidFill>
                  <a:srgbClr val="C00000"/>
                </a:solidFill>
              </a:rPr>
              <a:t>Стоппа</a:t>
            </a:r>
            <a:r>
              <a:rPr lang="ru-RU" sz="2600" b="1" i="1" dirty="0" smtClean="0">
                <a:solidFill>
                  <a:srgbClr val="C00000"/>
                </a:solidFill>
              </a:rPr>
              <a:t> (1975 год).</a:t>
            </a:r>
          </a:p>
          <a:p>
            <a:pPr algn="ctr"/>
            <a:endParaRPr lang="ru-RU" sz="26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003-003-Fiziologicheskie-potrebnost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321447"/>
            <a:ext cx="8286808" cy="62151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428604"/>
            <a:ext cx="850112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700" b="1" i="1" dirty="0" smtClean="0">
                <a:solidFill>
                  <a:srgbClr val="C00000"/>
                </a:solidFill>
              </a:rPr>
              <a:t>Пирамида потребностей по </a:t>
            </a:r>
            <a:r>
              <a:rPr lang="ru-RU" sz="2700" b="1" i="1" dirty="0" err="1" smtClean="0">
                <a:solidFill>
                  <a:srgbClr val="C00000"/>
                </a:solidFill>
              </a:rPr>
              <a:t>Маслоу</a:t>
            </a:r>
            <a:endParaRPr lang="ru-RU" sz="2700" b="1" i="1" dirty="0" smtClean="0">
              <a:solidFill>
                <a:srgbClr val="C00000"/>
              </a:solidFill>
            </a:endParaRPr>
          </a:p>
          <a:p>
            <a:pPr algn="ctr"/>
            <a:r>
              <a:rPr lang="ru-RU" sz="2700" b="1" i="1" dirty="0" smtClean="0">
                <a:solidFill>
                  <a:srgbClr val="C00000"/>
                </a:solidFill>
              </a:rPr>
              <a:t>Пирамида потребностей — общеупотребительное название иерархической модели потребностей человека, представляющей собой упрощенное изложение идей американского психолога А. </a:t>
            </a:r>
            <a:r>
              <a:rPr lang="ru-RU" sz="2700" b="1" i="1" dirty="0" err="1" smtClean="0">
                <a:solidFill>
                  <a:srgbClr val="C00000"/>
                </a:solidFill>
              </a:rPr>
              <a:t>Маслоу</a:t>
            </a:r>
            <a:r>
              <a:rPr lang="ru-RU" sz="2700" b="1" i="1" dirty="0" smtClean="0">
                <a:solidFill>
                  <a:srgbClr val="C00000"/>
                </a:solidFill>
              </a:rPr>
              <a:t>. Пирамида потребностей отражает одну из самых популярных и известных теорий мотивации — теорию иерархии потребностей. Эта теория известна также как теория потребностей (</a:t>
            </a:r>
            <a:r>
              <a:rPr lang="ru-RU" sz="2700" b="1" i="1" dirty="0" err="1" smtClean="0">
                <a:solidFill>
                  <a:srgbClr val="C00000"/>
                </a:solidFill>
              </a:rPr>
              <a:t>need</a:t>
            </a:r>
            <a:r>
              <a:rPr lang="ru-RU" sz="2700" b="1" i="1" dirty="0" smtClean="0">
                <a:solidFill>
                  <a:srgbClr val="C00000"/>
                </a:solidFill>
              </a:rPr>
              <a:t> </a:t>
            </a:r>
            <a:r>
              <a:rPr lang="ru-RU" sz="2700" b="1" i="1" dirty="0" err="1" smtClean="0">
                <a:solidFill>
                  <a:srgbClr val="C00000"/>
                </a:solidFill>
              </a:rPr>
              <a:t>theory</a:t>
            </a:r>
            <a:r>
              <a:rPr lang="ru-RU" sz="2700" b="1" i="1" dirty="0" smtClean="0">
                <a:solidFill>
                  <a:srgbClr val="C00000"/>
                </a:solidFill>
              </a:rPr>
              <a:t>) или теория иерархии (</a:t>
            </a:r>
            <a:r>
              <a:rPr lang="ru-RU" sz="2700" b="1" i="1" dirty="0" err="1" smtClean="0">
                <a:solidFill>
                  <a:srgbClr val="C00000"/>
                </a:solidFill>
              </a:rPr>
              <a:t>hierarchy</a:t>
            </a:r>
            <a:r>
              <a:rPr lang="ru-RU" sz="2700" b="1" i="1" dirty="0" smtClean="0">
                <a:solidFill>
                  <a:srgbClr val="C00000"/>
                </a:solidFill>
              </a:rPr>
              <a:t> </a:t>
            </a:r>
            <a:r>
              <a:rPr lang="ru-RU" sz="2700" b="1" i="1" dirty="0" err="1" smtClean="0">
                <a:solidFill>
                  <a:srgbClr val="C00000"/>
                </a:solidFill>
              </a:rPr>
              <a:t>theory</a:t>
            </a:r>
            <a:r>
              <a:rPr lang="ru-RU" sz="2700" b="1" i="1" dirty="0" smtClean="0">
                <a:solidFill>
                  <a:srgbClr val="C00000"/>
                </a:solidFill>
              </a:rPr>
              <a:t>). Наиболее подробно его идеи изложены в книге 1954 года «Мотивация и личность» («</a:t>
            </a:r>
            <a:r>
              <a:rPr lang="ru-RU" sz="2700" b="1" i="1" dirty="0" err="1" smtClean="0">
                <a:solidFill>
                  <a:srgbClr val="C00000"/>
                </a:solidFill>
              </a:rPr>
              <a:t>Motivation</a:t>
            </a:r>
            <a:r>
              <a:rPr lang="ru-RU" sz="2700" b="1" i="1" dirty="0" smtClean="0">
                <a:solidFill>
                  <a:srgbClr val="C00000"/>
                </a:solidFill>
              </a:rPr>
              <a:t> </a:t>
            </a:r>
            <a:r>
              <a:rPr lang="ru-RU" sz="2700" b="1" i="1" dirty="0" err="1" smtClean="0">
                <a:solidFill>
                  <a:srgbClr val="C00000"/>
                </a:solidFill>
              </a:rPr>
              <a:t>and</a:t>
            </a:r>
            <a:r>
              <a:rPr lang="ru-RU" sz="2700" b="1" i="1" dirty="0" smtClean="0">
                <a:solidFill>
                  <a:srgbClr val="C00000"/>
                </a:solidFill>
              </a:rPr>
              <a:t> </a:t>
            </a:r>
            <a:r>
              <a:rPr lang="ru-RU" sz="2700" b="1" i="1" dirty="0" err="1" smtClean="0">
                <a:solidFill>
                  <a:srgbClr val="C00000"/>
                </a:solidFill>
              </a:rPr>
              <a:t>Personality</a:t>
            </a:r>
            <a:r>
              <a:rPr lang="ru-RU" sz="2700" b="1" i="1" dirty="0" smtClean="0">
                <a:solidFill>
                  <a:srgbClr val="C00000"/>
                </a:solidFill>
              </a:rPr>
              <a:t>»).</a:t>
            </a:r>
          </a:p>
          <a:p>
            <a:pPr algn="ctr"/>
            <a:endParaRPr lang="ru-RU" sz="27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длжд.ждл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428605"/>
            <a:ext cx="8501122" cy="60722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342</Words>
  <Application>Microsoft Office PowerPoint</Application>
  <PresentationFormat>Экран (4:3)</PresentationFormat>
  <Paragraphs>22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Пирамида потребностей по Абрахаму Маслоу.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Пирамида потребностей по Абрахаму Маслоу.</dc:title>
  <dc:creator>Irina</dc:creator>
  <cp:lastModifiedBy>Irina</cp:lastModifiedBy>
  <cp:revision>10</cp:revision>
  <dcterms:created xsi:type="dcterms:W3CDTF">2013-03-02T14:55:52Z</dcterms:created>
  <dcterms:modified xsi:type="dcterms:W3CDTF">2013-03-20T05:09:00Z</dcterms:modified>
</cp:coreProperties>
</file>