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256" r:id="rId2"/>
    <p:sldId id="257" r:id="rId3"/>
    <p:sldId id="262" r:id="rId4"/>
    <p:sldId id="259" r:id="rId5"/>
    <p:sldId id="264" r:id="rId6"/>
    <p:sldId id="272" r:id="rId7"/>
    <p:sldId id="270" r:id="rId8"/>
    <p:sldId id="266" r:id="rId9"/>
    <p:sldId id="267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660"/>
  </p:normalViewPr>
  <p:slideViewPr>
    <p:cSldViewPr>
      <p:cViewPr>
        <p:scale>
          <a:sx n="50" d="100"/>
          <a:sy n="50" d="100"/>
        </p:scale>
        <p:origin x="-2082" y="-492"/>
      </p:cViewPr>
      <p:guideLst>
        <p:guide orient="horz" pos="2160"/>
        <p:guide pos="2880"/>
      </p:guideLst>
    </p:cSldViewPr>
  </p:slideViewPr>
  <p:notesTextViewPr>
    <p:cViewPr>
      <p:scale>
        <a:sx n="400" d="100"/>
        <a:sy n="4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F1C888-D389-4216-AB56-6D596C76F60D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E4F6C2-6D2A-47CE-8F20-551024AB21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93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7993A-2575-4453-B98E-6837020B2289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ECFC0C-D124-424D-8FF6-1DC4F8BCB1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7993A-2575-4453-B98E-6837020B2289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FC0C-D124-424D-8FF6-1DC4F8BCB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7993A-2575-4453-B98E-6837020B2289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FC0C-D124-424D-8FF6-1DC4F8BCB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467993A-2575-4453-B98E-6837020B2289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EECFC0C-D124-424D-8FF6-1DC4F8BCB1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7993A-2575-4453-B98E-6837020B2289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FC0C-D124-424D-8FF6-1DC4F8BCB1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7993A-2575-4453-B98E-6837020B2289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FC0C-D124-424D-8FF6-1DC4F8BCB1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FC0C-D124-424D-8FF6-1DC4F8BCB1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7993A-2575-4453-B98E-6837020B2289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7993A-2575-4453-B98E-6837020B2289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FC0C-D124-424D-8FF6-1DC4F8BCB1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7993A-2575-4453-B98E-6837020B2289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FC0C-D124-424D-8FF6-1DC4F8BCB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467993A-2575-4453-B98E-6837020B2289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EECFC0C-D124-424D-8FF6-1DC4F8BCB1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7993A-2575-4453-B98E-6837020B2289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ECFC0C-D124-424D-8FF6-1DC4F8BCB1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467993A-2575-4453-B98E-6837020B2289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EECFC0C-D124-424D-8FF6-1DC4F8BCB1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98774" y="1844824"/>
            <a:ext cx="7148111" cy="36317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Числовые </a:t>
            </a:r>
          </a:p>
          <a:p>
            <a:pPr algn="ctr"/>
            <a:r>
              <a:rPr lang="ru-RU" sz="8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неравенства</a:t>
            </a:r>
          </a:p>
          <a:p>
            <a:pPr algn="ctr"/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0810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772816"/>
            <a:ext cx="7560840" cy="3528392"/>
          </a:xfrm>
        </p:spPr>
        <p:txBody>
          <a:bodyPr>
            <a:normAutofit/>
          </a:bodyPr>
          <a:lstStyle/>
          <a:p>
            <a:pPr indent="0" algn="ctr">
              <a:buNone/>
            </a:pPr>
            <a:r>
              <a:rPr lang="ru-RU" sz="3200" b="1" dirty="0" smtClean="0"/>
              <a:t>Сравните числа а и </a:t>
            </a:r>
            <a:r>
              <a:rPr lang="en-US" sz="3200" b="1" dirty="0" smtClean="0"/>
              <a:t>b</a:t>
            </a:r>
            <a:r>
              <a:rPr lang="ru-RU" sz="3200" b="1" dirty="0" smtClean="0"/>
              <a:t>, если:</a:t>
            </a:r>
          </a:p>
          <a:p>
            <a:pPr indent="0" algn="ctr">
              <a:buNone/>
            </a:pPr>
            <a:r>
              <a:rPr lang="ru-RU" sz="3200" b="1" dirty="0" smtClean="0"/>
              <a:t>А) а – </a:t>
            </a:r>
            <a:r>
              <a:rPr lang="en-US" sz="3200" b="1" dirty="0" smtClean="0"/>
              <a:t>b</a:t>
            </a:r>
            <a:r>
              <a:rPr lang="ru-RU" sz="3200" b="1" dirty="0" smtClean="0"/>
              <a:t> = - 0,8   </a:t>
            </a:r>
          </a:p>
          <a:p>
            <a:pPr indent="0" algn="ctr">
              <a:buNone/>
            </a:pPr>
            <a:r>
              <a:rPr lang="ru-RU" sz="3200" b="1" dirty="0" smtClean="0"/>
              <a:t>Б) а – </a:t>
            </a:r>
            <a:r>
              <a:rPr lang="en-US" sz="3200" b="1" dirty="0" smtClean="0"/>
              <a:t>b</a:t>
            </a:r>
            <a:r>
              <a:rPr lang="ru-RU" sz="3200" b="1" dirty="0" smtClean="0"/>
              <a:t> = 0   </a:t>
            </a:r>
          </a:p>
          <a:p>
            <a:pPr indent="0" algn="ctr">
              <a:buNone/>
            </a:pPr>
            <a:r>
              <a:rPr lang="ru-RU" sz="3200" b="1" dirty="0" smtClean="0"/>
              <a:t>В) а – </a:t>
            </a:r>
            <a:r>
              <a:rPr lang="en-US" sz="3200" b="1" dirty="0" smtClean="0"/>
              <a:t>b</a:t>
            </a:r>
            <a:r>
              <a:rPr lang="ru-RU" sz="3200" b="1" dirty="0" smtClean="0"/>
              <a:t> = 5, 903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4071587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74545" y="2204864"/>
            <a:ext cx="4680520" cy="3571122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ru-RU" sz="3600" b="1" i="1" dirty="0" smtClean="0"/>
              <a:t>Я слышу                   и               забываю</a:t>
            </a:r>
            <a:r>
              <a:rPr lang="ru-RU" sz="3600" b="1" i="1" dirty="0"/>
              <a:t>. </a:t>
            </a:r>
            <a:r>
              <a:rPr lang="ru-RU" sz="3600" b="1" i="1" dirty="0" smtClean="0"/>
              <a:t>Я</a:t>
            </a:r>
            <a:r>
              <a:rPr lang="ru-RU" sz="3600" b="1" i="1" dirty="0"/>
              <a:t> вижу </a:t>
            </a:r>
            <a:r>
              <a:rPr lang="ru-RU" sz="3600" b="1" i="1" dirty="0" smtClean="0"/>
              <a:t>и          </a:t>
            </a:r>
            <a:r>
              <a:rPr lang="ru-RU" sz="3600" b="1" i="1" dirty="0"/>
              <a:t> </a:t>
            </a:r>
            <a:r>
              <a:rPr lang="ru-RU" sz="3600" b="1" i="1" dirty="0" smtClean="0"/>
              <a:t>запоминаю</a:t>
            </a:r>
            <a:r>
              <a:rPr lang="ru-RU" sz="3600" b="1" i="1" dirty="0"/>
              <a:t>. </a:t>
            </a:r>
            <a:r>
              <a:rPr lang="ru-RU" sz="3600" b="1" i="1" dirty="0" smtClean="0"/>
              <a:t>Я</a:t>
            </a:r>
            <a:r>
              <a:rPr lang="ru-RU" sz="3600" b="1" i="1" dirty="0"/>
              <a:t> делаю </a:t>
            </a:r>
            <a:r>
              <a:rPr lang="ru-RU" sz="3600" b="1" i="1" dirty="0" smtClean="0"/>
              <a:t>и</a:t>
            </a:r>
            <a:r>
              <a:rPr lang="ru-RU" sz="3600" b="1" i="1" dirty="0"/>
              <a:t> </a:t>
            </a:r>
            <a:r>
              <a:rPr lang="ru-RU" sz="3600" b="1" i="1" dirty="0" smtClean="0"/>
              <a:t>               понимаю</a:t>
            </a:r>
            <a:r>
              <a:rPr lang="ru-RU" sz="3600" b="1" i="1" dirty="0"/>
              <a:t>.</a:t>
            </a:r>
            <a:endParaRPr lang="ru-RU" sz="3600" b="1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052736"/>
            <a:ext cx="64008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err="1" smtClean="0"/>
              <a:t>КОНфУЦИЙ</a:t>
            </a:r>
            <a:endParaRPr lang="ru-RU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04864"/>
            <a:ext cx="3373651" cy="3588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1989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52291"/>
            <a:ext cx="5040560" cy="2976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 descr="C:\Users\Светлана\Downloads\787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429000"/>
            <a:ext cx="3529584" cy="2999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5292080" y="452291"/>
                <a:ext cx="3672407" cy="2976709"/>
              </a:xfrm>
            </p:spPr>
            <p:txBody>
              <a:bodyPr>
                <a:noAutofit/>
              </a:bodyPr>
              <a:lstStyle/>
              <a:p>
                <a:pPr indent="0" algn="ctr">
                  <a:buNone/>
                </a:pPr>
                <a:r>
                  <a:rPr lang="ru-RU" sz="3200" b="1" dirty="0"/>
                  <a:t>П</a:t>
                </a:r>
                <a:r>
                  <a:rPr lang="ru-RU" sz="3200" b="1" dirty="0" smtClean="0"/>
                  <a:t>лощадь </a:t>
                </a:r>
                <a:r>
                  <a:rPr lang="ru-RU" sz="3200" b="1" dirty="0"/>
                  <a:t>России </a:t>
                </a:r>
                <a:endParaRPr lang="ru-RU" sz="3200" b="1" dirty="0" smtClean="0"/>
              </a:p>
              <a:p>
                <a:pPr indent="0">
                  <a:buNone/>
                </a:pPr>
                <a:r>
                  <a:rPr lang="ru-RU" sz="3200" b="1" dirty="0" smtClean="0"/>
                  <a:t>(</a:t>
                </a:r>
                <a:r>
                  <a:rPr lang="ru-RU" sz="3200" b="1" dirty="0">
                    <a:latin typeface="Times New Roman" pitchFamily="18" charset="0"/>
                    <a:cs typeface="Times New Roman" pitchFamily="18" charset="0"/>
                  </a:rPr>
                  <a:t>17 098 242</a:t>
                </a:r>
                <a:r>
                  <a:rPr lang="ru-RU" sz="3200" b="1" dirty="0"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1" i="1">
                            <a:latin typeface="Cambria Math"/>
                          </a:rPr>
                          <m:t>км</m:t>
                        </m:r>
                      </m:e>
                      <m:sup>
                        <m:r>
                          <a:rPr lang="ru-RU" sz="3200" b="1" i="1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3200" b="1" dirty="0"/>
                  <a:t>) </a:t>
                </a:r>
              </a:p>
            </p:txBody>
          </p:sp>
        </mc:Choice>
        <mc:Fallback xmlns="">
          <p:sp>
            <p:nvSpPr>
              <p:cNvPr id="9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292080" y="452291"/>
                <a:ext cx="3672407" cy="2976709"/>
              </a:xfrm>
              <a:blipFill rotWithShape="1">
                <a:blip r:embed="rId4" cstate="print"/>
                <a:stretch>
                  <a:fillRect t="-26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1214748" y="4118115"/>
                <a:ext cx="2638479" cy="15808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3200" b="1" dirty="0" smtClean="0">
                    <a:latin typeface="Times New Roman" pitchFamily="18" charset="0"/>
                    <a:cs typeface="Times New Roman" pitchFamily="18" charset="0"/>
                  </a:rPr>
                  <a:t>Площадь </a:t>
                </a:r>
                <a:endParaRPr lang="ru-RU" sz="32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ru-RU" sz="3200" b="1" dirty="0" smtClean="0">
                    <a:latin typeface="Times New Roman" pitchFamily="18" charset="0"/>
                    <a:cs typeface="Times New Roman" pitchFamily="18" charset="0"/>
                  </a:rPr>
                  <a:t>Франции </a:t>
                </a:r>
              </a:p>
              <a:p>
                <a:pPr algn="ctr"/>
                <a:r>
                  <a:rPr lang="ru-RU" sz="3200" b="1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ru-RU" sz="3200" b="1" dirty="0">
                    <a:latin typeface="Times New Roman" pitchFamily="18" charset="0"/>
                    <a:cs typeface="Times New Roman" pitchFamily="18" charset="0"/>
                  </a:rPr>
                  <a:t>547 030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latin typeface="Cambria Math"/>
                          </a:rPr>
                          <m:t> </m:t>
                        </m:r>
                        <m:r>
                          <a:rPr lang="ru-RU" sz="3200" b="1" i="1">
                            <a:latin typeface="Cambria Math"/>
                          </a:rPr>
                          <m:t>км</m:t>
                        </m:r>
                      </m:e>
                      <m:sup>
                        <m:r>
                          <a:rPr lang="ru-RU" sz="3200" b="1" i="1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3200" b="1" dirty="0"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4748" y="4118115"/>
                <a:ext cx="2638479" cy="1580817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l="-4388" t="-5405" r="-4388" b="-115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7938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4681298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708920"/>
            <a:ext cx="3494112" cy="3494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598976" y="1019634"/>
            <a:ext cx="21602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река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Ока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(1500 км)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4464643"/>
            <a:ext cx="1960986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река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Дон 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1870км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994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5354756"/>
              </p:ext>
            </p:extLst>
          </p:nvPr>
        </p:nvGraphicFramePr>
        <p:xfrm>
          <a:off x="899592" y="620688"/>
          <a:ext cx="6887118" cy="2880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8312"/>
                <a:gridCol w="4078806"/>
              </a:tblGrid>
              <a:tr h="16076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blipFill rotWithShape="1">
                      <a:blip r:embed="rId2"/>
                      <a:stretch>
                        <a:fillRect l="-217" t="-7605" r="-149130" b="-79848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3,6748 и 3,675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36,5810 и 36,581</a:t>
                      </a:r>
                      <a:endParaRPr lang="ru-RU" sz="4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272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2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  <a:r>
                        <a:rPr lang="ru-RU" sz="2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</a:t>
                      </a:r>
                      <a:r>
                        <a:rPr lang="ru-RU" sz="2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 и</a:t>
                      </a:r>
                      <a:r>
                        <a:rPr lang="ru-RU" sz="28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145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blipFill rotWithShape="1">
                      <a:blip r:embed="rId2"/>
                      <a:stretch>
                        <a:fillRect l="-67299" t="-135407" r="-146" b="-478"/>
                      </a:stretch>
                    </a:blip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Таблица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76115286"/>
                  </p:ext>
                </p:extLst>
              </p:nvPr>
            </p:nvGraphicFramePr>
            <p:xfrm>
              <a:off x="899592" y="3501008"/>
              <a:ext cx="6912768" cy="273630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808312"/>
                    <a:gridCol w="4104456"/>
                  </a:tblGrid>
                  <a:tr h="158417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2800" i="1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800">
                                      <a:effectLst/>
                                      <a:latin typeface="Cambria Math"/>
                                    </a:rPr>
                                    <m:t>9</m:t>
                                  </m:r>
                                </m:num>
                                <m:den>
                                  <m:r>
                                    <a:rPr lang="ru-RU" sz="2800">
                                      <a:effectLst/>
                                      <a:latin typeface="Cambria Math"/>
                                    </a:rPr>
                                    <m:t>20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28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sz="2800" dirty="0" smtClean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и 0,45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-5,5 </a:t>
                          </a:r>
                          <a:r>
                            <a:rPr lang="ru-RU" sz="2800" dirty="0" smtClean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и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2800" i="1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800">
                                      <a:effectLst/>
                                      <a:latin typeface="Cambria Math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ru-RU" sz="2800">
                                      <a:effectLst/>
                                      <a:latin typeface="Cambria Math"/>
                                    </a:rPr>
                                    <m:t>9</m:t>
                                  </m:r>
                                </m:den>
                              </m:f>
                            </m:oMath>
                          </a14:m>
                          <a:endParaRPr lang="ru-RU" sz="28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-</a:t>
                          </a:r>
                          <a:r>
                            <a:rPr lang="ru-RU" sz="2800" dirty="0" smtClean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15  </a:t>
                          </a:r>
                          <a:r>
                            <a:rPr lang="ru-RU" sz="28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и -23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-</a:t>
                          </a:r>
                          <a:r>
                            <a:rPr lang="ru-RU" sz="2800" dirty="0" smtClean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115  </a:t>
                          </a:r>
                          <a:r>
                            <a:rPr lang="ru-RU" sz="28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и -127</a:t>
                          </a:r>
                          <a:endParaRPr lang="ru-RU" sz="28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15212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 dirty="0" smtClean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sz="28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-</a:t>
                          </a:r>
                          <a:r>
                            <a:rPr lang="ru-RU" sz="2800" dirty="0" smtClean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3,7</a:t>
                          </a:r>
                          <a:r>
                            <a:rPr lang="ru-RU" sz="2800" baseline="0" dirty="0" smtClean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и</a:t>
                          </a:r>
                          <a:r>
                            <a:rPr lang="ru-RU" sz="2800" dirty="0" smtClean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sz="28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-2,1</a:t>
                          </a:r>
                          <a:endParaRPr lang="ru-RU" sz="28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 dirty="0" smtClean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-0,7</a:t>
                          </a:r>
                          <a:r>
                            <a:rPr lang="ru-RU" sz="2800" baseline="0" dirty="0" smtClean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и </a:t>
                          </a:r>
                          <a:r>
                            <a:rPr lang="ru-RU" sz="2800" dirty="0" smtClean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0</a:t>
                          </a:r>
                          <a:endParaRPr lang="ru-RU" sz="28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Таблица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="" xmlns:p14="http://schemas.microsoft.com/office/powerpoint/2010/main" val="4176115286"/>
                  </p:ext>
                </p:extLst>
              </p:nvPr>
            </p:nvGraphicFramePr>
            <p:xfrm>
              <a:off x="899592" y="3501008"/>
              <a:ext cx="6912768" cy="273630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808312"/>
                    <a:gridCol w="4104456"/>
                  </a:tblGrid>
                  <a:tr h="158417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3"/>
                          <a:stretch>
                            <a:fillRect l="-217" t="-5000" r="-145987" b="-730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-</a:t>
                          </a:r>
                          <a:r>
                            <a:rPr lang="ru-RU" sz="2800" dirty="0" smtClean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15  </a:t>
                          </a:r>
                          <a:r>
                            <a:rPr lang="ru-RU" sz="28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и -23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-</a:t>
                          </a:r>
                          <a:r>
                            <a:rPr lang="ru-RU" sz="2800" dirty="0" smtClean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115  </a:t>
                          </a:r>
                          <a:r>
                            <a:rPr lang="ru-RU" sz="28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и -127</a:t>
                          </a:r>
                          <a:endParaRPr lang="ru-RU" sz="28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15212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 dirty="0" smtClean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sz="28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-</a:t>
                          </a:r>
                          <a:r>
                            <a:rPr lang="ru-RU" sz="2800" dirty="0" smtClean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3,7</a:t>
                          </a:r>
                          <a:r>
                            <a:rPr lang="ru-RU" sz="2800" baseline="0" dirty="0" smtClean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и</a:t>
                          </a:r>
                          <a:r>
                            <a:rPr lang="ru-RU" sz="2800" dirty="0" smtClean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sz="28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-2,1</a:t>
                          </a:r>
                          <a:endParaRPr lang="ru-RU" sz="28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 dirty="0" smtClean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-0,7</a:t>
                          </a:r>
                          <a:r>
                            <a:rPr lang="ru-RU" sz="2800" baseline="0" dirty="0" smtClean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и </a:t>
                          </a:r>
                          <a:r>
                            <a:rPr lang="ru-RU" sz="2800" dirty="0" smtClean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0</a:t>
                          </a:r>
                          <a:endParaRPr lang="ru-RU" sz="28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237182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88840"/>
            <a:ext cx="7992888" cy="3744416"/>
          </a:xfrm>
        </p:spPr>
        <p:txBody>
          <a:bodyPr>
            <a:noAutofit/>
          </a:bodyPr>
          <a:lstStyle/>
          <a:p>
            <a:pPr indent="0" algn="ctr">
              <a:buNone/>
            </a:pP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еравенство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- соотношение между числами (или любыми математическими выражениями, способными принимать численное значение), указывающее, какое из них больше или меньше другого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0" algn="ctr">
              <a:buNone/>
            </a:pPr>
            <a:endParaRPr lang="ru-RU" sz="2800" dirty="0" smtClean="0"/>
          </a:p>
          <a:p>
            <a:pPr indent="0" algn="ctr">
              <a:buNone/>
            </a:pPr>
            <a:r>
              <a:rPr lang="ru-RU" sz="2800" b="1" dirty="0" smtClean="0"/>
              <a:t>Знаки </a:t>
            </a:r>
            <a:r>
              <a:rPr lang="ru-RU" sz="2800" b="1" dirty="0"/>
              <a:t>неравенства ( › ; ‹)появились впервые в 1631г.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980728"/>
            <a:ext cx="64008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Что такое неравенство</a:t>
            </a:r>
            <a:r>
              <a:rPr lang="ru-RU" b="1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360346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а) из двух положительных чисел больше то, модуль которого больше; </a:t>
            </a:r>
          </a:p>
          <a:p>
            <a:r>
              <a:rPr lang="ru-RU" dirty="0"/>
              <a:t>б) из двух отрицательных чисел больше то, модуль которого меньше; </a:t>
            </a:r>
          </a:p>
          <a:p>
            <a:r>
              <a:rPr lang="ru-RU" dirty="0"/>
              <a:t>в) л</a:t>
            </a:r>
            <a:r>
              <a:rPr lang="ru-RU" dirty="0" smtClean="0"/>
              <a:t>юбое </a:t>
            </a:r>
            <a:r>
              <a:rPr lang="ru-RU" dirty="0"/>
              <a:t>отрицательное число меньше положительного; </a:t>
            </a:r>
          </a:p>
          <a:p>
            <a:r>
              <a:rPr lang="ru-RU" dirty="0"/>
              <a:t>г) любое положительное число больше нуля; </a:t>
            </a:r>
          </a:p>
          <a:p>
            <a:r>
              <a:rPr lang="ru-RU" dirty="0"/>
              <a:t>д) любое отрицательное число меньше нуля.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85574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852936"/>
            <a:ext cx="7704856" cy="3048001"/>
          </a:xfrm>
        </p:spPr>
        <p:txBody>
          <a:bodyPr>
            <a:normAutofit fontScale="77500" lnSpcReduction="20000"/>
          </a:bodyPr>
          <a:lstStyle/>
          <a:p>
            <a:pPr indent="0" algn="ctr"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Какие числа можно подставить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вместо</a:t>
            </a:r>
          </a:p>
          <a:p>
            <a:pPr indent="0"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indent="0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– b =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– b =-3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– b =-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– b =1,5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  <a:p>
            <a:pPr indent="0" algn="ctr">
              <a:buNone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a – b = 0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980728"/>
            <a:ext cx="7128792" cy="15045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Расположите в порядке возрастания числа: 8; 0; -3; -1,5. </a:t>
            </a:r>
          </a:p>
        </p:txBody>
      </p:sp>
    </p:spTree>
    <p:extLst>
      <p:ext uri="{BB962C8B-B14F-4D97-AF65-F5344CB8AC3E}">
        <p14:creationId xmlns:p14="http://schemas.microsoft.com/office/powerpoint/2010/main" val="3936976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980728"/>
            <a:ext cx="7272808" cy="5400600"/>
          </a:xfrm>
        </p:spPr>
        <p:txBody>
          <a:bodyPr>
            <a:noAutofit/>
          </a:bodyPr>
          <a:lstStyle/>
          <a:p>
            <a:pPr indent="0" algn="ctr">
              <a:buNone/>
            </a:pPr>
            <a:r>
              <a:rPr lang="ru-RU" sz="3200" b="1" dirty="0"/>
              <a:t>Число </a:t>
            </a:r>
            <a:r>
              <a:rPr lang="en-US" sz="3200" b="1" dirty="0"/>
              <a:t>a </a:t>
            </a:r>
            <a:r>
              <a:rPr lang="ru-RU" sz="3200" b="1" dirty="0"/>
              <a:t>больше числа </a:t>
            </a:r>
            <a:r>
              <a:rPr lang="en-US" sz="3200" b="1" dirty="0"/>
              <a:t>b</a:t>
            </a:r>
            <a:r>
              <a:rPr lang="ru-RU" sz="3200" b="1" dirty="0"/>
              <a:t>, если разность </a:t>
            </a:r>
            <a:r>
              <a:rPr lang="en-US" sz="3200" b="1" dirty="0"/>
              <a:t>a</a:t>
            </a:r>
            <a:r>
              <a:rPr lang="ru-RU" sz="3200" b="1" dirty="0"/>
              <a:t> – </a:t>
            </a:r>
            <a:r>
              <a:rPr lang="en-US" sz="3200" b="1" dirty="0"/>
              <a:t>b</a:t>
            </a:r>
            <a:r>
              <a:rPr lang="ru-RU" sz="3200" b="1" dirty="0"/>
              <a:t> – положительное число;  число а меньше числа </a:t>
            </a:r>
            <a:r>
              <a:rPr lang="en-US" sz="3200" b="1" dirty="0"/>
              <a:t>b</a:t>
            </a:r>
            <a:r>
              <a:rPr lang="ru-RU" sz="3200" b="1" dirty="0"/>
              <a:t>, если разность </a:t>
            </a:r>
            <a:r>
              <a:rPr lang="en-US" sz="3200" b="1" dirty="0"/>
              <a:t>a</a:t>
            </a:r>
            <a:r>
              <a:rPr lang="ru-RU" sz="3200" b="1" dirty="0"/>
              <a:t> – </a:t>
            </a:r>
            <a:r>
              <a:rPr lang="en-US" sz="3200" b="1" dirty="0"/>
              <a:t>b </a:t>
            </a:r>
            <a:r>
              <a:rPr lang="ru-RU" sz="3200" b="1" dirty="0"/>
              <a:t>– отрицательное число. Заметим, что если разность </a:t>
            </a:r>
            <a:r>
              <a:rPr lang="en-US" sz="3200" b="1" dirty="0"/>
              <a:t>a</a:t>
            </a:r>
            <a:r>
              <a:rPr lang="ru-RU" sz="3200" b="1" dirty="0"/>
              <a:t> – </a:t>
            </a:r>
            <a:r>
              <a:rPr lang="en-US" sz="3200" b="1" dirty="0"/>
              <a:t>b </a:t>
            </a:r>
            <a:r>
              <a:rPr lang="ru-RU" sz="3200" b="1" dirty="0" smtClean="0"/>
              <a:t>равна </a:t>
            </a:r>
            <a:r>
              <a:rPr lang="ru-RU" sz="3200" b="1" dirty="0"/>
              <a:t>0</a:t>
            </a:r>
            <a:r>
              <a:rPr lang="ru-RU" sz="3200" b="1" dirty="0" smtClean="0"/>
              <a:t>, </a:t>
            </a:r>
            <a:r>
              <a:rPr lang="ru-RU" sz="3200" b="1" dirty="0"/>
              <a:t>то числа а и </a:t>
            </a:r>
            <a:r>
              <a:rPr lang="en-US" sz="3200" b="1" dirty="0"/>
              <a:t>b </a:t>
            </a:r>
            <a:r>
              <a:rPr lang="ru-RU" sz="3200" b="1" dirty="0"/>
              <a:t>равны.</a:t>
            </a:r>
          </a:p>
        </p:txBody>
      </p:sp>
    </p:spTree>
    <p:extLst>
      <p:ext uri="{BB962C8B-B14F-4D97-AF65-F5344CB8AC3E}">
        <p14:creationId xmlns:p14="http://schemas.microsoft.com/office/powerpoint/2010/main" val="1335330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270</TotalTime>
  <Words>300</Words>
  <Application>Microsoft Office PowerPoint</Application>
  <PresentationFormat>Экран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Презентация PowerPoint</vt:lpstr>
      <vt:lpstr>КОНфУЦИЙ</vt:lpstr>
      <vt:lpstr>Презентация PowerPoint</vt:lpstr>
      <vt:lpstr>Презентация PowerPoint</vt:lpstr>
      <vt:lpstr>Презентация PowerPoint</vt:lpstr>
      <vt:lpstr>Что такое неравенство? </vt:lpstr>
      <vt:lpstr>Презентация PowerPoint</vt:lpstr>
      <vt:lpstr>Расположите в порядке возрастания числа: 8; 0; -3; -1,5.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</dc:creator>
  <cp:lastModifiedBy>Светлана</cp:lastModifiedBy>
  <cp:revision>24</cp:revision>
  <dcterms:created xsi:type="dcterms:W3CDTF">2014-02-17T11:03:13Z</dcterms:created>
  <dcterms:modified xsi:type="dcterms:W3CDTF">2014-02-17T19:12:08Z</dcterms:modified>
</cp:coreProperties>
</file>