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75" r:id="rId4"/>
    <p:sldId id="276" r:id="rId5"/>
    <p:sldId id="277" r:id="rId6"/>
    <p:sldId id="279" r:id="rId7"/>
    <p:sldId id="278" r:id="rId8"/>
    <p:sldId id="280" r:id="rId9"/>
    <p:sldId id="292" r:id="rId10"/>
    <p:sldId id="289" r:id="rId11"/>
    <p:sldId id="281" r:id="rId12"/>
    <p:sldId id="285" r:id="rId13"/>
    <p:sldId id="290" r:id="rId14"/>
    <p:sldId id="282" r:id="rId15"/>
    <p:sldId id="283" r:id="rId16"/>
    <p:sldId id="284" r:id="rId17"/>
    <p:sldId id="286" r:id="rId18"/>
    <p:sldId id="287" r:id="rId19"/>
    <p:sldId id="288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FF0000"/>
                </a:solidFill>
              </a:rPr>
              <a:t>"Приключения Буратино"</a:t>
            </a:r>
          </a:p>
        </c:rich>
      </c:tx>
      <c:layout/>
      <c:overlay val="0"/>
      <c:spPr>
        <a:solidFill>
          <a:schemeClr val="bg2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"Приключение Буратино"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D469EB4-F291-4EE4-A2F3-6588D2FE1B1F}" type="VALUE">
                      <a:rPr lang="en-US" sz="1800"/>
                      <a:pPr/>
                      <a:t>[ЗНАЧЕНИЕ]</a:t>
                    </a:fld>
                    <a:r>
                      <a:rPr lang="en-US" sz="1800" baseline="0"/>
                      <a:t>; </a:t>
                    </a:r>
                    <a:fld id="{0E01B782-414C-4A64-BE9D-AB4BFC6FBD36}" type="PERCENTAGE">
                      <a:rPr lang="en-US" sz="1800" baseline="0"/>
                      <a:pPr/>
                      <a:t>[ПРОЦЕНТ]</a:t>
                    </a:fld>
                    <a:endParaRPr lang="en-US" sz="1800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9F0D650-20BE-46A8-B1E3-199261773DDC}" type="VALUE">
                      <a:rPr lang="en-US" sz="1800"/>
                      <a:pPr/>
                      <a:t>[ЗНАЧЕНИЕ]</a:t>
                    </a:fld>
                    <a:r>
                      <a:rPr lang="en-US" sz="1800" baseline="0"/>
                      <a:t>; </a:t>
                    </a:r>
                    <a:fld id="{2592344C-2418-457A-99BE-9DABB73A15CE}" type="PERCENTAGE">
                      <a:rPr lang="en-US" sz="1800" baseline="0"/>
                      <a:pPr/>
                      <a:t>[ПРОЦЕНТ]</a:t>
                    </a:fld>
                    <a:endParaRPr lang="en-US" sz="1800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Читали</c:v>
                </c:pt>
                <c:pt idx="1">
                  <c:v>Не читали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615376202974627"/>
          <c:y val="0.59196765297904885"/>
          <c:w val="0.1813462379702537"/>
          <c:h val="0.327387373711962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>
                <a:solidFill>
                  <a:srgbClr val="FF0000"/>
                </a:solidFill>
              </a:rPr>
              <a:t>"Чиполлино"</a:t>
            </a:r>
          </a:p>
        </c:rich>
      </c:tx>
      <c:layout/>
      <c:overlay val="0"/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"Чиполлино"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2295822397200358"/>
                  <c:y val="-0.1227312210973629"/>
                </c:manualLayout>
              </c:layout>
              <c:tx>
                <c:rich>
                  <a:bodyPr/>
                  <a:lstStyle/>
                  <a:p>
                    <a:fld id="{CF940351-5007-4E80-8C98-103332AF3A33}" type="VALUE">
                      <a:rPr lang="en-US" sz="1400"/>
                      <a:pPr/>
                      <a:t>[ЗНАЧЕНИЕ]</a:t>
                    </a:fld>
                    <a:r>
                      <a:rPr lang="en-US" sz="1400" baseline="0"/>
                      <a:t>; </a:t>
                    </a:r>
                    <a:fld id="{C418295F-FE33-4423-AFD3-DA2CF55CB95C}" type="PERCENTAGE">
                      <a:rPr lang="en-US" sz="1400" baseline="0"/>
                      <a:pPr/>
                      <a:t>[ПРОЦЕНТ]</a:t>
                    </a:fld>
                    <a:endParaRPr lang="en-US" sz="1400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7640779-F773-42CB-8A2F-C196E7776F49}" type="VALUE">
                      <a:rPr lang="en-US" sz="1400"/>
                      <a:pPr/>
                      <a:t>[ЗНАЧЕНИЕ]</a:t>
                    </a:fld>
                    <a:r>
                      <a:rPr lang="en-US" sz="1400" baseline="0"/>
                      <a:t>; </a:t>
                    </a:r>
                    <a:fld id="{E3629C27-F33D-492C-B528-7579ACC7E7A4}" type="PERCENTAGE">
                      <a:rPr lang="en-US" sz="1400" baseline="0"/>
                      <a:pPr/>
                      <a:t>[ПРОЦЕНТ]</a:t>
                    </a:fld>
                    <a:endParaRPr lang="en-US" sz="1400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Читали</c:v>
                </c:pt>
                <c:pt idx="1">
                  <c:v>Не читали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7561999816112381"/>
          <c:y val="0.59763983923462005"/>
          <c:w val="0.18796515018955967"/>
          <c:h val="0.287848198164718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1CC5A8-EAC3-488A-82ED-630C750E8C99}" type="datetime9">
              <a:rPr lang="ru-RU"/>
              <a:pPr>
                <a:defRPr/>
              </a:pPr>
              <a:t>18.12.2014 22:42:10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8BCC96-97C4-460B-9F16-9FDB6F7DF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17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1F8961-0CBA-47DA-BBAB-7D0206D2B0A6}" type="datetime9">
              <a:rPr lang="ru-RU"/>
              <a:pPr>
                <a:defRPr/>
              </a:pPr>
              <a:t>18.12.2014 22:42:10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80D049-1C96-401C-A559-D3FA0F800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017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F5F3E7-4D73-4E8D-8588-5637D1A3D1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9417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42EE-3C90-4C6A-B28F-E4B54A83D682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D1DF-3DD3-4393-841B-A92250F5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82F3-43A3-4F61-B710-262F5337B7D1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0B3B-689B-41DE-B4F7-5371C3B1F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3E2E-6ED2-48BC-9D35-A60EBF6C4962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CD50-78AB-4F36-A6B7-0CD7D1299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9A60-F0A9-40A6-BCB6-7647DA43DEC4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49D54-1599-48DC-A89B-A5D4B2F24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C2907-932A-4394-9FD9-0244B395F8AA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83F-6EE1-4831-9DAE-10C2691BE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9418-B303-4D63-B05E-E2CDC978530E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ED95-AD92-4150-85C1-E679D6A2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29564-DFA1-49F4-9837-9FDFBFF7BDF8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5A7C-0D9D-4DE0-8878-A606F64A2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35DE8-E9C1-42DA-894B-B84BC3AE1E06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EA02-64C3-4357-9DF2-F6E548E1B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952E-A1D8-4FAD-AC83-3D6EC0B150FB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2CDB-E576-4593-83A0-C8F2D9345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2236-F0AA-43A3-AAA2-E87CEF1B8E4C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8102-C5D6-412C-8EC1-31E01A807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3F1C-33D2-4AEC-A310-0B9AB348EA6E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6D5-7372-4710-B089-DDFA42E6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FF492E-A975-422F-94FA-8D51654B9E64}" type="datetime1">
              <a:rPr lang="ru-RU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FC736-0FD7-40C1-AD75-8E2A9B1C0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4786313"/>
            <a:ext cx="7772400" cy="1470025"/>
          </a:xfrm>
        </p:spPr>
        <p:txBody>
          <a:bodyPr/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/>
            </a:r>
            <a:br>
              <a:rPr lang="ru-RU" sz="1200" b="1" dirty="0" smtClean="0">
                <a:solidFill>
                  <a:srgbClr val="000000"/>
                </a:solidFill>
              </a:rPr>
            </a:br>
            <a:r>
              <a:rPr lang="ru-RU" sz="1200" b="1" dirty="0">
                <a:solidFill>
                  <a:srgbClr val="000000"/>
                </a:solidFill>
              </a:rPr>
              <a:t/>
            </a:r>
            <a:br>
              <a:rPr lang="ru-RU" sz="1200" b="1" dirty="0">
                <a:solidFill>
                  <a:srgbClr val="000000"/>
                </a:solidFill>
              </a:rPr>
            </a:br>
            <a:r>
              <a:rPr lang="ru-RU" sz="1200" b="1" dirty="0" smtClean="0">
                <a:solidFill>
                  <a:srgbClr val="000000"/>
                </a:solidFill>
              </a:rPr>
              <a:t/>
            </a:r>
            <a:br>
              <a:rPr lang="ru-RU" sz="1200" b="1" dirty="0" smtClean="0">
                <a:solidFill>
                  <a:srgbClr val="000000"/>
                </a:solidFill>
              </a:rPr>
            </a:br>
            <a:r>
              <a:rPr lang="ru-RU" sz="1200" b="1" dirty="0">
                <a:solidFill>
                  <a:srgbClr val="000000"/>
                </a:solidFill>
              </a:rPr>
              <a:t/>
            </a:r>
            <a:br>
              <a:rPr lang="ru-RU" sz="1200" b="1" dirty="0">
                <a:solidFill>
                  <a:srgbClr val="000000"/>
                </a:solidFill>
              </a:rPr>
            </a:br>
            <a:r>
              <a:rPr lang="ru-RU" sz="1200" b="1" dirty="0" smtClean="0">
                <a:solidFill>
                  <a:srgbClr val="000000"/>
                </a:solidFill>
              </a:rPr>
              <a:t/>
            </a:r>
            <a:br>
              <a:rPr lang="ru-RU" sz="1200" b="1" dirty="0" smtClean="0">
                <a:solidFill>
                  <a:srgbClr val="000000"/>
                </a:solidFill>
              </a:rPr>
            </a:br>
            <a:r>
              <a:rPr lang="ru-RU" sz="1200" b="1" dirty="0" smtClean="0">
                <a:solidFill>
                  <a:srgbClr val="000000"/>
                </a:solidFill>
              </a:rPr>
              <a:t>Киселёвск, 2014</a:t>
            </a:r>
          </a:p>
        </p:txBody>
      </p:sp>
      <p:pic>
        <p:nvPicPr>
          <p:cNvPr id="2051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3968" y="-190386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sz="1400" b="1" dirty="0" smtClean="0">
              <a:solidFill>
                <a:srgbClr val="000000"/>
              </a:solidFill>
            </a:endParaRPr>
          </a:p>
          <a:p>
            <a:pPr algn="r"/>
            <a:endParaRPr lang="ru-RU" sz="1400" b="1" dirty="0">
              <a:solidFill>
                <a:srgbClr val="000000"/>
              </a:solidFill>
            </a:endParaRPr>
          </a:p>
          <a:p>
            <a:pPr algn="r"/>
            <a:endParaRPr lang="ru-RU" sz="1400" b="1" dirty="0" smtClean="0">
              <a:solidFill>
                <a:srgbClr val="000000"/>
              </a:solidFill>
            </a:endParaRPr>
          </a:p>
          <a:p>
            <a:pPr algn="r"/>
            <a:endParaRPr lang="ru-RU" sz="1400" b="1" dirty="0">
              <a:solidFill>
                <a:srgbClr val="00000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000000"/>
                </a:solidFill>
              </a:rPr>
              <a:t>МБОУ </a:t>
            </a:r>
            <a:r>
              <a:rPr lang="ru-RU" sz="1400" b="1" dirty="0">
                <a:solidFill>
                  <a:srgbClr val="000000"/>
                </a:solidFill>
              </a:rPr>
              <a:t>Основная школа 24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>Киселёвского  городского округа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/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/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b="1" dirty="0" err="1">
                <a:solidFill>
                  <a:srgbClr val="000000"/>
                </a:solidFill>
              </a:rPr>
              <a:t>Учебно</a:t>
            </a:r>
            <a:r>
              <a:rPr lang="ru-RU" b="1" dirty="0">
                <a:solidFill>
                  <a:srgbClr val="000000"/>
                </a:solidFill>
              </a:rPr>
              <a:t> - исследовательская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работа на тему: 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                                                    	 </a:t>
            </a:r>
            <a:br>
              <a:rPr lang="ru-RU" sz="1600" b="1" dirty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000000"/>
                </a:solidFill>
              </a:rPr>
              <a:t>«Роль слов, выражающих </a:t>
            </a:r>
            <a:r>
              <a:rPr lang="ru-RU" sz="2800" b="1" smtClean="0">
                <a:solidFill>
                  <a:srgbClr val="000000"/>
                </a:solidFill>
              </a:rPr>
              <a:t>эмоции,</a:t>
            </a:r>
          </a:p>
          <a:p>
            <a:pPr algn="r"/>
            <a:r>
              <a:rPr lang="ru-RU" sz="2800" b="1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в авторских сказках»"                                                                                                                               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Выполнила </a:t>
            </a:r>
            <a:r>
              <a:rPr lang="ru-RU" dirty="0">
                <a:solidFill>
                  <a:srgbClr val="000000"/>
                </a:solidFill>
              </a:rPr>
              <a:t>работу: </a:t>
            </a: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Рябцева Валерия</a:t>
            </a: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Руководитель</a:t>
            </a:r>
            <a:r>
              <a:rPr lang="ru-RU" dirty="0">
                <a:solidFill>
                  <a:srgbClr val="000000"/>
                </a:solidFill>
              </a:rPr>
              <a:t>: Г.Ф. Трухина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/>
            </a:r>
            <a:br>
              <a:rPr lang="ru-RU" dirty="0">
                <a:solidFill>
                  <a:srgbClr val="00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7704" y="548680"/>
            <a:ext cx="48245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903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Золотой Ключик,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или приключения Буратино</a:t>
            </a:r>
            <a:endParaRPr lang="ru-RU" sz="3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811" y="167339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Глава шестая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b="1" dirty="0" smtClean="0">
                <a:solidFill>
                  <a:srgbClr val="00B050"/>
                </a:solidFill>
              </a:rPr>
              <a:t>Буратино попадает в страну дураков»</a:t>
            </a:r>
          </a:p>
          <a:p>
            <a:pPr marL="0" indent="0">
              <a:buNone/>
            </a:pPr>
            <a:r>
              <a:rPr lang="ru-RU" dirty="0" smtClean="0"/>
              <a:t>Междометия: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ух </a:t>
            </a:r>
            <a:r>
              <a:rPr lang="ru-RU" dirty="0" smtClean="0"/>
              <a:t>(-Ух ты!) – </a:t>
            </a:r>
            <a:r>
              <a:rPr lang="ru-RU" b="1" dirty="0" smtClean="0"/>
              <a:t>восторг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э –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хе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хе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(…тощие собаки в репьях зевали от холода:</a:t>
            </a:r>
          </a:p>
          <a:p>
            <a:pPr marL="0" indent="0">
              <a:buNone/>
            </a:pPr>
            <a:r>
              <a:rPr lang="ru-RU" dirty="0" smtClean="0"/>
              <a:t>- Э – </a:t>
            </a:r>
            <a:r>
              <a:rPr lang="ru-RU" dirty="0" err="1" smtClean="0"/>
              <a:t>хе</a:t>
            </a:r>
            <a:r>
              <a:rPr lang="ru-RU" dirty="0" smtClean="0"/>
              <a:t>-  </a:t>
            </a:r>
            <a:r>
              <a:rPr lang="ru-RU" dirty="0" err="1" smtClean="0"/>
              <a:t>хе</a:t>
            </a:r>
            <a:r>
              <a:rPr lang="ru-RU" dirty="0" smtClean="0"/>
              <a:t>…) – </a:t>
            </a:r>
            <a:r>
              <a:rPr lang="ru-RU" b="1" dirty="0" smtClean="0"/>
              <a:t>печаль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х </a:t>
            </a:r>
            <a:r>
              <a:rPr lang="ru-RU" dirty="0" smtClean="0"/>
              <a:t>(…Ах, какие продаются сладкие пирожки и леденцовые петушки на палочках!) – </a:t>
            </a:r>
            <a:r>
              <a:rPr lang="ru-RU" b="1" dirty="0" smtClean="0"/>
              <a:t>восхищение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8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Золотой Ключик,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или приключения Буратино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Глава </a:t>
            </a:r>
            <a:r>
              <a:rPr lang="ru-RU" dirty="0" smtClean="0">
                <a:solidFill>
                  <a:srgbClr val="FFFF00"/>
                </a:solidFill>
              </a:rPr>
              <a:t>девятая </a:t>
            </a: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b="1" dirty="0" smtClean="0">
                <a:solidFill>
                  <a:srgbClr val="00B050"/>
                </a:solidFill>
              </a:rPr>
              <a:t>По дороге домой Буратино встречает двух нищих – </a:t>
            </a:r>
            <a:r>
              <a:rPr lang="ru-RU" b="1" dirty="0" smtClean="0">
                <a:solidFill>
                  <a:srgbClr val="7030A0"/>
                </a:solidFill>
              </a:rPr>
              <a:t>кота </a:t>
            </a:r>
            <a:r>
              <a:rPr lang="ru-RU" b="1" dirty="0" err="1" smtClean="0">
                <a:solidFill>
                  <a:srgbClr val="7030A0"/>
                </a:solidFill>
              </a:rPr>
              <a:t>Базилио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и </a:t>
            </a:r>
            <a:r>
              <a:rPr lang="ru-RU" b="1" dirty="0" smtClean="0">
                <a:solidFill>
                  <a:srgbClr val="FFC000"/>
                </a:solidFill>
              </a:rPr>
              <a:t>лису Алису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</a:p>
          <a:p>
            <a:pPr marL="0" indent="0">
              <a:buNone/>
            </a:pPr>
            <a:r>
              <a:rPr lang="ru-RU" dirty="0"/>
              <a:t>Междометия</a:t>
            </a:r>
            <a:r>
              <a:rPr lang="ru-RU" dirty="0" smtClean="0"/>
              <a:t>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Ох (- Азбуку, ох, ох! – сказала лиса Алиса, качая головой. – Не доведёт тебя до добра это ученье…) –сочувствие;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5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4968552" cy="597666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9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Чиполлино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шестая </a:t>
            </a:r>
            <a:r>
              <a:rPr lang="ru-RU" sz="2800" b="1" dirty="0" smtClean="0">
                <a:solidFill>
                  <a:srgbClr val="7030A0"/>
                </a:solidFill>
              </a:rPr>
              <a:t>«Барон Апельсин и герцог Мандарин доставили много хлопот и неприятностей»</a:t>
            </a:r>
          </a:p>
          <a:p>
            <a:pPr marL="0" indent="0">
              <a:buNone/>
            </a:pPr>
            <a:r>
              <a:rPr lang="ru-RU" sz="2400" dirty="0"/>
              <a:t>Междометия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у ( -Ну, пошёл!) – </a:t>
            </a:r>
          </a:p>
          <a:p>
            <a:pPr marL="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ренебрежительное</a:t>
            </a:r>
          </a:p>
          <a:p>
            <a:pPr marL="0" indent="0">
              <a:buNone/>
            </a:pPr>
            <a:r>
              <a:rPr lang="ru-RU" sz="2400" dirty="0" smtClean="0"/>
              <a:t> побуждение к  действию;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ах ( -Ах, у вас так плохо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погладили мои рубашки,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что мне остаётся только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умереть!) – отчаяние;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96" y="2564904"/>
            <a:ext cx="4286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6 глава (продолжение)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</a:rPr>
              <a:t>Эй (- Эй вы, ротозеи, ради самого неба,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объезжайте ямы!) –пренебрежительное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побуждение к действию;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  О (О небо, я умираю!) – страдание;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(- О, я потерял самую лучшую запонку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от воротничка и не хочу больше жить на свете!) – отчаяние.</a:t>
            </a:r>
            <a:endParaRPr lang="ru-RU" sz="24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24744"/>
            <a:ext cx="1771650" cy="2581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80868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4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Чиполлино</a:t>
            </a:r>
            <a:endParaRPr lang="ru-RU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ru-RU" b="1" dirty="0">
                <a:solidFill>
                  <a:srgbClr val="FFFF00"/>
                </a:solidFill>
              </a:rPr>
              <a:t>девятая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«Мышиный </a:t>
            </a:r>
            <a:r>
              <a:rPr lang="ru-RU" b="1" dirty="0" err="1" smtClean="0">
                <a:solidFill>
                  <a:srgbClr val="7030A0"/>
                </a:solidFill>
              </a:rPr>
              <a:t>главнокомандую</a:t>
            </a:r>
            <a:r>
              <a:rPr lang="ru-RU" b="1" dirty="0" smtClean="0">
                <a:solidFill>
                  <a:srgbClr val="7030A0"/>
                </a:solidFill>
              </a:rPr>
              <a:t> -</a:t>
            </a:r>
            <a:r>
              <a:rPr lang="ru-RU" b="1" dirty="0" err="1" smtClean="0">
                <a:solidFill>
                  <a:srgbClr val="7030A0"/>
                </a:solidFill>
              </a:rPr>
              <a:t>щий</a:t>
            </a:r>
            <a:r>
              <a:rPr lang="ru-RU" b="1" dirty="0" smtClean="0">
                <a:solidFill>
                  <a:srgbClr val="7030A0"/>
                </a:solidFill>
              </a:rPr>
              <a:t> вынужден дать сигнал к отступлению»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dirty="0"/>
              <a:t>Междометия: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/>
              <a:t>о</a:t>
            </a:r>
            <a:r>
              <a:rPr lang="ru-RU" sz="2400" dirty="0" smtClean="0"/>
              <a:t>х (Кум Тыква был безутешен:</a:t>
            </a:r>
          </a:p>
          <a:p>
            <a:pPr>
              <a:buFontTx/>
              <a:buChar char="-"/>
            </a:pPr>
            <a:r>
              <a:rPr lang="ru-RU" sz="2400" dirty="0" smtClean="0"/>
              <a:t>Ох, и всё это из – за меня!) – </a:t>
            </a:r>
          </a:p>
          <a:p>
            <a:pPr marL="0" indent="0">
              <a:buNone/>
            </a:pPr>
            <a:r>
              <a:rPr lang="ru-RU" sz="2400" dirty="0" smtClean="0"/>
              <a:t>страдание;</a:t>
            </a:r>
          </a:p>
          <a:p>
            <a:r>
              <a:rPr lang="ru-RU" sz="2400" dirty="0" smtClean="0"/>
              <a:t>ах (- Ах, мыши отъели у меня </a:t>
            </a:r>
          </a:p>
          <a:p>
            <a:pPr marL="0" indent="0">
              <a:buNone/>
            </a:pPr>
            <a:r>
              <a:rPr lang="ru-RU" sz="2400" dirty="0" smtClean="0"/>
              <a:t>половину смычка! – воскликнул</a:t>
            </a:r>
          </a:p>
          <a:p>
            <a:pPr marL="0" indent="0">
              <a:buNone/>
            </a:pPr>
            <a:r>
              <a:rPr lang="ru-RU" sz="2400" dirty="0" smtClean="0"/>
              <a:t> Груша со слезами в голосе.) – </a:t>
            </a:r>
          </a:p>
          <a:p>
            <a:pPr marL="0" indent="0">
              <a:buNone/>
            </a:pPr>
            <a:r>
              <a:rPr lang="ru-RU" sz="2400" dirty="0" smtClean="0"/>
              <a:t>отчаяние.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08920"/>
            <a:ext cx="3754760" cy="34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/>
              <a:t>Наблюдение над 6 и 9 главами книги</a:t>
            </a:r>
          </a:p>
          <a:p>
            <a:pPr marL="0" indent="0">
              <a:buNone/>
            </a:pPr>
            <a:r>
              <a:rPr lang="ru-RU" sz="2000" dirty="0" smtClean="0"/>
              <a:t> «Золотой ключик» показали, что в этих</a:t>
            </a:r>
          </a:p>
          <a:p>
            <a:pPr marL="0" indent="0">
              <a:buNone/>
            </a:pPr>
            <a:r>
              <a:rPr lang="ru-RU" sz="2000" dirty="0" smtClean="0"/>
              <a:t> главах междометия, выражающие</a:t>
            </a:r>
          </a:p>
          <a:p>
            <a:pPr marL="0" indent="0">
              <a:buNone/>
            </a:pPr>
            <a:r>
              <a:rPr lang="ru-RU" sz="2000" dirty="0" smtClean="0"/>
              <a:t> оттенки настроения, встречаются в четырёх </a:t>
            </a:r>
          </a:p>
          <a:p>
            <a:pPr marL="0" indent="0">
              <a:buNone/>
            </a:pPr>
            <a:r>
              <a:rPr lang="ru-RU" sz="2000" dirty="0" smtClean="0"/>
              <a:t>предложениях и передают:</a:t>
            </a:r>
          </a:p>
          <a:p>
            <a:r>
              <a:rPr lang="ru-RU" sz="2000" dirty="0" smtClean="0"/>
              <a:t> восторг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осхищение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ечаль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очувствие.</a:t>
            </a:r>
          </a:p>
          <a:p>
            <a:pPr marL="0" indent="0">
              <a:buNone/>
            </a:pPr>
            <a:r>
              <a:rPr lang="ru-RU" sz="2000" dirty="0" smtClean="0"/>
              <a:t>Мы вместе с героями испытываем самые </a:t>
            </a:r>
          </a:p>
          <a:p>
            <a:pPr marL="0" indent="0">
              <a:buNone/>
            </a:pPr>
            <a:r>
              <a:rPr lang="ru-RU" sz="2000" dirty="0" smtClean="0"/>
              <a:t>разные чувства: печаль, восторг, сочувствие.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1647825"/>
            <a:ext cx="337925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6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Вывод (продолжение)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/>
              <a:t>1. Наблюдение над 6 и 9 </a:t>
            </a:r>
            <a:r>
              <a:rPr lang="ru-RU" sz="2400" dirty="0" smtClean="0"/>
              <a:t>главами</a:t>
            </a:r>
          </a:p>
          <a:p>
            <a:pPr marL="0" indent="0">
              <a:buNone/>
            </a:pPr>
            <a:r>
              <a:rPr lang="ru-RU" sz="2400" dirty="0" smtClean="0"/>
              <a:t> книги «</a:t>
            </a:r>
            <a:r>
              <a:rPr lang="ru-RU" sz="2400" dirty="0" err="1" smtClean="0"/>
              <a:t>Чиполлино</a:t>
            </a:r>
            <a:r>
              <a:rPr lang="ru-RU" sz="2400" dirty="0" smtClean="0"/>
              <a:t>» </a:t>
            </a:r>
            <a:r>
              <a:rPr lang="ru-RU" sz="2400" dirty="0"/>
              <a:t>показали, </a:t>
            </a:r>
            <a:r>
              <a:rPr lang="ru-RU" sz="2400" dirty="0" smtClean="0"/>
              <a:t>что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в этих главах междометия,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выражающие </a:t>
            </a:r>
            <a:r>
              <a:rPr lang="ru-RU" sz="2400" dirty="0"/>
              <a:t>оттенки настроения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встречаются в </a:t>
            </a:r>
            <a:r>
              <a:rPr lang="ru-RU" sz="2400" dirty="0" smtClean="0"/>
              <a:t>семи предложениях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и передают</a:t>
            </a:r>
            <a:r>
              <a:rPr lang="ru-RU" sz="2400" dirty="0" smtClean="0"/>
              <a:t>: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ренебрежение (дважды);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тчаяние (трижды);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традание (дважды).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72816"/>
            <a:ext cx="29626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2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1800" dirty="0"/>
              <a:t>Мы вместе с героями </a:t>
            </a:r>
            <a:r>
              <a:rPr lang="ru-RU" sz="1800" dirty="0" smtClean="0"/>
              <a:t>истории про Буратино и его друзей испытываем </a:t>
            </a:r>
            <a:r>
              <a:rPr lang="ru-RU" sz="1800" dirty="0"/>
              <a:t>самые разные </a:t>
            </a:r>
            <a:r>
              <a:rPr lang="ru-RU" sz="1800" dirty="0" smtClean="0"/>
              <a:t>чувства: </a:t>
            </a:r>
            <a:r>
              <a:rPr lang="ru-RU" sz="1800" dirty="0"/>
              <a:t>печаль, восторг, </a:t>
            </a:r>
            <a:r>
              <a:rPr lang="ru-RU" sz="1800" dirty="0" smtClean="0"/>
              <a:t>сочувствие, а читая историю про </a:t>
            </a:r>
            <a:r>
              <a:rPr lang="ru-RU" sz="1800" dirty="0" err="1" smtClean="0"/>
              <a:t>Чиполлино</a:t>
            </a:r>
            <a:r>
              <a:rPr lang="ru-RU" sz="1800" dirty="0" smtClean="0"/>
              <a:t>, часто встречаемся с  отрицательными эмоциями: пренебрежением, отчаянием, негодованием. Поэтому «Золотой ключик» читается легко, на одном дыхании, а «</a:t>
            </a:r>
            <a:r>
              <a:rPr lang="ru-RU" sz="1800" dirty="0" err="1" smtClean="0"/>
              <a:t>Чиполлино</a:t>
            </a:r>
            <a:r>
              <a:rPr lang="ru-RU" sz="1800" dirty="0" smtClean="0"/>
              <a:t>» заставляет нас задуматься не только над судьбой героев, но и поразмышлять над жизнью.</a:t>
            </a:r>
            <a:endParaRPr lang="ru-RU" sz="1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50931" t="38052" r="7136" b="8079"/>
          <a:stretch>
            <a:fillRect/>
          </a:stretch>
        </p:blipFill>
        <p:spPr bwMode="auto">
          <a:xfrm>
            <a:off x="899592" y="2996377"/>
            <a:ext cx="2736304" cy="336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82510"/>
            <a:ext cx="2808312" cy="33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</a:t>
            </a:r>
            <a:r>
              <a:rPr lang="ru-RU" alt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слова, выражающие эмоции, в художественных произведениях для детей.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alt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исследовательской работы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активизации читательского интереса у младших школьников посредством вдумчивого чтения произведений и овладение культурой родной речи.</a:t>
            </a:r>
            <a:endParaRPr lang="ru-RU" alt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выяснить, </a:t>
            </a: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роль играют в произведениях для детей слова, выражающие эмоции.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Приобщить к детской литературе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расширить лексикон учащихся, формировать умение работать со справочной литературой.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познавательный интерес, любознательность,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наблюдательность;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активную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читательскую позицию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Напомнить о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 слова,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бережное отношение к родному языку.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Систематизировать полученные знания посредством издания брошюры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«Слова, выражающие эмоции».</a:t>
            </a: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возможно, </a:t>
            </a:r>
            <a:r>
              <a:rPr lang="ru-RU" alt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 в произведениях слов, выражающих эмоции, способствует активизации читательской активности у детей.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</a:t>
            </a:r>
            <a:r>
              <a:rPr lang="ru-RU" alt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экспресс-опрос учеников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«А» класса;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учащихся 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«А» класса;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эксперимент;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обращение к </a:t>
            </a:r>
            <a:r>
              <a:rPr lang="ru-RU" alt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художественной </a:t>
            </a: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справочной литературе.</a:t>
            </a:r>
            <a:endParaRPr lang="ru-RU" sz="1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5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700808"/>
            <a:ext cx="1704975" cy="267652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37692" t="45415" r="49888" b="15720"/>
          <a:stretch>
            <a:fillRect/>
          </a:stretch>
        </p:blipFill>
        <p:spPr bwMode="auto">
          <a:xfrm flipH="1">
            <a:off x="7380312" y="3284984"/>
            <a:ext cx="121444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058797"/>
            <a:ext cx="2692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5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3200" b="1" dirty="0" smtClean="0"/>
              <a:t>Как в русском языке называют слова,</a:t>
            </a:r>
            <a:br>
              <a:rPr lang="ru-RU" sz="3200" b="1" dirty="0" smtClean="0"/>
            </a:br>
            <a:r>
              <a:rPr lang="ru-RU" sz="3200" b="1" dirty="0" smtClean="0"/>
              <a:t> выражающие эмоции?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b="1" i="1" dirty="0" smtClean="0">
              <a:solidFill>
                <a:srgbClr val="7E4F1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altLang="ru-RU" b="1" i="1" dirty="0" smtClean="0">
                <a:solidFill>
                  <a:srgbClr val="7E4F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Междометие</a:t>
            </a:r>
            <a:r>
              <a:rPr lang="ru-RU" altLang="ru-RU" b="1" i="1" dirty="0" smtClean="0">
                <a:solidFill>
                  <a:srgbClr val="E6781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b="1" i="1" dirty="0"/>
              <a:t>– </a:t>
            </a:r>
            <a:r>
              <a:rPr lang="ru-RU" altLang="ru-RU" b="1" i="1" dirty="0" smtClean="0"/>
              <a:t>неизменяемое слово, выражающее какое – </a:t>
            </a:r>
            <a:r>
              <a:rPr lang="ru-RU" altLang="ru-RU" b="1" i="1" dirty="0" err="1" smtClean="0"/>
              <a:t>нибудь</a:t>
            </a:r>
            <a:r>
              <a:rPr lang="ru-RU" altLang="ru-RU" b="1" i="1" dirty="0" smtClean="0"/>
              <a:t> непосредственное чувство, например: ах, ох.</a:t>
            </a:r>
          </a:p>
          <a:p>
            <a:pPr marL="0" indent="0" algn="r">
              <a:buNone/>
            </a:pPr>
            <a:r>
              <a:rPr lang="ru-RU" altLang="ru-RU" b="1" i="1" dirty="0"/>
              <a:t> </a:t>
            </a:r>
            <a:r>
              <a:rPr lang="ru-RU" altLang="ru-RU" b="1" i="1" dirty="0" smtClean="0"/>
              <a:t>                      (С.И. Ожегов «Словарь                     русского языка»)</a:t>
            </a:r>
            <a:endParaRPr lang="ru-RU" altLang="ru-RU" b="1" i="1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1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Группы междометий </a:t>
            </a:r>
            <a:br>
              <a:rPr lang="ru-RU" sz="3200" b="1" dirty="0" smtClean="0"/>
            </a:br>
            <a:r>
              <a:rPr lang="ru-RU" sz="3200" b="1" dirty="0" smtClean="0"/>
              <a:t>по значению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kern="10" dirty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/>
              <a:t>Значение междометий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 Выражают различные чувства, </a:t>
            </a:r>
            <a:r>
              <a:rPr lang="ru-RU" altLang="ru-RU" dirty="0" smtClean="0"/>
              <a:t>настроения (</a:t>
            </a:r>
            <a:r>
              <a:rPr lang="ru-RU" altLang="ru-RU" dirty="0" smtClean="0">
                <a:solidFill>
                  <a:schemeClr val="hlink"/>
                </a:solidFill>
              </a:rPr>
              <a:t>восторг</a:t>
            </a:r>
            <a:r>
              <a:rPr lang="ru-RU" altLang="ru-RU" dirty="0">
                <a:solidFill>
                  <a:schemeClr val="hlink"/>
                </a:solidFill>
              </a:rPr>
              <a:t>, удивление, страх, горе и т.д</a:t>
            </a:r>
            <a:r>
              <a:rPr lang="ru-RU" altLang="ru-RU" dirty="0" smtClean="0">
                <a:solidFill>
                  <a:schemeClr val="hlink"/>
                </a:solidFill>
              </a:rPr>
              <a:t>.):</a:t>
            </a:r>
            <a:r>
              <a:rPr lang="ru-RU" altLang="ru-RU" dirty="0" smtClean="0"/>
              <a:t>                                       </a:t>
            </a:r>
            <a:r>
              <a:rPr lang="ru-RU" altLang="ru-RU" b="1" dirty="0" smtClean="0"/>
              <a:t> </a:t>
            </a:r>
            <a:endParaRPr lang="ru-RU" altLang="ru-RU" b="1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ай, ах, ба, о, ох, эх, эй, увы, ура, фу, фи, тьфу и др.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Picture 12" descr="AG001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8975"/>
            <a:ext cx="792163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G001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7" y="5301208"/>
            <a:ext cx="792163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2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38" y="457994"/>
            <a:ext cx="8229600" cy="1143000"/>
          </a:xfrm>
        </p:spPr>
        <p:txBody>
          <a:bodyPr/>
          <a:lstStyle/>
          <a:p>
            <a:r>
              <a:rPr lang="ru-RU" kern="10" dirty="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kern="10" dirty="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kern="10" dirty="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br>
              <a:rPr lang="ru-RU" kern="10" dirty="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12" descr="AG001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8975"/>
            <a:ext cx="792163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AG00130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2" y="5981742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5" y="1954167"/>
            <a:ext cx="7931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z="2800" b="1" dirty="0"/>
              <a:t> Значение междометий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 dirty="0"/>
              <a:t> </a:t>
            </a:r>
            <a:r>
              <a:rPr lang="ru-RU" altLang="ru-RU" sz="2800" b="1" dirty="0" smtClean="0"/>
              <a:t>Междометия </a:t>
            </a:r>
            <a:r>
              <a:rPr lang="ru-RU" altLang="ru-RU" sz="2800" dirty="0" smtClean="0"/>
              <a:t>выражают </a:t>
            </a:r>
            <a:r>
              <a:rPr lang="ru-RU" altLang="ru-RU" sz="2800" dirty="0"/>
              <a:t>различные </a:t>
            </a:r>
            <a:r>
              <a:rPr lang="ru-RU" altLang="ru-RU" sz="2800" dirty="0" smtClean="0"/>
              <a:t>побуждения</a:t>
            </a:r>
            <a:r>
              <a:rPr lang="ru-RU" altLang="ru-RU" sz="2800" b="1" dirty="0" smtClean="0"/>
              <a:t> (</a:t>
            </a:r>
            <a:r>
              <a:rPr lang="ru-RU" altLang="ru-RU" sz="2800" dirty="0" smtClean="0">
                <a:solidFill>
                  <a:schemeClr val="hlink"/>
                </a:solidFill>
              </a:rPr>
              <a:t>желание </a:t>
            </a:r>
            <a:r>
              <a:rPr lang="ru-RU" altLang="ru-RU" sz="2800" dirty="0">
                <a:solidFill>
                  <a:schemeClr val="hlink"/>
                </a:solidFill>
              </a:rPr>
              <a:t>прекратить разговор или шум, побуждение к речи, </a:t>
            </a:r>
            <a:r>
              <a:rPr lang="ru-RU" altLang="ru-RU" sz="2800" dirty="0" smtClean="0">
                <a:solidFill>
                  <a:schemeClr val="hlink"/>
                </a:solidFill>
              </a:rPr>
              <a:t>действию):</a:t>
            </a:r>
            <a:r>
              <a:rPr lang="ru-RU" altLang="ru-RU" sz="2800" dirty="0" smtClean="0"/>
              <a:t> </a:t>
            </a:r>
            <a:endParaRPr lang="ru-RU" altLang="ru-RU" sz="2800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прочь, вон, тсс, цыц, ну, ну-ну, эй, брысь, шабаш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56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Анкетирование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(участвовало 18 чел.)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Часто ли ты используешь в своей речи междометия</a:t>
            </a:r>
            <a:r>
              <a:rPr lang="ru-RU" dirty="0" smtClean="0"/>
              <a:t>? </a:t>
            </a:r>
            <a:r>
              <a:rPr lang="ru-RU" sz="2000" dirty="0" smtClean="0"/>
              <a:t>(да – 14 чел., нет -1 чел., не знаю – 3 чел.)</a:t>
            </a: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2. Какие междометия ты употребляешь чаще других</a:t>
            </a:r>
            <a:r>
              <a:rPr lang="ru-RU" dirty="0" smtClean="0"/>
              <a:t>? </a:t>
            </a:r>
            <a:r>
              <a:rPr lang="ru-RU" sz="2000" dirty="0" smtClean="0"/>
              <a:t>(</a:t>
            </a:r>
            <a:r>
              <a:rPr lang="ru-RU" sz="2000" dirty="0" smtClean="0"/>
              <a:t>э</a:t>
            </a:r>
            <a:r>
              <a:rPr lang="ru-RU" sz="2000" dirty="0" smtClean="0"/>
              <a:t>моции – 18 чел., побуждения – 14 чел.)</a:t>
            </a:r>
            <a:endParaRPr lang="ru-RU" sz="2000" dirty="0" smtClean="0"/>
          </a:p>
          <a:p>
            <a:pPr marL="0" indent="0">
              <a:buNone/>
            </a:pPr>
            <a:r>
              <a:rPr lang="ru-RU" dirty="0" smtClean="0"/>
              <a:t>3. Какие междометия употребляют твои друзья</a:t>
            </a:r>
            <a:r>
              <a:rPr lang="ru-RU" dirty="0" smtClean="0"/>
              <a:t>? </a:t>
            </a:r>
            <a:r>
              <a:rPr lang="ru-RU" sz="2000" dirty="0" smtClean="0"/>
              <a:t>(</a:t>
            </a:r>
            <a:r>
              <a:rPr lang="ru-RU" sz="2000" dirty="0"/>
              <a:t>э</a:t>
            </a:r>
            <a:r>
              <a:rPr lang="ru-RU" sz="2000" dirty="0" smtClean="0"/>
              <a:t>моции – 12 чел., побуждения – 18 чел.)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4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0" dirty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kern="10" dirty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kern="10" dirty="0" smtClean="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наблюдения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800" b="1" dirty="0">
                <a:solidFill>
                  <a:srgbClr val="693A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Междометие</a:t>
            </a:r>
            <a:r>
              <a:rPr lang="ru-RU" alt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dirty="0"/>
              <a:t>– характерная принадлежность разговорного стиля. В художественных произведениях междометия чаще используются в диалогах.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5495" r="6586" b="4622"/>
          <a:stretch>
            <a:fillRect/>
          </a:stretch>
        </p:blipFill>
        <p:spPr bwMode="auto">
          <a:xfrm>
            <a:off x="827584" y="3500438"/>
            <a:ext cx="3192001" cy="29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3500438"/>
            <a:ext cx="3242070" cy="29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7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Экспресс – опрос</a:t>
            </a:r>
            <a:br>
              <a:rPr lang="ru-RU" dirty="0" smtClean="0"/>
            </a:br>
            <a:r>
              <a:rPr lang="ru-RU" sz="2000" dirty="0" smtClean="0"/>
              <a:t>(опрошено 18 чел.)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795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Вы читали книгу А. Толстого</a:t>
            </a:r>
          </a:p>
          <a:p>
            <a:pPr marL="0" indent="0">
              <a:buNone/>
            </a:pPr>
            <a:r>
              <a:rPr lang="ru-RU" dirty="0" smtClean="0"/>
              <a:t> «Приключения Буратино</a:t>
            </a:r>
          </a:p>
          <a:p>
            <a:pPr marL="0" indent="0">
              <a:buNone/>
            </a:pPr>
            <a:r>
              <a:rPr lang="ru-RU" dirty="0" smtClean="0"/>
              <a:t>или </a:t>
            </a:r>
            <a:r>
              <a:rPr lang="ru-RU" dirty="0"/>
              <a:t>Золотой </a:t>
            </a:r>
            <a:r>
              <a:rPr lang="ru-RU" dirty="0" smtClean="0"/>
              <a:t>ключик»? </a:t>
            </a:r>
            <a:r>
              <a:rPr lang="ru-RU" sz="2400" dirty="0" smtClean="0"/>
              <a:t>(Да – 14 чел</a:t>
            </a:r>
            <a:r>
              <a:rPr lang="ru-RU" dirty="0" smtClean="0"/>
              <a:t>.)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Вы читали </a:t>
            </a:r>
            <a:r>
              <a:rPr lang="ru-RU" dirty="0" smtClean="0"/>
              <a:t>книгу </a:t>
            </a:r>
            <a:r>
              <a:rPr lang="ru-RU" dirty="0" err="1" smtClean="0"/>
              <a:t>Джанни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Родари</a:t>
            </a:r>
            <a:r>
              <a:rPr lang="ru-RU" dirty="0" smtClean="0"/>
              <a:t> «</a:t>
            </a:r>
            <a:r>
              <a:rPr lang="ru-RU" dirty="0" err="1" smtClean="0"/>
              <a:t>Чиполлино</a:t>
            </a:r>
            <a:r>
              <a:rPr lang="ru-RU" dirty="0" smtClean="0"/>
              <a:t>»? </a:t>
            </a:r>
            <a:r>
              <a:rPr lang="ru-RU" sz="2400" dirty="0" smtClean="0"/>
              <a:t>(Да – 12 чел.)</a:t>
            </a:r>
          </a:p>
          <a:p>
            <a:pPr marL="0" indent="0">
              <a:buNone/>
            </a:pPr>
            <a:r>
              <a:rPr lang="ru-RU" dirty="0" smtClean="0"/>
              <a:t>3. Какое произведение вам больше понравилось? </a:t>
            </a:r>
            <a:r>
              <a:rPr lang="ru-RU" sz="2400" dirty="0" smtClean="0"/>
              <a:t>(«Приключения Буратино» – 10 чел.; «</a:t>
            </a:r>
            <a:r>
              <a:rPr lang="ru-RU" sz="2400" dirty="0" err="1" smtClean="0"/>
              <a:t>Чиполлино</a:t>
            </a:r>
            <a:r>
              <a:rPr lang="ru-RU" sz="2400" dirty="0" smtClean="0"/>
              <a:t>» – 5 чел.)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772816"/>
            <a:ext cx="17657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77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Экспресс - опрос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A60-F0A9-40A6-BCB6-7647DA43DEC4}" type="datetime1">
              <a:rPr lang="ru-RU" smtClean="0"/>
              <a:pPr>
                <a:defRPr/>
              </a:pPr>
              <a:t>18.12.2014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9D54-1599-48DC-A89B-A5D4B2F244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184362"/>
              </p:ext>
            </p:extLst>
          </p:nvPr>
        </p:nvGraphicFramePr>
        <p:xfrm>
          <a:off x="179512" y="1556792"/>
          <a:ext cx="417646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00187451"/>
              </p:ext>
            </p:extLst>
          </p:nvPr>
        </p:nvGraphicFramePr>
        <p:xfrm>
          <a:off x="4644008" y="1556792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8274402"/>
      </p:ext>
    </p:extLst>
  </p:cSld>
  <p:clrMapOvr>
    <a:masterClrMapping/>
  </p:clrMapOvr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1</Template>
  <TotalTime>824</TotalTime>
  <Words>940</Words>
  <Application>Microsoft Office PowerPoint</Application>
  <PresentationFormat>Экран (4:3)</PresentationFormat>
  <Paragraphs>156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Литература 1</vt:lpstr>
      <vt:lpstr>     Киселёвск, 2014</vt:lpstr>
      <vt:lpstr>  Предмет исследования:  слова, выражающие эмоции, в художественных произведениях для детей. </vt:lpstr>
      <vt:lpstr>Как в русском языке называют слова,  выражающие эмоции?</vt:lpstr>
      <vt:lpstr> Группы междометий  по значению</vt:lpstr>
      <vt:lpstr> 2 группа </vt:lpstr>
      <vt:lpstr> Анкетирование (участвовало 18 чел.) </vt:lpstr>
      <vt:lpstr> Мои наблюдения</vt:lpstr>
      <vt:lpstr>Экспресс – опрос (опрошено 18 чел.)</vt:lpstr>
      <vt:lpstr>Экспресс - опрос</vt:lpstr>
      <vt:lpstr>Презентация PowerPoint</vt:lpstr>
      <vt:lpstr> Золотой Ключик, или приключения Буратино</vt:lpstr>
      <vt:lpstr>Золотой Ключик, или приключения Буратино</vt:lpstr>
      <vt:lpstr>Презентация PowerPoint</vt:lpstr>
      <vt:lpstr>Чиполлино</vt:lpstr>
      <vt:lpstr>6 глава (продолжение)</vt:lpstr>
      <vt:lpstr>Чиполлино</vt:lpstr>
      <vt:lpstr>Вывод</vt:lpstr>
      <vt:lpstr>Вывод (продолжение)</vt:lpstr>
      <vt:lpstr>Заключение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ПО ПРОГРАММЕ «ШКОЛА 2100» 2 класс П. Ершов «Конёк – горбунок»</dc:title>
  <dc:creator>Admin</dc:creator>
  <dc:description>http://aida.ucoz.ru</dc:description>
  <cp:lastModifiedBy>Александр Дмитриевич</cp:lastModifiedBy>
  <cp:revision>126</cp:revision>
  <dcterms:created xsi:type="dcterms:W3CDTF">2012-09-06T09:03:26Z</dcterms:created>
  <dcterms:modified xsi:type="dcterms:W3CDTF">2014-12-18T16:14:15Z</dcterms:modified>
  <cp:category>шаблоны к Powerpoint</cp:category>
</cp:coreProperties>
</file>