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61" r:id="rId4"/>
    <p:sldId id="262" r:id="rId5"/>
    <p:sldId id="260" r:id="rId6"/>
    <p:sldId id="263" r:id="rId7"/>
    <p:sldId id="304" r:id="rId8"/>
    <p:sldId id="264" r:id="rId9"/>
    <p:sldId id="265" r:id="rId10"/>
    <p:sldId id="259" r:id="rId11"/>
    <p:sldId id="277" r:id="rId12"/>
    <p:sldId id="279" r:id="rId13"/>
    <p:sldId id="296" r:id="rId14"/>
    <p:sldId id="272" r:id="rId15"/>
    <p:sldId id="291" r:id="rId16"/>
    <p:sldId id="274" r:id="rId17"/>
    <p:sldId id="292" r:id="rId18"/>
    <p:sldId id="293" r:id="rId19"/>
    <p:sldId id="294" r:id="rId20"/>
    <p:sldId id="297" r:id="rId21"/>
    <p:sldId id="299" r:id="rId22"/>
    <p:sldId id="300" r:id="rId23"/>
    <p:sldId id="301" r:id="rId24"/>
    <p:sldId id="302" r:id="rId25"/>
    <p:sldId id="303" r:id="rId26"/>
    <p:sldId id="310" r:id="rId27"/>
    <p:sldId id="308" r:id="rId28"/>
    <p:sldId id="309" r:id="rId29"/>
    <p:sldId id="282" r:id="rId30"/>
    <p:sldId id="311" r:id="rId31"/>
    <p:sldId id="285" r:id="rId32"/>
    <p:sldId id="290" r:id="rId33"/>
    <p:sldId id="286" r:id="rId34"/>
    <p:sldId id="280" r:id="rId35"/>
    <p:sldId id="30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D69F-47BE-4D92-B59B-8B3817CB12F6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52D4-8012-4959-8CCF-41B29F82F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358246" cy="6215106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a23d80badb96b8c307939e8eccdb10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218553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357158" y="214290"/>
            <a:ext cx="8501122" cy="6357982"/>
          </a:xfrm>
          <a:prstGeom prst="snip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Персональный сайт - О языках образова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343857"/>
            <a:ext cx="1766883" cy="251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428596" y="214290"/>
            <a:ext cx="8215370" cy="6215106"/>
          </a:xfrm>
          <a:prstGeom prst="foldedCorner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1357290" y="0"/>
            <a:ext cx="7786710" cy="628652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ezvoltare muzicala pentru copii de la 3 pina la 7 ani / Mузыкальное развитие для детей от 3 до 7 лет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622146"/>
            <a:ext cx="3429024" cy="423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4282" y="285728"/>
            <a:ext cx="8715436" cy="6215106"/>
          </a:xfrm>
          <a:prstGeom prst="round2Same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49BC-6B37-40D0-A504-B35218A5A94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E8EC-7A2F-4375-9150-25715F5A2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hevirtualpiano.com/VPiano3b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muzyka/Noty-rojal.files/0006-005-Sol.jpg" TargetMode="External"/><Relationship Id="rId13" Type="http://schemas.openxmlformats.org/officeDocument/2006/relationships/hyperlink" Target="http://propianino.ru/wp-content/uploads/2012/01/Image-1.png" TargetMode="External"/><Relationship Id="rId3" Type="http://schemas.openxmlformats.org/officeDocument/2006/relationships/hyperlink" Target="https://www.google.com/search?q" TargetMode="External"/><Relationship Id="rId7" Type="http://schemas.openxmlformats.org/officeDocument/2006/relationships/hyperlink" Target="http://900igr.net/datai/muzyka/Noty-rojal.files/0008-007-Si.jpg" TargetMode="External"/><Relationship Id="rId12" Type="http://schemas.openxmlformats.org/officeDocument/2006/relationships/hyperlink" Target="http://1.bp.blogspot.com/-ka_Gfgs3S50/UkH_NLs5jMI/AAAAAAAAAJ8/gIEEEFkCwlE/s1600/3-Guido_dArezzo.png" TargetMode="External"/><Relationship Id="rId2" Type="http://schemas.openxmlformats.org/officeDocument/2006/relationships/hyperlink" Target="http://www.flashplayer.ru/play_229.phphttps:/www.google.com/search?q" TargetMode="External"/><Relationship Id="rId16" Type="http://schemas.openxmlformats.org/officeDocument/2006/relationships/hyperlink" Target="http://www.&#1074;&#1089;&#1105;&#1076;&#1083;&#1103;&#1096;&#1082;&#1086;&#1083;.&#1088;&#1092;/NACH_SKOOL/MUZK/N314/images/muzika_p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s/muzyka/Noty-rojal.files/0005-005-Fa.jpg" TargetMode="External"/><Relationship Id="rId11" Type="http://schemas.openxmlformats.org/officeDocument/2006/relationships/hyperlink" Target="http://istlit.ru/uploads/posts/2013-04/1365440953_031912.jpg" TargetMode="External"/><Relationship Id="rId5" Type="http://schemas.openxmlformats.org/officeDocument/2006/relationships/hyperlink" Target="http://900igr.net/datai/muzyka/Noty-rojal.files/0003-002-Re.jpg" TargetMode="External"/><Relationship Id="rId15" Type="http://schemas.openxmlformats.org/officeDocument/2006/relationships/hyperlink" Target="http://2.bp.blogspot.com/-Dv1JEQA1W50/T-WXX09GvBI/AAAAAAAAANE/w0cFB5KPAxs/s1600/notyi+.gif" TargetMode="External"/><Relationship Id="rId10" Type="http://schemas.openxmlformats.org/officeDocument/2006/relationships/hyperlink" Target="http://images.myshared.ru/466421/slide_8.jpg" TargetMode="External"/><Relationship Id="rId4" Type="http://schemas.openxmlformats.org/officeDocument/2006/relationships/hyperlink" Target="http://900igr.net/datai/muzyka/Noty-rojal.files/0001-001-Detskie-noty.jpg" TargetMode="External"/><Relationship Id="rId9" Type="http://schemas.openxmlformats.org/officeDocument/2006/relationships/hyperlink" Target="http://smol-dmsh1.ru/wp-content/uploads/2014/10/%D0%9D%D0%BE%D1%82%D1%8B.jpg" TargetMode="External"/><Relationship Id="rId14" Type="http://schemas.openxmlformats.org/officeDocument/2006/relationships/hyperlink" Target="http://img1.liveinternet.ru/images/attach/c/4/82/276/82276301_0_8425f_9941ec28_L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rebus/rebus7/7-004.gif" TargetMode="External"/><Relationship Id="rId2" Type="http://schemas.openxmlformats.org/officeDocument/2006/relationships/hyperlink" Target="http://s019.radikal.ru/i603/1301/f6/3af639c2fa9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ldovenii.md/resources/files/images/notemuzica/DogaVals1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азбука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000636"/>
            <a:ext cx="2843210" cy="10429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5"/>
                </a:solidFill>
              </a:rPr>
              <a:t>Подготовила Гоголева М.Ю. , учитель музыки </a:t>
            </a:r>
          </a:p>
          <a:p>
            <a:r>
              <a:rPr lang="ru-RU" sz="1600" b="1" dirty="0" smtClean="0">
                <a:solidFill>
                  <a:schemeClr val="accent5"/>
                </a:solidFill>
              </a:rPr>
              <a:t>ГОУ ЯО Центр помощи детям, </a:t>
            </a:r>
          </a:p>
          <a:p>
            <a:r>
              <a:rPr lang="ru-RU" sz="1600" b="1" dirty="0" smtClean="0">
                <a:solidFill>
                  <a:schemeClr val="accent5"/>
                </a:solidFill>
              </a:rPr>
              <a:t>г. Ярославль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pic>
        <p:nvPicPr>
          <p:cNvPr id="32770" name="Picture 2" descr="http://lib.exdat.com/tw_files2/urls_55/6/d-5804/5804_html_748bde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4046" y="-10001344"/>
            <a:ext cx="41262300" cy="16097251"/>
          </a:xfrm>
          <a:prstGeom prst="rect">
            <a:avLst/>
          </a:prstGeom>
          <a:noFill/>
        </p:spPr>
      </p:pic>
      <p:pic>
        <p:nvPicPr>
          <p:cNvPr id="32772" name="Picture 4" descr="http://lib.exdat.com/tw_files2/urls_55/6/d-5804/5804_html_748bde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719296" y="15930650"/>
            <a:ext cx="32488157" cy="8286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524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5"/>
                </a:solidFill>
              </a:rPr>
              <a:t>Это великое изобретение сделало музыкальную память человека  вечной и необъятной. Музыка записанная нотами на бумаге, может быть прочитана где угодно, кем угодно и когда угодно. 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22530" name="Picture 2" descr="C:\Users\gomaur\Desktop\Новая папка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7524">
            <a:off x="5286380" y="571480"/>
            <a:ext cx="2728919" cy="3855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500990" cy="41434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Есть всего семь нот на свете-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До, ре, ми, фа, соль, ля, си.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Ты запомни ноты эти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И в тетрадку занеси.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ДО—РЕ—МИ—ФА—СОЛЬ—ЛЯ—СИ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                                     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5"/>
                </a:solidFill>
              </a:rPr>
              <a:t>                                              (Н. </a:t>
            </a:r>
            <a:r>
              <a:rPr lang="ru-RU" sz="2400" b="1" dirty="0" err="1" smtClean="0">
                <a:solidFill>
                  <a:schemeClr val="accent5"/>
                </a:solidFill>
              </a:rPr>
              <a:t>Кончаловская</a:t>
            </a:r>
            <a:r>
              <a:rPr lang="ru-RU" sz="2400" b="1" dirty="0" smtClean="0">
                <a:solidFill>
                  <a:schemeClr val="accent5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Dv1JEQA1W50/T-WXX09GvBI/AAAAAAAAANE/w0cFB5KPAxs/s1600/notyi+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28736"/>
            <a:ext cx="76251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7"/>
            <a:ext cx="6786610" cy="6429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>
                <a:hlinkClick r:id="rId2"/>
              </a:rPr>
              <a:t>Флеш-пианино</a:t>
            </a:r>
            <a:r>
              <a:rPr lang="ru-RU" dirty="0" smtClean="0">
                <a:hlinkClick r:id="rId2"/>
              </a:rPr>
              <a:t>  </a:t>
            </a:r>
            <a:r>
              <a:rPr lang="en-US" dirty="0" smtClean="0">
                <a:hlinkClick r:id="rId2"/>
              </a:rPr>
              <a:t>http://www.thevirtualpiano.com/VPiano3b.swf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gomaur\Desktop\Новая папка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78661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3042" y="2143116"/>
            <a:ext cx="857256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000100" y="4786322"/>
            <a:ext cx="6215106" cy="1071570"/>
          </a:xfrm>
          <a:prstGeom prst="wedgeRectCallout">
            <a:avLst>
              <a:gd name="adj1" fmla="val 41523"/>
              <a:gd name="adj2" fmla="val -9202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называются значки, которыми записывается музыка?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71435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488" y="2143116"/>
            <a:ext cx="3429024" cy="857256"/>
            <a:chOff x="1071538" y="2500306"/>
            <a:chExt cx="3429024" cy="8572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1538" y="2500306"/>
              <a:ext cx="857256" cy="85725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2500306"/>
              <a:ext cx="857256" cy="85725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86050" y="2500306"/>
              <a:ext cx="857256" cy="85725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43306" y="2500306"/>
              <a:ext cx="857256" cy="85725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71802" y="2071678"/>
            <a:ext cx="3286148" cy="830997"/>
            <a:chOff x="3071802" y="2500306"/>
            <a:chExt cx="3286148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71802" y="250030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err="1" smtClean="0">
                  <a:solidFill>
                    <a:schemeClr val="bg1"/>
                  </a:solidFill>
                </a:rPr>
                <a:t>н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6182" y="2500306"/>
              <a:ext cx="714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 </a:t>
              </a:r>
              <a:r>
                <a:rPr lang="ru-RU" sz="4800" dirty="0" smtClean="0">
                  <a:solidFill>
                    <a:schemeClr val="bg1"/>
                  </a:solidFill>
                </a:rPr>
                <a:t>о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7752" y="2500306"/>
              <a:ext cx="562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т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8" y="250030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err="1" smtClean="0">
                  <a:solidFill>
                    <a:schemeClr val="bg1"/>
                  </a:solidFill>
                </a:rPr>
                <a:t>ы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357554" y="2285992"/>
            <a:ext cx="4000528" cy="1000132"/>
            <a:chOff x="1714480" y="2428868"/>
            <a:chExt cx="4000528" cy="10001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14480" y="2428868"/>
              <a:ext cx="1000132" cy="10001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14612" y="2428868"/>
              <a:ext cx="1000132" cy="10001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14744" y="2428868"/>
              <a:ext cx="1000132" cy="10001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14876" y="2428868"/>
              <a:ext cx="1000132" cy="10001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857356" y="2285992"/>
            <a:ext cx="1071570" cy="10001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214414" y="4572008"/>
            <a:ext cx="5929354" cy="1000132"/>
          </a:xfrm>
          <a:prstGeom prst="wedgeRectCallout">
            <a:avLst>
              <a:gd name="adj1" fmla="val 48238"/>
              <a:gd name="adj2" fmla="val -855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Сколько нот в музыкальной азбуке?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71435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428992" y="2357430"/>
            <a:ext cx="3786214" cy="769441"/>
            <a:chOff x="3428992" y="2357430"/>
            <a:chExt cx="3786214" cy="769441"/>
          </a:xfrm>
        </p:grpSpPr>
        <p:sp>
          <p:nvSpPr>
            <p:cNvPr id="12" name="TextBox 11"/>
            <p:cNvSpPr txBox="1"/>
            <p:nvPr/>
          </p:nvSpPr>
          <p:spPr>
            <a:xfrm>
              <a:off x="3428992" y="2357430"/>
              <a:ext cx="714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 С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00562" y="2357430"/>
              <a:ext cx="714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 Е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4" y="2357430"/>
              <a:ext cx="714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 м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0826" y="2357430"/>
              <a:ext cx="7143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 Ь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  НОТЫ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571480"/>
            <a:ext cx="4214842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	</a:t>
            </a:r>
            <a:r>
              <a:rPr lang="ru-RU" sz="3400" b="1" dirty="0" smtClean="0">
                <a:solidFill>
                  <a:schemeClr val="accent5"/>
                </a:solidFill>
              </a:rPr>
              <a:t>Сегодня на уроке мы узнаем, откуда произошли  ноты.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	Ноты придумали не сразу. В далеком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	прошлом…..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	В Древней Греции музыку записывали при помощи букв  алфавита.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   	В средневековой Европе  для этого использовали специальные значки , которые назывались -</a:t>
            </a:r>
            <a:r>
              <a:rPr lang="ru-RU" sz="3400" b="1" u="sng" dirty="0" smtClean="0">
                <a:solidFill>
                  <a:schemeClr val="accent5"/>
                </a:solidFill>
              </a:rPr>
              <a:t> </a:t>
            </a:r>
            <a:r>
              <a:rPr lang="ru-RU" sz="3400" b="1" u="sng" dirty="0" err="1" smtClean="0">
                <a:solidFill>
                  <a:schemeClr val="accent5"/>
                </a:solidFill>
              </a:rPr>
              <a:t>невмы</a:t>
            </a:r>
            <a:r>
              <a:rPr lang="ru-RU" sz="3400" b="1" dirty="0" smtClean="0">
                <a:solidFill>
                  <a:schemeClr val="accent5"/>
                </a:solidFill>
              </a:rPr>
              <a:t>. Они выглядели как точки, черточки и запятые.</a:t>
            </a:r>
          </a:p>
        </p:txBody>
      </p:sp>
      <p:sp>
        <p:nvSpPr>
          <p:cNvPr id="2050" name="AutoShape 2" descr="картинк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B4AGADASIAAhEBAxEB/8QAGgAAAgMBAQAAAAAAAAAAAAAAAwQBAgUABv/EADEQAAIBAwMEAQEHAwUAAAAAAAECAwAEERIhMQUTIlFBcQYUIzJCYWKBkaEVJDRykv/EABcBAQEBAQAAAAAAAAAAAAAAAAECAAP/xAAdEQEBAQEBAQEBAQEAAAAAAAAAAREhAjESQSJR/9oADAMBAAIRAxEAPwDLwujSpIJ52q8UoUBFcsV+NPzU3iskfiQN6WhnOR20wTsT7rp2gyJlCPrl0v8ACgEVCzxsAO8wbG+1WQQQsslwoYk48t8UW4uEcmJImX2VWnJidu8US5QJo7hYg5BK80a87k6osUZ1LvxzSar3HdCjLIACpxijxXsuh43TJA2I5FTm/FTn0fp9u8qSBQocbvrbGKefo11IBpxp52aqfZ8f8gsFKkDVqPFa6LGNWm52O2DU2rzrOXo91Go0p5Y33FWHSrwspKk+xqFaKxDA/wByARzgnFFESopK3BAJ3IrfofkiOn3qqcKwX0KhYmQlWL6xyDWrEp1hUuC+r+uKWvtS3DhTvtt7qpdR6mPEXjF4xp1YJ+RVun26SS6JjyMkChskiwLrYYPBqbaMmTJztvsad/zrTLTDC3juTE4UJ8M2+/1qbeUyTShXRh+kDmlZAsFwRN5ZkyQfim1jtkw6sqM3GKjXT84tLG6N3HwWbAXxwP3oLqomY68qVG4+KLfTTQRiJ2U6fJW+tAUMyKpIxpzzVedllTcutv7MlRHcmQZTA45rV1WhzmJtz8nNY/2cYxiYqDk6c4r0VzNHbQvPKrBFGTgZqPX0ypt4LeaMMqbfIzTAtIiNIBAPO9CsrmK4hWWHVocZG2KZSVDJoDeeM4yKltqIbeKN9SLg/WsvqL4vnJOMAbCtoJnhmJ/bFef6xC7XrEDUMDaq8/U+uvKzxyPCEUgnPx8UJCLbwlHkdjmnbeCWRF0IXAP6atNYXU8ZDQ+a8EkVv0rOazbgrIS7SA4Ow90GFiJl0tjG4rRXpF4+zQ4HrUKg9FukwRCMA5JLCt/XWe/M82f0teSGWFmLZaptNbKTISJAuPoK0P8ARLkyK6xKRj5YbUynS7oRurRKS53IYZAq77jjPH/TH2YAYzhvLYbU7ZW5uluopppZoy+Csi6cD0KB0WzmtZH7qhVYc55rTPc+8jI/DxsVI/zXLVX6JbWkVvCIYkxGowPPeiWdlBagiFD5HJLPk/3q2V0nSFJxtmhW7TguZFXAHiNqwo1naiC4kaNfB9zlyTmlL5VjumUqdJwSSaZszO0ymdFVRnOCN6B1dFeYr4jxByaqfU1g9LdEQKCuGzjIp8TKpILp/asjo0bJAus4Kn1TZTvO3clLKDkADGKjerkPQXCSAlWXb+FGGllOplwf40gusOGWYhRyumpAJYmWYumcgYxitrWNESrxqH/mk7zrFnZzdqedVcDONHxVJ55kCiAByTuDttRe3FJhpArN/KMGjRiB1SDvQxrKmZRlfE7ijxdQgluHgSQGRPzDRxQ07YYYxkceHFXUt3CSVwfS706cdf3z2ixtEqSFmwQdsUe0v4bnOllBBwQR81XKMNyDjfdagQQNOkwGHUbEDFMop4XMayCMkaj/ABpHqEkf3nU2CAtMuqyoUZzg+hg1jXkC2k2I2JU7nXvT5TSNmSbUpk7jkDjar2cMkU5ZpGcEcEHalLGVnC5yRjkGjpdRd1gGbUn5hniuddJDUxZ4mQFlJ2yBSsUDpIC8rMAc4wd6qL2OSPXGzkNkAj3XXF08ESukE8xJAKpzWjUVLWQuT3nxvnY1f7tMF2uXz9DQJLqVZoFWG40uNyBsPrU3PUJIXKJaXMuBsV4p6OGFglyU77+/ymiR28sePxmOCDjfilun3rXCt3LeeAg4Ac804ZdO/nRtbInsStKX7rBSeMGtBGwAPLb9qwU6tKZFR7O4UFsZJ2A91oW99byTNAkjGVeVHxTdHB2hmMpYTsATkDBoHUdbXQGcjSBk02HGeW/vWT1QmS5ASQrjHzzTKmsmxCvAQykj2Dij4ihCkrgcZJpOwlxCVBXn5OKYlKSKFfTj/tUf10nxEoiWQyRMq+wWwMV0but3qe4UxMMLGDvn60N7WFvof50SO2iDBl5BH6qdjdMtcqrBcZ95cbUT71FozqyP2akpbSOQngMTnOqpWxhCjI3HyHxRsbq9zDHNPDOrYkQ53kwMfSmbgRSpoZmU5zs+KWNrGzeR4GMaqu1vE7ZPOMbNW1hgkdzGY2V8Y0nywasnToUgCjXGEOdYfc/U1ESiHeMDyIzlqOXBjKuUAP8AKtowKxhEV7LKZEdZMaV1nIoV+3buGAyFJGd/mmYIIFYMuARx5Uj1J3aSRVIION85qpei8YvT5WIznGM/Gf60I3N1Epme5jkhQ+f4e5FW6U27+RFOxtrR9WeSMECi8phaDquqQB00Rt+RmHNNt1GCB40kkUFz45XmhPEk0OmTcYxuKHMYreJAy61xpHjk0cpPG4JbOECg8+6LHcRzK6wyJqXbJXbNZVnLAhEcetU50sMgGm1vgASF2A1HYUNsXj+9hx3ZoSmNwExmosYPugkLyA5YtySKoepbHCMd/VVS+mZ1BC6CdzprdGw9a3yXJzCUMY5bHzQOpqt/i2jlVZFIfJU8VEd8oIAVlB5wtGgujK5wMADOSKfjafgwkYUN8Y/LWVfTKlwVBAxjFaCuQu7/AOK871aVpLlkXfJ59U+Z0eqzJXcEaTpA9HmpaeYoPMg/s1dXVdaKLdShWOt9uRneqi7d3x3Wb0uTtXV1DGY7hguuSd1AG4FAlvpJF/DkcKfZ5rq6tgMW97wryOrY97Gim4cHxd2H1rq6tjKG8bOCzjHzmrdyQ6SJGA+p3rq6kVDzOq7uxA/c1SJmkkGD/iurqx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46902">
            <a:off x="4929190" y="1000108"/>
            <a:ext cx="2809612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66"/>
            <a:ext cx="2429832" cy="2350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857628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214950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571744"/>
            <a:ext cx="857256" cy="785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286388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286124"/>
            <a:ext cx="928694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5143504" y="4000504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928934"/>
            <a:ext cx="1000132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857628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071670" y="5214950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571744"/>
            <a:ext cx="857256" cy="785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286388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286124"/>
            <a:ext cx="928694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000504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928934"/>
            <a:ext cx="1000132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38442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857628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2071670" y="5214950"/>
            <a:ext cx="1000132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571744"/>
            <a:ext cx="857256" cy="7858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857884" y="5286388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286124"/>
            <a:ext cx="928694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000504"/>
            <a:ext cx="928694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928934"/>
            <a:ext cx="1000132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2786082" cy="2598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Расставь ноты на нотный стан и назови их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715304" cy="254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714348" y="5429264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166" y="4071942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5286388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43306" y="4000504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8" y="4643446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388" y="4286256"/>
            <a:ext cx="500066" cy="2857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786314" y="5572140"/>
            <a:ext cx="857256" cy="285752"/>
            <a:chOff x="4786314" y="5572140"/>
            <a:chExt cx="857256" cy="285752"/>
          </a:xfrm>
        </p:grpSpPr>
        <p:sp>
          <p:nvSpPr>
            <p:cNvPr id="14" name="Овал 13"/>
            <p:cNvSpPr/>
            <p:nvPr/>
          </p:nvSpPr>
          <p:spPr>
            <a:xfrm>
              <a:off x="4929190" y="5572140"/>
              <a:ext cx="500066" cy="28575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___</a:t>
              </a:r>
              <a:endParaRPr lang="ru-RU" dirty="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86314" y="5715016"/>
              <a:ext cx="857256" cy="1588"/>
            </a:xfrm>
            <a:prstGeom prst="lin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4218E-6 L 0.00052 -0.40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0111E-6 L 0.60799 -0.229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4533E-6 L 0.11511 -0.397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2007E-6 L -0.10763 -0.438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1887E-6 L 0.22136 -0.480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942E-6 L -0.01232 -0.19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0731E-6 L -0.07291 -0.302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Прочитай слово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642918"/>
            <a:ext cx="4929222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5"/>
                </a:solidFill>
              </a:rPr>
              <a:t>Нелегко было разобраться в таких крючках и завитушках. Притом ноты эти не перепечатывали, как в наши дни,  а переписывали. Переписчики в музыке не очень разбирались, и много мелодий было испорчено до неузнаваемости.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	Так продолжалось до тех пор, пока не придумали нотоносец, или нотный стан — пять горизонтальных линеечек, на которых и разместились нотные знаки.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21506" name="Picture 2" descr="C:\Users\gomaur\Desktop\Новая папка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319" y="1000108"/>
            <a:ext cx="295337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znaika-umeika.ru/img/Re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429288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3" name="Picture 7" descr="http://scholar.urc.ac.ru/Teachers/methodics/robotlan/music/re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357718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скорых встреч, дружок!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 ИСПОЛЬЗОВАННЫХ ИНТЕРНЕГ ИСТОЧНИКОВ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2"/>
              </a:rPr>
              <a:t>http://www.flashplayer.ru/play_229.php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3"/>
              </a:rPr>
              <a:t>https://www.google.com/search?q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http://900igr.net/datai/muzyka/Noty-rojal.files/0001-001-Detskie-noty.jpg</a:t>
            </a:r>
            <a:r>
              <a:rPr lang="ru-RU" sz="1400" dirty="0" smtClean="0"/>
              <a:t>  изображение нота до</a:t>
            </a:r>
          </a:p>
          <a:p>
            <a:r>
              <a:rPr lang="en-US" sz="1400" dirty="0" smtClean="0">
                <a:hlinkClick r:id="rId5"/>
              </a:rPr>
              <a:t>http://900igr.net/datai/muzyka/Noty-rojal.files/0003-002-Re.jpg</a:t>
            </a:r>
            <a:r>
              <a:rPr lang="ru-RU" sz="1400" dirty="0" smtClean="0"/>
              <a:t> изображение  нота ре</a:t>
            </a:r>
          </a:p>
          <a:p>
            <a:r>
              <a:rPr lang="en-US" sz="1400" dirty="0" smtClean="0">
                <a:hlinkClick r:id="rId6"/>
              </a:rPr>
              <a:t>http://900igr.net/datas/muzyka/Noty-rojal.files/0005-005-Fa.jpg</a:t>
            </a:r>
            <a:r>
              <a:rPr lang="ru-RU" sz="1400" dirty="0" smtClean="0"/>
              <a:t> изображение нота фа</a:t>
            </a:r>
          </a:p>
          <a:p>
            <a:r>
              <a:rPr lang="en-US" sz="1400" dirty="0" smtClean="0">
                <a:hlinkClick r:id="rId7"/>
              </a:rPr>
              <a:t>http://900igr.net/datai/muzyka/Noty-rojal.files/0008-007-Si.jpg</a:t>
            </a:r>
            <a:r>
              <a:rPr lang="ru-RU" sz="1400" dirty="0" smtClean="0"/>
              <a:t> изображение нота си</a:t>
            </a:r>
          </a:p>
          <a:p>
            <a:r>
              <a:rPr lang="en-US" sz="1400" dirty="0" smtClean="0">
                <a:hlinkClick r:id="rId8"/>
              </a:rPr>
              <a:t>http://900igr.net/datai/muzyka/Noty-rojal.files/0006-005-Sol.jpg</a:t>
            </a:r>
            <a:r>
              <a:rPr lang="ru-RU" sz="1400" dirty="0" smtClean="0"/>
              <a:t> изображение нота соль</a:t>
            </a:r>
          </a:p>
          <a:p>
            <a:r>
              <a:rPr lang="en-US" sz="1400" dirty="0" smtClean="0">
                <a:hlinkClick r:id="rId9"/>
              </a:rPr>
              <a:t>http://smol-dmsh1.ru/wp-content/uploads/2014/10/%D0%9D%D0%BE%D1%82%D1%8B.jpg</a:t>
            </a:r>
            <a:r>
              <a:rPr lang="ru-RU" sz="1400" dirty="0" smtClean="0"/>
              <a:t> изображение  первые ноты</a:t>
            </a:r>
          </a:p>
          <a:p>
            <a:r>
              <a:rPr lang="en-US" sz="1400" dirty="0" smtClean="0">
                <a:hlinkClick r:id="rId10"/>
              </a:rPr>
              <a:t>http://images.myshared.ru/466421/slide_8.jpg</a:t>
            </a:r>
            <a:r>
              <a:rPr lang="ru-RU" sz="1400" dirty="0" smtClean="0"/>
              <a:t> изображение  </a:t>
            </a:r>
            <a:r>
              <a:rPr lang="ru-RU" sz="1400" dirty="0" err="1" smtClean="0"/>
              <a:t>невмы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http://istlit.ru/uploads/posts/2013-04/1365440953_031912.jpg</a:t>
            </a:r>
            <a:r>
              <a:rPr lang="ru-RU" sz="1400" dirty="0" smtClean="0"/>
              <a:t> изображение  переписчики нот</a:t>
            </a:r>
          </a:p>
          <a:p>
            <a:r>
              <a:rPr lang="en-US" sz="1400" dirty="0" smtClean="0">
                <a:hlinkClick r:id="rId12"/>
              </a:rPr>
              <a:t>http://1.bp.blogspot.com/-ka_Gfgs3S50/UkH_NLs5jMI/AAAAAAAAAJ8/gIEEEFkCwlE/s1600/3-Guido_dArezzo.png</a:t>
            </a:r>
            <a:r>
              <a:rPr lang="ru-RU" sz="1400" dirty="0" smtClean="0"/>
              <a:t> изображение </a:t>
            </a:r>
            <a:r>
              <a:rPr lang="ru-RU" sz="1400" dirty="0" err="1" smtClean="0"/>
              <a:t>Гвидо</a:t>
            </a:r>
            <a:r>
              <a:rPr lang="ru-RU" sz="1400" dirty="0" smtClean="0"/>
              <a:t> </a:t>
            </a:r>
            <a:r>
              <a:rPr lang="ru-RU" sz="1400" dirty="0" err="1" smtClean="0"/>
              <a:t>д</a:t>
            </a:r>
            <a:r>
              <a:rPr lang="ru-RU" sz="1400" dirty="0" smtClean="0"/>
              <a:t>' </a:t>
            </a:r>
            <a:r>
              <a:rPr lang="ru-RU" sz="1400" dirty="0" err="1" smtClean="0"/>
              <a:t>Ареццо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13"/>
              </a:rPr>
              <a:t>http://propianino.ru/wp-content/uploads/2012/01/Image-1.png</a:t>
            </a:r>
            <a:r>
              <a:rPr lang="ru-RU" sz="1400" dirty="0" smtClean="0"/>
              <a:t>    изображение фортепианной клавиатуры</a:t>
            </a:r>
          </a:p>
          <a:p>
            <a:r>
              <a:rPr lang="en-US" sz="1400" dirty="0" smtClean="0">
                <a:hlinkClick r:id="rId14"/>
              </a:rPr>
              <a:t>http://img1.liveinternet.ru/images/attach/c/4/82/276/82276301_0_8425f_9941ec28_L.png</a:t>
            </a:r>
            <a:r>
              <a:rPr lang="ru-RU" sz="1400" dirty="0" smtClean="0"/>
              <a:t> изображение ноты</a:t>
            </a:r>
          </a:p>
          <a:p>
            <a:r>
              <a:rPr lang="en-US" sz="1400" dirty="0" smtClean="0">
                <a:hlinkClick r:id="rId15"/>
              </a:rPr>
              <a:t>http://2.bp.blogspot.com/-Dv1JEQA1W50/T-WXX09GvBI/AAAAAAAAANE/w0cFB5KPAxs/s1600/notyi+.gif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изображение звукоряд</a:t>
            </a:r>
          </a:p>
          <a:p>
            <a:pPr>
              <a:buNone/>
            </a:pPr>
            <a:r>
              <a:rPr lang="ru-RU" sz="1400" dirty="0" smtClean="0">
                <a:hlinkClick r:id="rId16"/>
              </a:rPr>
              <a:t> </a:t>
            </a:r>
            <a:r>
              <a:rPr lang="en-US" sz="1400" dirty="0" smtClean="0">
                <a:hlinkClick r:id="rId16"/>
              </a:rPr>
              <a:t>http://www.xn--b1aesdbrr2d4cr.xn--p1ai/NACH_SKOOL/MUZK/N314/images/muzika_p1.jpg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изображение  нотный стан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 ИСПОЛЬЗОВАННЫХ ИНТЕРНЕГ ИСТОЧНИКОВ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http://s019.radikal.ru/i603/1301/f6/3af639c2fa94.jpg</a:t>
            </a:r>
            <a:r>
              <a:rPr lang="ru-RU" sz="1600" dirty="0" smtClean="0"/>
              <a:t> изображение нотный стан</a:t>
            </a:r>
          </a:p>
          <a:p>
            <a:r>
              <a:rPr lang="en-US" sz="1600" dirty="0" smtClean="0">
                <a:hlinkClick r:id="rId3"/>
              </a:rPr>
              <a:t>http://allforchildren.ru/rebus/rebus7/7-004.gif</a:t>
            </a:r>
            <a:r>
              <a:rPr lang="ru-RU" sz="1600" dirty="0" smtClean="0"/>
              <a:t> изображение  ребусы</a:t>
            </a:r>
          </a:p>
          <a:p>
            <a:r>
              <a:rPr lang="en-US" sz="1600" dirty="0" smtClean="0">
                <a:hlinkClick r:id="rId4"/>
              </a:rPr>
              <a:t>http://www.moldovenii.md/resources/files/images/notemuzica/DogaVals1.gif</a:t>
            </a:r>
            <a:r>
              <a:rPr lang="ru-RU" sz="1600" dirty="0" smtClean="0"/>
              <a:t>  ноты  вальса «Мой нежный ласковый зверь»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4714908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>
                <a:solidFill>
                  <a:schemeClr val="accent5"/>
                </a:solidFill>
              </a:rPr>
              <a:t>А произошло это в начале XI века. Итальянский монах </a:t>
            </a:r>
            <a:r>
              <a:rPr lang="ru-RU" b="1" dirty="0" err="1" smtClean="0">
                <a:solidFill>
                  <a:schemeClr val="accent5"/>
                </a:solidFill>
              </a:rPr>
              <a:t>Гвидо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д</a:t>
            </a:r>
            <a:r>
              <a:rPr lang="ru-RU" b="1" dirty="0" smtClean="0">
                <a:solidFill>
                  <a:schemeClr val="accent5"/>
                </a:solidFill>
              </a:rPr>
              <a:t>' </a:t>
            </a:r>
            <a:r>
              <a:rPr lang="ru-RU" b="1" dirty="0" err="1" smtClean="0">
                <a:solidFill>
                  <a:schemeClr val="accent5"/>
                </a:solidFill>
              </a:rPr>
              <a:t>Ареццо</a:t>
            </a:r>
            <a:r>
              <a:rPr lang="ru-RU" b="1" dirty="0" smtClean="0">
                <a:solidFill>
                  <a:schemeClr val="accent5"/>
                </a:solidFill>
              </a:rPr>
              <a:t> —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	</a:t>
            </a:r>
            <a:r>
              <a:rPr lang="ru-RU" b="1" dirty="0" err="1" smtClean="0">
                <a:solidFill>
                  <a:schemeClr val="accent5"/>
                </a:solidFill>
              </a:rPr>
              <a:t>Гвидо</a:t>
            </a:r>
            <a:r>
              <a:rPr lang="ru-RU" b="1" dirty="0" smtClean="0">
                <a:solidFill>
                  <a:schemeClr val="accent5"/>
                </a:solidFill>
              </a:rPr>
              <a:t> Аретинский (992—1050), музыкант и учитель пения из города </a:t>
            </a:r>
            <a:r>
              <a:rPr lang="ru-RU" b="1" dirty="0" err="1" smtClean="0">
                <a:solidFill>
                  <a:schemeClr val="accent5"/>
                </a:solidFill>
              </a:rPr>
              <a:t>Ареццо</a:t>
            </a:r>
            <a:r>
              <a:rPr lang="ru-RU" b="1" dirty="0" smtClean="0">
                <a:solidFill>
                  <a:schemeClr val="accent5"/>
                </a:solidFill>
              </a:rPr>
              <a:t>, нарисовал самые первые линеечки, по которым, словно по ступенькам, вверх и вниз побежали нотные знаки.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6386" name="Picture 2" descr="C:\Users\gomaur\Desktop\Новая папка\darezzo_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00039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4257676" cy="56673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b="1" dirty="0" smtClean="0">
                <a:solidFill>
                  <a:schemeClr val="accent5"/>
                </a:solidFill>
              </a:rPr>
              <a:t>Правда, сначала линеечек было не пять, а четыре, и все они были разного цвета. Зато теперь у каждого музыкального знака-ноты появилась уже и графически зафиксированная высота.</a:t>
            </a:r>
            <a:endParaRPr lang="ru-RU" sz="3400" b="1" dirty="0">
              <a:solidFill>
                <a:schemeClr val="accent5"/>
              </a:solidFill>
            </a:endParaRPr>
          </a:p>
        </p:txBody>
      </p:sp>
      <p:sp>
        <p:nvSpPr>
          <p:cNvPr id="15362" name="AutoShape 2" descr="data:image/jpeg;base64,/9j/4AAQSkZJRgABAQAAAQABAAD/2wCEAAkGBxQTEhQUERQVFBQXGBgaFBYYGB8XHBwgHBcYHRgVGBgbHyggGBwlHBwaITEhJSkrMC4uFx80ODMsNygtLisBCgoKDg0OGxAQGywkHyQ0LCwsLDQsMCw0LCwsLCwsLCwsLCwsLCwsLCwsLCwsLCwsLCwsLCwsLCwsLCwsLCwsLP/AABEIAOEA4QMBIgACEQEDEQH/xAAcAAACAgMBAQAAAAAAAAAAAAAABQYHAgMEAQj/xABSEAACAQMCAwQECAkHCQgDAAABAgMABBESIQUGMRMiQVEHYXGBFCMyQlKRodEVM1NykpOxwdMWJENUVWKUNERjc6Kzw9LxF4KEo7LC4fA1RYP/xAAZAQADAQEBAAAAAAAAAAAAAAAAAgMBBAX/xAAsEQACAgIBAwMDAwUBAAAAAAAAAQIRAxIhEzFRIkFhBDKhI5HwFDNCUnGx/9oADAMBAAIRAxEAPwC0KKKK8Q9UKXX/AB23hdY5ZVR2wQpycA5wzYBCKSCNTYGaYMcddqjnbRyNK8CSTLMuGZdPZv3cBkZyNWF27pK++nhFPuJOVdiSCiuHhd4HUqEaNoyFZGxkd0EbgkEYI3BrXxLjCRFV+W7aiEDKDhfltliFAXbOT41mrukbsqs38QvViCl86WdUyBkAucLq8gWIGfWK4eE3UaubeFCVXWzMoxGhLkiMn6WD0HTFRDjvNRRlkuZET50MCZlOxOmTs+6ZfMMxVQVBUNjNLeHekFZpdUUoWY4GmRBCJAOiN32RjuQDqQjPzulXWCWpF5VZbVFcfDeIpMpKHdTh1OzI2M6XU7qfHfqCDXZXO013Lp2FFFFYaFFFFABRRRQAUUUUAFFFFABRRRQAUUUUAFFYTSaVZvIE/UM1F+TeeYeIvIkMcqdmoZi+nG5wANLH1/VTKDabXsK5JOiV0UUUowUUYorLMsKKKK004OOW5khddOsHGpPpgEFk94yN/OkH4Sj1lo5ItR+SskUhljwoGhYh0A32GOppjzhcPHCrozKFYl9JCkjs5NKZKnAL6Mmql45zzdIQpiAyuxe5eZWB+evZusbDr5iurDjckc+SVMnq8fJ7aK1LmYN/OJXQI4JUYKxNgRqF2DSYUYzhzkGEcxc6LCBDbaZHTOnGXhRiSWbJ71zKWJOphpyehIzUQ4rxe4mTRI+I85ESaUTOx+Suxxtuc9etN/RnwXt7oO2AIyvZ9PltkqfI6FVnx5qPOupY4wVsi5uXCJjyxyzpVnvJ/wCczZYgyaGc5ACGTSWRAcDPi2QNhvBedOFCOdnGvs5ASNQGpSCVeJyuAXVlIz4gZq5p84PZqqltMUQddfaBGLKjJrV1dG1sSe7jffNRj0ncNEdpGuothJ2ZzjU7mWBmfI23ZjtU4ZHtz7jSgqEXo75jcOsbEtLGpMbflYl3e3YfOYDLIeoKkdDVrX/G3R8Q2s1yuBl4zGACQDp77rnulTkbb1878s3Gi9tXUnInjz73AI+okV9DcpuOx227wAB64EUYHt2wKX6iKTujcMm1Vmg8xz434befXCf+LR/KSfw4bd49sI+ztajPKHOt1crxIy9n/No2aLSuMECXAOT3vkDr5VCf+1HiQZQZIjnT/RjxO4/dSLA22qX5GeWvdlufyin/ALNu/wBKH+LXo5hn/s27/Sh/i0k9KPM1xYG2ktyuGZw6MMqwABGcbg9dxWzlX0m2t1hJf5vKcYDnuMfJX6dfA4NJ03rsojbq6bHS8enP/wCvuR7Xh/iVsbi9x4WMvvkiH/vNHOV28djcyRNpdYmZGHgcbEVU3InN97LxG2iluZHjZiGUhcEaGPgPMVsMe0XKlx/0JT1aVlsHjFxj/IJc+Xaxf81H4XuMbWMvvli/5qd17Udl4KavyIzxa68LB/fNGP3mop6ROZr6G2V44mtPjFBk1xyZBB7oGDjfBz6ql/OF08VjdSRNpkSF2VvIhSc71R/AeKz8Qura2vp5JYJJO8hIG4ViO8Bkb10YIKXqpcEckmvTY/8ARvzdfz3bKzNdYhY9mzrGBh4+/q07nBx76spr+/8ACzi99wPtwlV16QeDR8IEE/DS8Erl43bWXyuAcYfPiB9VPvQ9zFNcxXHwqRpCjqQ7YGAV6bDHUZ99NkipR6kVwLjbT0b5JILziX9VtR/4lv4ValuuK75t7M7/AJdx/wAOuX0l8TZeHzPbTaXUocxsM41DI2quPRhzBdS8TiWW4mdCr5VnJBwp+b0znxpI49oOVIeU6ko8lpXN7xDs3121sq6WyRcnIGk77xYqNcg8uy2idraiCSSaKLWHuDgbZJAWEkZJ6E7dKsO/UGKQHpobP6JqnvQMo+EXODn4lf8AeeNGPnHJhNVNFktNxLO0Nlj1zy/wagHpZvbmOSzLymFmjl1iB2K5DL0zp1dcbgVb9QPnnk88RvIVZjHHHC5dxgnLONKgH2E5pcM1tyhskXXBSf4Zu/61N+teira/7GLf+sz/AKKfdRXX18X8RzdKZZ1FFFeYd4YqpfTNwZRH2qLjBVgAMYLNpk6fSzGfaM+Jq2qhPpRUfBnzjLQzhfaoWUf7s1b6dtTRLKrifPqNk+urX9FUA+CyuQoGJMsy5TvHBZsEHAWIjPhqqqQPHfp/1P7au3kThunha6iWBeJmwM/FsUkZCB1GHOfaa78z9JyYlyPOGzdJXD/CJIx2MTPqlihP0RJ+Mk21Pvk7DfSMw30tXQjiEICamKr3V0A4PaTOEHycu0XvB8ql8HEwkYmmKh3dhEpkZkY6Q3aqZMlAgLgldiFOM5Aql+aOMm6uSdRZFJSNm7urvEtI30SzEk+rA8Kjii3KymSVRo0cp2pe9hwM6HWTAHXQQwUe1gF99WDzYWt+IWCLrfsmGMMo7Ruzt8qMsAG8d8DvDzrTyFyv2IWa6VkbKv8AO1ga/il0rvlmBOnyG4zjEvl4XFd3XwpiHSBo3RcnBLxQkOGBByNOMHIPlTzyLb4MjB6kT5H4ddwC8Z7Kd47tcIUeIEK3aHV3n64cfvrhfkDQhf4NfZRdQDNbae7vhiGyR6xvTv0R30r3l9G8jtGmyKWJVcSsBpHhttVj8c/yaf8A1Un/AKGqU8rhOq8DxxqUbK49IsV7fpDGlhJG6uzjMsTZGMHo23UVV/FuF3FsdFxCYjsRqUb/AJrDII/NPt6V9Ei5Yy2RYaTJHJrXyzGrY9xApnf2EcyFJkWRD1VgCPtoj9RpSo14dubPnPgfMN0qi1DvJBOVjMTnYhnAIjZvkEjbI236VZ3DuUo7aSOeGwdJI3UqWuQ3XKld/PVt68Vy8V9FIWaOWxk0qHQtFIScAMpOh9z4dD9dWJxdsID/AKWD/fx0ZM0XWvuZDG/8jjPErn+pn9cn3Vpbit5qwLHbzNwo+wKafV6BXNsvBen5PnXmHnniBNxBNL3S0kbJhdhllZQQuSPDNTHk3kUxtDcm3fUiLJFm5VlZ9IK5TslKDfPU49dcn/ZYbx57j4SI9c8+EMerpM43OodcE9PEVbnD7URRRxgkiNEQE9TpUKCfXtXVlyxiqgQx423ciD8e4beXqot3w+Fwjak03jR4JGDkiM52pbccFnsbK8NvaRW6tExdhdtI4wNiuYxjAzsDucbirSrnvrNJo3ilXVG6lXXcZB6jI3FQWeuK4KPF73yfNHBbyea6t45He4DzRDspZGKPlx3XznY+JwfHY1c8fCZIXSWPh1hDIHGGjlK9cjTtCOoNM7DkPh8LpJFbKroQyNrckEdDuxB99PL1chceDof9qqZPqFJ8IWGJxXItFzfeNtbf4lj/AMGtIe+XdLa0BPXEzD7REM1IaqC35iuW5g7AzyGETuvZZ7uBG2Bj21PGt7pLgab1qywY5+InrDaD/wDq5/8AZWg3l8JNPYWzv2eogTMg+UQvWI+vxqH+mzic0TWoikkjBDklHK9CvUDrWPoVv5ppLppneTSsagsxbHeYkDPTzp9P096Qu3r1Jb+E+Kf1G3/xJ/5KKlOKKj1F/qimj8s9oooqZQKhfpTA+CgldRAuMerNpPv/APfKpPxSKRlTsm0kSRlt8ZUN3194pL6QlBtd8Yy4Of70Ey/vquLiSZOf2s+bmB9Y22/bV58t30kUMcEGELQK/aFDKqsI7VdOkMCxIbAHmR4VR8CE+rbx6ez31dXA9T8JbQpMqxK8RXIwVtIxnK9PHqf2V35uys5MXdiTmeyv74Yjicw9XmkGp3Kk4GIwQqDwVAfEk5qC21xNaTA9nGXQ93WobDK2cqwwQ2fHORtV1yXcMmZFkAh0L8HMc5jaPEe0SQru0hfHhuGx4YMb9I3LXbQQ3Ld27SH+cqgHecQ6+8B491x68ilhk/xY04e6NvLnNgucq+Y5lUl1GC4GdRkRipEqg4YqVLr1BapUkzQtLHHbyyqwhKtGVZfxSjBZmBJ2znxyK+fOH3bxOkkbaZEYNGem+f2eGOm9X9yVJ20cpVtKP2LxBfmoyAhPcwdfYopc0NeRsUtnQq5Y4cLGe4mS2v5GmJ2aNMKNRbAw++56+qpDdceLoyNZXuGUqcRr0Iwcd6pHRXJLIm7aLqFKkyMScTkZ45BY3hMYYAZhXOoAHIL5Ph0rP+Us+f8A8bef+V+3tMVI6KzdeDdX5I6eYrjw4bde9oR/xK57viN1MuiThk+nUjDFxADlHV1/pNu8oqVUUbpe3/oavyIBxq7/ALNm/X2/8SqY9KM8snEHMsbQtojCxllYqNAOcoSpy2rxqb+m+9kjWz7OR49TS6tDFc4EeM4Iz1NRf0Zcvx8QlufhbSuUWMq2sg7lup69FGN/CuvClGPUOfI23oS/0acTuY+HQrHZSzoC+mQSwqCC7bAPIGGOm48Kk543d/2bN+vt/wCLTPgnCY7WFIIQRGmdOTk7kk7+013VzTyRcm6LRg0qsjw43ef2bN+vt/4tdMPErphvZMnqaaM/+kmnNeUjkvA2r8it7256C1B9ZmUD9mfsrRNdXpG1pCT1w1xjp06Rmnde0bLwGvyUx6WuJXaSWxk+IIVjohmdgwDLuSFXBHTfzqS8P5cc3T3q2kTXAkY6jdOFB0hdlEWOnnnrT3m7kuDiBRpzICgYLobGQSDg5BzuKqrit66cdj0u6q09oxAcjZlh1AjOD4j311wkpxqPDOeS1lbJdzPwW74hIgueHaezLBJY71FGD1yChbBI+jmuPl/gV9Ys7WXD2DOApM13FImA2fkqFOeuN9sirYryoddpVXBXpK7sh34W4x/Z9v8A4gffXlTOik6i/wBUNo/LCiiiplBLfwymY6WlGVURlWwqnvanI6Oc6e6+xHSuHmSYS2UTuMBwGYeWYZCRTvi05WPCfjHOiP8AOIPe9ijLH1LSPm+ER2scSjuAOoB32W1mxn6qtDlolLiz50Zhgesb9fsz66uf0b3hFhG+5IZVAETSEgKyFVVcY+R8o7DHrqlkO23T1491XH6Kn7WymXUwbvDSrCMYDajpcbqPjMEjcZ23ruz/AGnLi+4k1ujRSGMZ+SXtfi0LFMAGDL4IeM7jJ+Sw64rn4qSkL6lkGWUyPLp7RywZS2hThECggDYeQ2312t1GYmKPC/Y/HR6GkJ7oAcAy/jFZCyll236Uv5v0R2tyUVV/HEFYTB8iMxqCWOZDqmGGHd2OMVzxXqLN8FIx7YJ322zVx+imGdoAYZVjHZAd6PXus9wBvkbYIH/SqiDLv1x5eur19D8Gmz6YwFX69UpHu7XHuq/1DqBHCrkPo7G+z3ruEj1W2D9faGtkljeHpdoN/wAgDt4/Op1Ub4zznbW11FbSthpBu3UISQED+I1Z61wRcpcJfg62ku7NsvC70lsX5UE7AQRHHqBI399ak4HeePE5fdBB/DrXcc92aXQtmkwdOTJ/Rg790v7jv0ztnNeWfPVtJd/BRrUkDs3dGRXJz3V1AHw2PQ+FPWTx+Bbh5N54Fd/2lP8AqYP4derwO7zvxKfHqht/4VK+bed2tJV0QGa3RtN1IoJ7NiAVUHpkA5OfMDINTQGsk5pJuv2RqUW6RE+M8rCSPVeXbyJFlwZYoCEwN2/FDbHn5Vy8ucvZiWWyvZIo5BkaLaBNWCVDEGLJ6bZ8MYqT8f4Ut1by27kqsilSR1HiCPeBVX8gcwy2V1+DrhhJCXZIZBnAYNjuN0Kk7EfNbang5Sg6fK9hZJKXJLeIvJBNBDLxO57S4YrEBDbnp4t8VsOgz5mmI4Hd/wBpT/qbf+HWyDmC1mvGtVw80S684yFI2KhvpDVv+d7afUkpNVx+ENGKZHvwHdf2lcfqbf8AhVmOCXH9o3P6u3/g0+rwmk3f8SG0Qj/Atx/aNz+rt/4NYtwS58OI3H6q3/g1zr6QOHF+z+FJq1acFXAyDj5RXTjPjnFY8uc6Jc3Mts0ckEqZZFkBBdNu/jGx3Bx5e/D1kXNfgX0dr/J1JwW6z3uIzn1CG3H/AAqTW/JQm7C5M7ibs4m1mC3dgwRSp1GLORtj2VOK02sAjRUBJCqFBJycAYGT41iyyXY140xMeB3HjxG590duP2Q0DgVxn/8AI3OPEaIPsPZbe6t0/M9slybVpAJljMjDGyqADu3QHTvjyrkk54s1tVu2kIhZtK5U6iQdwE67Df2b1v6nj8Gejz+Tr/Ar/wBcuvrj/h0V1fhmD8oPt+6is/U8fgy4efyd9FFFSLCG4vXbVJGY9adoYoiMs6xtpkOc5XLDAIG2VznOK4efLgG0aRT0gndT5aoSqn/zPtrN5SjSCNoUkQSI4mbs8K7mSOZdjqXB6bZIIyMVFPSPMFspVBIEhjSMHbu5jO/iMxwBseTjzrqhG5I55PhlM6cDzq0vQxeZEkeFOHUkHG6yIykH1a0jz7arQ24xkb7D35O1PuSOJfB7pTq0h1KajsqklWRm9QkVc+rNduRbRaOWDqVls28rS5jDGRmTQys/aSK76RIxQj+aqi6xjoe7j1xf0qcRAiECEkyOSTknCI5zjLE96Q7AbYiGNsVMOJcdEaTzSFo1JVc4KsqhRmBQQA0pcv3hkBSDnYCqM47xFriZ5X7ur5CjoijZI1/NG3rO/jUMUW3bLTdKjmsLLtZEiU4LnGT0UeLN6lGWPsr6Z5UtOztkGkrqy+kjBAb5IPrCBQfZVU+jLkp5X7abATcODvkbfF+1vHyG3VtrtpPqsifpG+nhXIv4+kxt5hasFn0N2ZIyM4/b4D11AuR0h4jZxw3Kq09vMZLjWMuTrZgxzvuTpbO3cK46Ys2ojechQPeG6DyIHBE0SHSshJGckbhTgZUbHHtzDHNJNPgrOLbsSemG3QLYMFUEXKKGAAwp3K+zIG3qrbzcinjfCQfKQ/Vkr9oqTc4csR38SxSMyaXVwy9RjYgZ8x41om5Lt2ltZWMpNsPi8uck6tWt2+Uxz4Zx6sbVSGWKirfkSUHbr4IvyqY/hPEo7i5AjW5LtAcAMMr3iTuV1aQQPEDPWrNNIb7lG1kuo7to8TRnOV2DHGAXHziPOn1SyzUqaKQi49yIelLiclvYs0bFdTojsvygrHDaD4NjbNL+IWltdHhcVo8TdlIJR2bBtMcaksO70+MKDfxzUz4rwyK5iaGdBJG3VTn3HI3BHmKR8mcmxWBmKNqMjbEjdUHyUz1PrPjimhOKh8iyi3L4EE91BbcwFnZIlezA8gXaQYG3ziBn11Y4pRxDly3muIbmRMzQ/IbpnY4DD52MkjyJpvSZJKVUNCLVhUD9K3EriCKFo1ZrbWPhWklW05GE1D5KtuCfYPGp5WueFXUq4DKwIYHcEHqCKzHJRlbNmrVFPcyXvDI4bO7sIIWZbiJ5EXZlVcnTJ10ZYAb9fDNObPi7/huIymBhPBpjZAToxqPZrIflNnqR6hgVKrbkq0S1a0EfxLnL74ZjnIJYb7dB5CsOOck21z8G1Boxb/IEZ0d3HyMjdRnByN66OrB8O/cj05LkkgNe1qtbdY0VEGFUBVG5wB03O599ba5DoK/5hmh/Ddmrw9q3YvqxHrPebCM3qXDbnpmoZchBw3i8KwOHS6Ldpo7oXt4wqq3zcBTt5GrwMS6tWBqxjON8dcZ8s16UGCCBg9duvt866I56SVeCLxWVj/Liy+hP+qNFWF+ELf8AKw/pL99FV6y8MTo/J3UUUVxHURnnCOUmMxxxNg4DMyqwJB+cQWVBjogLEnbABzAOPcoX92oaSSIFc6YlR403OS4aXBdiQMk5PTerkIpfNwK2fSXgicr8kugfH6QNdGPNqqIzx7FFJ6NLojJKKd9i0fh06SHORWib0f3Y2AU+8AeWzFqv5OC24ORBCCAVGI1GAeoG22furyXgduw0mFMDGwGnp+bj6qr/AFbJ/wBOUenLN7cuvbmeXTlF0hZFUDwVtehd8A1MeVfRkyd66KqQQQY21SbZGjWRpjGnrpGSejDAqybW1SNQkaqiDoqgKB7ANq3VOX1MmqQ8cKXc1WtusaKkahUUYVQMAewVtoormLBRRXDxi+MKB1UN3hqBJGFwSzDAJJCgnFalboG6O6iue5nxG7oQSFJGdxsM7jIpTbceOMyKTnRpVEJbeIOxIBO2+w9VaoN9jNkh9RSiHjyksCjrpfSxOMfLdNXXcakPTzHrrGPmFCoOlgSIiFJXJEpUDG+DpyM+/rW9OQbIc0VxcQ4gIjGGBPaMVXHnjYHyz0z50uuOZ40WRmST4tiCAAScNIpK7747Njt4e/GKEn2BySH1FLp+KhWI0sQADkFcHJQbb5+ePqNYx8ajJQDOXXKZIBJ06tGM51YBPuNGjDZDOilg4wpdE0Nl9OnpjDByCd9vkfaKxPG00awrEaUYgYyNRA0kdQRqB9h2zRpINkNaK4DxEdhHMFPxgj0qevxhULnHTBYZrAcWGplKnKnA6bnXo89hnzo1YbIZUUmueYERWcqSoEZAyNR1gnZc52AP1Gu68vhHHrxqyUCgeJdgF36AZI3o0ZuyOuuLilgZlVC7KmoGRV+eB/RlvBScZx1GR41xDmBe6dBwyagSyjrE0gzk7bIwz06VhHx/XHEyqVZmUMrb4zKkbDO241Z93SmUJLkVyTGH4It/yEP6tfuorP4UfoH6x99FFzM9J1UUUo5g4+lr2QKPJJM2iKNBlmIGW9QAG9Ik26Q7dDeitcMmpQ2CuQDg7EZ8CPOtlYAUV5mvaDQooooAKKKKACtc0KsMMoYdcEZ99bKKANRt10ldI0tnUMbHPXI8c1rNhHjGhMbfNHgML9Q2rporbZlGiO0QdEUZOTgDruc+3JP1msUsIh0jQdPmjwxj6sD6q6aKNmFI1TW6vjWobHTIzj2Vqk4dEwIaNCCcnKjc77n17n6zXVRRbCkcMvCoiDhAuRjKgA4yDj2bD6q3/BI8g6FyOhwNtiNvLYke+t9FGzCkaRapkHSuRjGw2xnGPLGT9Zr1bdB81fqHurbRRbCka2gUrpwNO2B0xjGMY6YwPqrH4Mm50rk5zsN8nJz763UUWwo0S2iMMMisNtiAenTr5ZrMxDTpwNOMYxtjyxWyiiwpHLFw+NVUBAQi6VLd4gYxjJ36EisxaIMAIuAcjujY+Y9db6KLYUjX2K/RH1CitlFFsKCk3MGk9n3dTI+oMrDXGdLYcIfl56FfEE9ac0i4lOGn0KdLImqVydo0JOGVdx2j4IBPQKT7Wh3Fn2Ns01wAR2es4AHZsFGfpEsQyE7DTvjzNL5OL3CFGna3twd2jdsuQN2CqpYsceINRTnHnxIM29qzqy9QhGfWHkIYhiTnC5PmwOVqrLrjUsja2chiMEpkHGOhbqfXk1148Fq2QllS7FycT5nuImYieGIEHSl0UU5znIA0OoA2wVYnbpSiLnecMC/EbEj5wCPj3HQfr32+uqgPXHQnxJ8D51mc53OPX5+VX6MSXVkXzy9zwZXVZJbaUtsFhJD5x4K5Ut7ACfKnc3F5USQoEuHYSSW6r3MqoUrEwO4k72PXgnbpXz5wK+jgnilkRpFQ6tKtoJYdATjoCM48cVNX9JyaAOxkPidXYnJySDqKeZJ6eJqU/p1fCHjl45LZ4txRo7csqgzEBQmoAK7DPfboqqMknyXxqM8v83GaXInimjDqkgjDKV1kqjgMuXXXpGQRjNV5PzrdXR7KztwGbI7gMr4PdJAwEjyDgkKOvWpd6NuSpLd+0lZSTgOEOVXSwYJq6M+sKTjIAUjxpHijCL2GU3KSotGiiiuI6gooooAKKKKACiiigAoJrR8KHadng6tGvONsasYz558KzlPdb2H9lbRlmUcgYAqQQdwQcg+sEdaypfy+oFrAB0EaY/RFMKH3BBRRRWGhRRXgNAHtFFFABRRRQAGq59KXH1topFhISaUqNQ+USANTZHTQpGD5uPKrGqquY+XfhPEYp5iDaIvayMRswMh0QgH5TNgLgdd/MVf6dLa2Ry3VIhnLnIM9xGJncW0L7IzAs8m/zI17zAjPXrjxqWWnoytlYdq9wehPejTbPiqq5yfLIJ38qmV3l1ByY2boQSAiD5SjT0RRjUQe82FG3SG+kPmL4KnweE6JpASzDYxIRjGR/TOOpHQEAYGM9KyTm6RHSMVyJOL8DspZ/gnDInaUZ7ad5GKRAHvnHRyP27DJqUcP5BsVXRJG0rqNTs8rJ1GcaFICHcHxwCMnJrf6NeDrbWYkZW7SUa5COo7uYoyeo2IOPFpBXZzLcFLWZsuAkUrd9Sh1suhsgjLDVIx1ezHSllkd6pmqKq2Q7lWws7y5lEFnF8HjAVCxkLOzHCsWZ+6uAzYxnC+up7w7ke3wC1vbxsCdliDEHPXU7OpyMHp41FPQ3br8HmbQWBkbZepCxxjbcflG8asgcOV4QnxsIJ1HTKyyZ/vSBtTE+O5pc02pUmNjimrM7fg8SqFwSv0dgp9qKAv2VnweRmhjL4LY3x02J6YqDc6XFxaSwraJeXQZGLKJp2IwwwxMZz4+PlTfl3hRaOFZXuo2MId0+ESqVZm3XBbb2VNwettjqXNJEuoqp/SjxKewe3W2ubhQ6yF9UhkJwUA3fOOp/wDoptyLzFDeRRJLdyi7KnXH2hXJBIyuRgkqA2B51nReuwdX1alhUUt/A4/LXH65qyXhAH9Lce+VqlqvJS2MKK4PwX/pZ/1h/eKW8b41bWjKtzdvGzDUoJzkZxnZfOtUL7GOVdyQ5oqG8zzk2LXdo93MSmYuykZRv/SMoG4XqRg9PfUa9Ft9dXhkFw128ajIuBO6LnI+L0g4Y9TkHbG/UVRYbi5WL1OaJtccw26cRS2aRRK0OynzLZC6ugYgE49nnXN6SOPy2lozQoWd8oHxlY87GRvL1eGai136KXa/7Xtma3Y62ZiTKDn5GfnHPRvAeyp5Jy3EylGe5ZCMFWuJSCOmCC29a+nFxa5FW7TIz6JONXE8DJMmY4cJFN9PHVMeOnz9njU9pPacsQxIscTTxovyVSeRQMnJwA2BvVYekHjdzbXYhgkuoUTvBpJnPbE9dJJOVGcYHj5ECjRZZ+ngNnCPJc9c0zHtYxk40yZHnjRj6sn66RcC4abi3jlnF5A7DJjN1Lt5HZhjI3wRt41w8a47aWtzDbSTygtq7RjM50bDRrfVlAevUeBNIoc0h9+LJpXHw5SDNn8qSPeqUq41ZdhbyTRC6ndFJWMXMuW6dO/vgb4G+229Vb6O+Lzz8QMb/CJ45CTIO3lUR7/jT3t+gGDvinhi2i2mLKdNIvEyAdSB761m7T6afpD76jY5dsjPIZI48qVI1tqzlRljqJyM1vi4Fws/JgsTq6d2M59n/wAUmsfn9htn8Dv4dF+Uj/TH30Ur/kjw/wDqdt+qX7qKzWPz+wbP4HtIrmJEnRRGrCNGdAc91ncbjwAADHz8utPDUdRS15PKd0jSOOMDxKhpXPr6oB76yBs2ct/xDT28sowkOWZfMRABI/Y0utsj8mPOqUsonvr2ISsGaaXVL7N2f3BVIqwPSBx1n4eHfTm4uNICHbRCDkZyc/GD7fdUZ9FkGq8aVu8UiYgf3pGWPH1M1d2NawcjlnzJItYuqQ6i5jBkHajY6GVtZYZBwAFGB00gUj9Ir44fcnX2mrs017YbMiZ042wApG30SalEofTbjKuwc6TvgjspNOrc74xk+3AqD+lqYizjVtI1TIGCbgaRcdxNh0wB0336VDHzJFZ9mbfRcqpYqTKYgzyYkGPGQKAdQI3CYGfH3VYF/FAUVZymkdO0YDJA65JGTiof6LoZF4fD2WnVozhs4OqafxG+2x9f7Jhf3UUYX4Qyb9NS7EgbkDfHX7aXK7mND7SCc03XZXCDhiWkrGM9qGdcAau5j4wbk5rO/EDTWbNLFDNpXtYA4Ac61Do/eygUaz16gdcVL14zZr0eMD1L+4CuXhHErVYY1LRLhcFSuMddsEUym0uzF1V9zhl4dYSXTdots6CFca2VwCZH+kSAcCoNzxyMiyG44dNEBnJhWRUKbdYsHp6uu+1WNHe2puJG1Q6BFGM4XqXlJ+wCur4dZfSg+pfuoU5Rd8g4qS9iqeVefo1QJfw9ovQSxsc4xnvpq39ZG/qJ62bJFaGMtAYXcqTGDMVBJHdBOokA7Uk5q5Y4deYcSLDJlQWjGzYO6suMdD1GCM1JBc2QGMwbbfJX7q2ck6aTMgmuHRT/ACzxC5k4o0cgDaiRNGZmWNFBGWRg/UDAHXOT55Eq555HS7kje2uIECoVYSzM2TnKkHLY8vvqZ9vYkk4tycbnQvT1nFAuLEH/ADcH81R+6tlle1pNAoKqbF3LPL0ENrFFM6PIi6XKTOFJyeg1D9g9lMLbl6yjXTEixrknCSuoyepwrive1sM9LbP5qfdXhksPK2/QT7qk3J+R6XwbPwLa/wB79fJ/EoHBbYdNX+Il/iVqzw/6Nr+gn3UE8O+ja/oJ91Zz8m8fBuXg1sPpe+eQ/YXrVd8vWMukyxRyFd0LMWI9hLZ/6ViW4d9G1/QT7q9E/DxsBbfoL91Hq+Q4+DobhNsf/iZx+x6rvmf0YCW6D286iKQ/GiSTUyebITkvnpgnY48Ok7abh56i2PtRT+6s1uLAdBbj2Io/dTwnKPKsWUYvvR7acItIo1jGCFAA1ylifaS29Y2nBrCMnsordS27adIJ943xXjTcPPUWp/7ifdXqy8P8Bbfop91L6vkal8Gmz4PbGectFCwDRlMgNj4oA9dl3z9dQabn21FwbcWEOntuzLnSB+M06j3fLeo/6S7FJL9mt4w0fZx95EOjIU6hlV0+VPOUeE8JWKCe4c9uoBdGYsoYf3UXfw2OfCuhQSjtK2Rcm3SLF/B/D/o2n+xXlcX8qOGfSj/w7/w6KlXwyl/8JQRSqFOyMgDAlUeQ+G8jMVJHQABNI9QNNqS39t2S3co1M0kTHfGFEcZCxj1Esx8dyfVXPHwVkVV6Wm0rZoT4XD48MtMTkfWax9EeTLcaSNQWEjbphz4e3H11v9M9vvaMDt8cucf3wwH6JpV6KZRHe6OvaRtp3+VpZHAx54R/tr0F/ZON/wBwt2eM6VPwXGWkJhGjvZjIYjBCknJO5BPqqCeloYtLcaezHajEe3cASUKp0kjIB3wTvmp5LCuAMXIALZyzM47owUOSSF26Zz/eqBelkL2FsuCqiRsBsljhDgnOTqOoE+OSahi+5FZ/ayQ+jxF+AW6ssj91dOjUMd+XOoqRgb7gnBxUw4hfiLTmOWTOfxcZfGMfKx06/Yah/o6nzw+30yrGcBCSA2SJJRpXJxq6efsqeYqWX7ikPtE1zzDHHo1xTqZG0RgxHLNgnSB1zgE1keOjOPg93+oY/bUc4nKkvFlinwnYBLiKRmAGgIyugz0zI4J9UfqFToHO4oklGgjbsSrxhNRf4PdaiFUn4O+4BYgdPAsfrraeNL+Quf1D/dTWikteBqYq/Di/kLr/AA7/AHViOOg5/m91t1+IYfUD191OK8xRtHwFMV/hpd8QXO3X4hx+0b+ysfw4v5C6/UP++m1FGy8BTFi8XB/oLnbziI/ad6yPE/8AQT/oD76ZUYo2XgKYv/CO2ewn/QH31rfi4HWC590Rb9maZ4r2jZeApiduOqP83u/8O33VrfmEDpa3h/8ADsP208oo2XgKYkbj+P8ANbs+yHP76yXjwP8Am13+oYU4xRRtHwGrFL8bA629z7oSf2VinHlJx8Hux6zbvj9lOKMUbLwFMRLzLGcjsLlSAfxkLRKfVrk0pk+WaG5iiUEuhAAB7pjfY9MBGJ+yn1Bo2j4CmRP+Xdp9C4/w8n/LRUszRTbR8P8AczVhWm7gEiOjbh1Kn3jFbqKldDla88cHe7sRoOZYwswHUsY1MUyj17L7xVS8O4m0E0VxHjUjBh6/Bl9QIJ+uvoiUMjyhFyyMJo1HVlYYljHmS2o+1lqA82+jxbhjcWTRxscM8Td2N9XSWNvmg53Hn9vfhypKpdjkyQfdEp4TxKG6jSe1Z9xjSrojQnYsGEpOQxABIzsowNyarX0lcWSa4VIXDJBszZzlmxrYE9QMAZ8TmuW39HHE9eOwC5xlu0ULj2g6vsqZcsejk2pEk5Sa5fIhjKl4k27zyHHe7uR4ddsk1q0g7uwe0lVCH0cc1Ja/EzSlFDl1PzGDLgxsdJ094Bs7fOGd6nHCef0lujCpSSMRzSPIgbChSCqAn5eE6tjc9Ki/HPR4hd3gf4KqDVJHNGxjUeJjmGzKOunqPsDvknlD4JIQxM7SJh5NBSFY2BOlCfxjv442A6+vJ9OXJsd1wdllyvBdyQ3dygkEkeo6yCHeTBRQBsFjQFQPHOd9ye29LPc3yC4lVUt4zpRgCrHtGJTu5A06PXud6y5e5FhtXVxLPKI89ikj6kjzndF6A4JGadycGgaYzmNe1MZjL+JU/NP31B5Ffeyqi6Iwt4sttw+GeVgZ7USBwxVnlRIiBrHiCxbB64FdVo4F1FLcHEgtoxIxwFDysqRou2olj2u2cZxt0pzDy9bLFHCIIzHGQ0asurSQc6hnx9ddFxwuGSRJXjVpE+Sx8PL24ycZ6ZNZ1I9jdWdlFFFQKhRRRQAUV5RQB7RRRQAUUUUAFFFFABRRRQAUUUUAFFFFABRRQaAF3FVC6JvGNtz07jbOD6hs2P7gpTwuKbXcQSroxI8loThgYzgNGRvtqJ2PQSDHQYa3F6e3WEo5WTK6iBp2QsxBzk/NGMY3O+1c00zdnaTdSGjEnskHZt/tsp91VVpUTfc3WFhESJEDowPeTtHCgjYqY9Wg/VjofKuyyskiUqmcFix1MzHLHJ3Yk49XQVzuui4Uj5MylWH95BlWHrK6gfzV8qY0smzUkeEUAV7RSDhRRRQAUUUUAFFFFACu7llE641dkACQoznZ9WdidsJgAjrWfHC/ZZiLCTUhXGd8MCVb1Fcg56ZpjRTbdhaElvczgqNOxaYsz5zgSd1VAHgp289Pvry14nMVy0ZDakGNDbgqhY+rct+jTyit2XgzV+RGeKSBJG7pCyLGrBSQ2phhlwTqGGQfnBqyTicpYgoUyg0kozAP3O6cfKGX67fJNNfg64A0rgHIGBjOc5x553zWyjaPgNWJIuKy6DqjJfsyy4Rsah2mxz4d1Rjr3h51uj4jJjvIcnWBhT4MApO/TqetNqKzZeDdRfBdyGXQVwmljqwRuBHgZ/7zfo+2tN1xCRZGVULKASO6d/iycZ9uPrx1ptRRsvAUxY98+DpX5rkHSxzpOF6fS2OOtb7G6Ls+VIA04ypGflZO+xGwx7d67KKLXgKFCcRky4KdCQp0tv8AGaQfqwff5b1vnvmFsZlXvdnrCEHrjOkjr6ulMKKG14BJintLrzg+p6KbUU3UXgXR+Qrw0UVJlBXcf5XB/q5v2xVzzf5En50P+/SiireCS9zu4j+Mt/8AWN/upK76KKR9kOu4UUUUowUUUUAFFFFABRRRQAUUUUAFFFFBgUGiig08r2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C:\Users\gomaur\Desktop\Новая папка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0503">
            <a:off x="4981412" y="1124687"/>
            <a:ext cx="343527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9058" y="428604"/>
            <a:ext cx="4429156" cy="57150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5900" b="1" dirty="0" smtClean="0">
                <a:solidFill>
                  <a:schemeClr val="accent5"/>
                </a:solidFill>
              </a:rPr>
              <a:t>Такие знаки-символы стали называться </a:t>
            </a:r>
            <a:r>
              <a:rPr lang="ru-RU" sz="5900" b="1" u="sng" dirty="0" smtClean="0">
                <a:solidFill>
                  <a:schemeClr val="accent5"/>
                </a:solidFill>
              </a:rPr>
              <a:t>нотами. </a:t>
            </a:r>
          </a:p>
          <a:p>
            <a:pPr>
              <a:buNone/>
            </a:pPr>
            <a:r>
              <a:rPr lang="ru-RU" sz="5900" b="1" dirty="0" smtClean="0">
                <a:solidFill>
                  <a:schemeClr val="accent5"/>
                </a:solidFill>
              </a:rPr>
              <a:t>	Ноты (от латинского </a:t>
            </a:r>
            <a:r>
              <a:rPr lang="ru-RU" sz="5900" b="1" dirty="0" err="1" smtClean="0">
                <a:solidFill>
                  <a:schemeClr val="accent5"/>
                </a:solidFill>
              </a:rPr>
              <a:t>notatio</a:t>
            </a:r>
            <a:r>
              <a:rPr lang="ru-RU" sz="5900" b="1" dirty="0" smtClean="0">
                <a:solidFill>
                  <a:schemeClr val="accent5"/>
                </a:solidFill>
              </a:rPr>
              <a:t>, что означает «записывание, обозначение», знак) стали размещать как на самих линиях, так и между ними. </a:t>
            </a:r>
          </a:p>
          <a:p>
            <a:pPr>
              <a:buNone/>
            </a:pPr>
            <a:r>
              <a:rPr lang="ru-RU" sz="5900" b="1" dirty="0" smtClean="0">
                <a:solidFill>
                  <a:schemeClr val="accent5"/>
                </a:solidFill>
              </a:rPr>
              <a:t>Ноты похожи на маленькие головки-овалы.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7650" name="Picture 2" descr="http://www.xn--b1aesdbrr2d4cr.xn--p1ai/NACH_SKOOL/MUZK/N314/images/muzika_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00108"/>
            <a:ext cx="3429023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428628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 	Длительность звука обозначается белой или черной головкой ноты, а по расположению ноты на нотном стане можно определить его высоту.</a:t>
            </a:r>
            <a:endParaRPr lang="ru-RU" dirty="0"/>
          </a:p>
        </p:txBody>
      </p:sp>
      <p:pic>
        <p:nvPicPr>
          <p:cNvPr id="4" name="Picture 2" descr="C:\Users\gomaur\Desktop\Новая папка\картинк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1569">
            <a:off x="4928504" y="1985899"/>
            <a:ext cx="3801155" cy="1365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714356"/>
            <a:ext cx="7572428" cy="578647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300" b="1" dirty="0" smtClean="0">
                <a:solidFill>
                  <a:schemeClr val="accent5"/>
                </a:solidFill>
              </a:rPr>
              <a:t>Ноты нужно было как-то назвать. Чтобы легче было запомнить названия звуков, </a:t>
            </a:r>
            <a:r>
              <a:rPr lang="ru-RU" sz="3300" b="1" dirty="0" err="1" smtClean="0">
                <a:solidFill>
                  <a:schemeClr val="accent5"/>
                </a:solidFill>
              </a:rPr>
              <a:t>Гвидо</a:t>
            </a:r>
            <a:r>
              <a:rPr lang="ru-RU" sz="3300" b="1" dirty="0" smtClean="0">
                <a:solidFill>
                  <a:schemeClr val="accent5"/>
                </a:solidFill>
              </a:rPr>
              <a:t> велел своим ученикам-хористам разучить молитву-гимн в честь святого Иоанна, который считался покровителем  музыки и певцов. </a:t>
            </a:r>
            <a:endParaRPr lang="en-US" sz="3300" b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ru-RU" sz="3300" b="1" dirty="0" smtClean="0">
                <a:solidFill>
                  <a:schemeClr val="accent5"/>
                </a:solidFill>
              </a:rPr>
              <a:t>Для этой молитвы </a:t>
            </a:r>
            <a:r>
              <a:rPr lang="ru-RU" sz="3300" b="1" dirty="0" err="1" smtClean="0">
                <a:solidFill>
                  <a:schemeClr val="accent5"/>
                </a:solidFill>
              </a:rPr>
              <a:t>Гвидо</a:t>
            </a:r>
            <a:r>
              <a:rPr lang="ru-RU" sz="3300" b="1" dirty="0" smtClean="0">
                <a:solidFill>
                  <a:schemeClr val="accent5"/>
                </a:solidFill>
              </a:rPr>
              <a:t> сочинил новую мелодию, в которой каждая последующая стихотворная строчка начиналась на ступень выше предыдущей. А каждый первый слог новой строчки стал названием новой ноты.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5"/>
                </a:solidFill>
              </a:rPr>
              <a:t>	Вот и получили ноты свое первое название: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5"/>
                </a:solidFill>
              </a:rPr>
              <a:t>	</a:t>
            </a:r>
            <a:r>
              <a:rPr lang="ru-RU" sz="3300" b="1" dirty="0" err="1" smtClean="0">
                <a:solidFill>
                  <a:schemeClr val="accent5"/>
                </a:solidFill>
              </a:rPr>
              <a:t>Ut</a:t>
            </a:r>
            <a:r>
              <a:rPr lang="ru-RU" sz="3300" b="1" dirty="0" smtClean="0">
                <a:solidFill>
                  <a:schemeClr val="accent5"/>
                </a:solidFill>
              </a:rPr>
              <a:t>, </a:t>
            </a:r>
            <a:r>
              <a:rPr lang="ru-RU" sz="3300" b="1" dirty="0" err="1" smtClean="0">
                <a:solidFill>
                  <a:schemeClr val="accent5"/>
                </a:solidFill>
              </a:rPr>
              <a:t>Re</a:t>
            </a:r>
            <a:r>
              <a:rPr lang="ru-RU" sz="3300" b="1" dirty="0" smtClean="0">
                <a:solidFill>
                  <a:schemeClr val="accent5"/>
                </a:solidFill>
              </a:rPr>
              <a:t>, </a:t>
            </a:r>
            <a:r>
              <a:rPr lang="ru-RU" sz="3300" b="1" dirty="0" err="1" smtClean="0">
                <a:solidFill>
                  <a:schemeClr val="accent5"/>
                </a:solidFill>
              </a:rPr>
              <a:t>Mi</a:t>
            </a:r>
            <a:r>
              <a:rPr lang="ru-RU" sz="3300" b="1" dirty="0" smtClean="0">
                <a:solidFill>
                  <a:schemeClr val="accent5"/>
                </a:solidFill>
              </a:rPr>
              <a:t>, </a:t>
            </a:r>
            <a:r>
              <a:rPr lang="ru-RU" sz="3300" b="1" dirty="0" err="1" smtClean="0">
                <a:solidFill>
                  <a:schemeClr val="accent5"/>
                </a:solidFill>
              </a:rPr>
              <a:t>Fa</a:t>
            </a:r>
            <a:r>
              <a:rPr lang="ru-RU" sz="3300" b="1" dirty="0" smtClean="0">
                <a:solidFill>
                  <a:schemeClr val="accent5"/>
                </a:solidFill>
              </a:rPr>
              <a:t>, </a:t>
            </a:r>
            <a:r>
              <a:rPr lang="ru-RU" sz="3300" b="1" dirty="0" err="1" smtClean="0">
                <a:solidFill>
                  <a:schemeClr val="accent5"/>
                </a:solidFill>
              </a:rPr>
              <a:t>Sol</a:t>
            </a:r>
            <a:r>
              <a:rPr lang="ru-RU" sz="3300" b="1" dirty="0" smtClean="0">
                <a:solidFill>
                  <a:schemeClr val="accent5"/>
                </a:solidFill>
              </a:rPr>
              <a:t>, </a:t>
            </a:r>
            <a:r>
              <a:rPr lang="ru-RU" sz="3300" b="1" dirty="0" err="1" smtClean="0">
                <a:solidFill>
                  <a:schemeClr val="accent5"/>
                </a:solidFill>
              </a:rPr>
              <a:t>La</a:t>
            </a:r>
            <a:r>
              <a:rPr lang="ru-RU" sz="3300" b="1" dirty="0" smtClean="0">
                <a:solidFill>
                  <a:schemeClr val="accent5"/>
                </a:solidFill>
              </a:rPr>
              <a:t> — по начальным слогам первых шести слов молитвы-гимна. </a:t>
            </a:r>
            <a:endParaRPr lang="ru-RU" sz="33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5043494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300" b="1" dirty="0" smtClean="0">
                <a:solidFill>
                  <a:schemeClr val="accent5"/>
                </a:solidFill>
              </a:rPr>
              <a:t>Со временем слог </a:t>
            </a:r>
            <a:r>
              <a:rPr lang="ru-RU" sz="3300" b="1" dirty="0" err="1" smtClean="0">
                <a:solidFill>
                  <a:schemeClr val="accent5"/>
                </a:solidFill>
              </a:rPr>
              <a:t>Ut</a:t>
            </a:r>
            <a:r>
              <a:rPr lang="ru-RU" sz="3300" b="1" dirty="0" smtClean="0">
                <a:solidFill>
                  <a:schemeClr val="accent5"/>
                </a:solidFill>
              </a:rPr>
              <a:t> заменили на слог </a:t>
            </a:r>
            <a:r>
              <a:rPr lang="ru-RU" sz="3300" b="1" dirty="0" err="1" smtClean="0">
                <a:solidFill>
                  <a:schemeClr val="accent5"/>
                </a:solidFill>
              </a:rPr>
              <a:t>Do</a:t>
            </a:r>
            <a:r>
              <a:rPr lang="ru-RU" sz="3300" b="1" dirty="0" smtClean="0">
                <a:solidFill>
                  <a:schemeClr val="accent5"/>
                </a:solidFill>
              </a:rPr>
              <a:t>, а также появилось название еще для одного звука-ноты — </a:t>
            </a:r>
            <a:r>
              <a:rPr lang="ru-RU" sz="3300" b="1" dirty="0" err="1" smtClean="0">
                <a:solidFill>
                  <a:schemeClr val="accent5"/>
                </a:solidFill>
              </a:rPr>
              <a:t>Si</a:t>
            </a:r>
            <a:r>
              <a:rPr lang="ru-RU" sz="3300" b="1" dirty="0" smtClean="0">
                <a:solidFill>
                  <a:schemeClr val="accent5"/>
                </a:solidFill>
              </a:rPr>
              <a:t>, составленного из первых букв словосочетания </a:t>
            </a:r>
            <a:r>
              <a:rPr lang="ru-RU" sz="3300" b="1" dirty="0" err="1" smtClean="0">
                <a:solidFill>
                  <a:schemeClr val="accent5"/>
                </a:solidFill>
              </a:rPr>
              <a:t>Sancte</a:t>
            </a:r>
            <a:r>
              <a:rPr lang="ru-RU" sz="3300" b="1" dirty="0" smtClean="0">
                <a:solidFill>
                  <a:schemeClr val="accent5"/>
                </a:solidFill>
              </a:rPr>
              <a:t> </a:t>
            </a:r>
            <a:r>
              <a:rPr lang="ru-RU" sz="3300" b="1" dirty="0" err="1" smtClean="0">
                <a:solidFill>
                  <a:schemeClr val="accent5"/>
                </a:solidFill>
              </a:rPr>
              <a:t>Iohanne</a:t>
            </a:r>
            <a:r>
              <a:rPr lang="ru-RU" sz="3300" b="1" dirty="0" smtClean="0">
                <a:solidFill>
                  <a:schemeClr val="accent5"/>
                </a:solidFill>
              </a:rPr>
              <a:t> — Святой Иоанн. Так появился единственный на земле международный язык — </a:t>
            </a:r>
            <a:r>
              <a:rPr lang="ru-RU" sz="3300" b="1" dirty="0" err="1" smtClean="0">
                <a:solidFill>
                  <a:schemeClr val="accent5"/>
                </a:solidFill>
              </a:rPr>
              <a:t>язык</a:t>
            </a:r>
            <a:r>
              <a:rPr lang="ru-RU" sz="3300" b="1" dirty="0" smtClean="0">
                <a:solidFill>
                  <a:schemeClr val="accent5"/>
                </a:solidFill>
              </a:rPr>
              <a:t> нот, который ныне понимают все музыканты мира: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5"/>
                </a:solidFill>
              </a:rPr>
              <a:t>   ДО—РЕ—МИ—ФА—СОЛЬ—ЛЯ—СИ</a:t>
            </a:r>
          </a:p>
          <a:p>
            <a:endParaRPr lang="ru-RU" dirty="0"/>
          </a:p>
        </p:txBody>
      </p:sp>
      <p:pic>
        <p:nvPicPr>
          <p:cNvPr id="12289" name="Picture 1" descr="C:\Users\gomaur\Desktop\Новая папка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8700">
            <a:off x="5357818" y="1571612"/>
            <a:ext cx="306040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Королева И.Н. Шаблон (фон1) к урокам музы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Королева И.Н. Шаблон (фон3) к урокам музыки</Template>
  <TotalTime>971</TotalTime>
  <Words>306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Королева И.Н. Шаблон (фон1) к урокам музыки</vt:lpstr>
      <vt:lpstr>Музыкальная азбука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СПИСОК  ИСПОЛЬЗОВАННЫХ ИНТЕРНЕГ ИСТОЧНИКОВ</vt:lpstr>
      <vt:lpstr>СПИСОК  ИСПОЛЬЗОВАННЫХ ИНТЕРНЕГ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 </dc:title>
  <dc:creator>gomaur</dc:creator>
  <cp:lastModifiedBy>gomaur</cp:lastModifiedBy>
  <cp:revision>37</cp:revision>
  <dcterms:created xsi:type="dcterms:W3CDTF">2014-11-12T13:17:39Z</dcterms:created>
  <dcterms:modified xsi:type="dcterms:W3CDTF">2014-12-08T19:53:01Z</dcterms:modified>
</cp:coreProperties>
</file>