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4" r:id="rId3"/>
    <p:sldId id="264" r:id="rId4"/>
    <p:sldId id="267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89" autoAdjust="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DE97E-CA9F-4E7C-965A-C58B48600FE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44968-D853-4B71-BC87-5EDAE4EB46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72E9FF-E77B-4354-8BC4-F9B733D55202}" type="slidenum">
              <a:rPr lang="ru-RU"/>
              <a:pPr/>
              <a:t>2</a:t>
            </a:fld>
            <a:endParaRPr lang="ru-RU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53435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При разработке стандарта индивидуальные, общественные и государственные потребности и интересы можно классифицировать следующим образом.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b="1">
                <a:cs typeface="SimSun" charset="0"/>
              </a:rPr>
              <a:t>	Индивидуальные потребности </a:t>
            </a:r>
            <a:r>
              <a:rPr lang="ru-RU" sz="800">
                <a:cs typeface="SimSun" charset="0"/>
              </a:rPr>
              <a:t>личности (семьи) в области общего образования интегрируют потенциал личностной, социальной и профессиональной успешности обучающихся.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Личностная успешность – </a:t>
            </a:r>
            <a:r>
              <a:rPr lang="ru-RU" sz="800">
                <a:cs typeface="SimSun" charset="0"/>
              </a:rPr>
              <a:t>полноценное и разнообразное личностное становление и развитие с учетом индивидуальных склонностей, интересов, мотивов и способностей.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Социальная успешность – </a:t>
            </a:r>
            <a:r>
              <a:rPr lang="ru-RU" sz="800">
                <a:cs typeface="SimSun" charset="0"/>
              </a:rPr>
              <a:t>органичное вхождение в социальное окружение и участие в жизни общества.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Профессиональная успешность – </a:t>
            </a:r>
            <a:r>
              <a:rPr lang="ru-RU" sz="800">
                <a:cs typeface="SimSun" charset="0"/>
              </a:rPr>
              <a:t>развитость универсальных трудовых и практических умений, готовность к выбору профессии.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b="1">
                <a:cs typeface="SimSun" charset="0"/>
              </a:rPr>
              <a:t>	Социальный заказ </a:t>
            </a:r>
            <a:r>
              <a:rPr lang="ru-RU" sz="800">
                <a:cs typeface="SimSun" charset="0"/>
              </a:rPr>
              <a:t>– общественные запросы в области общего образования – интегрирует потребности личности и семьи и обобщает их до уровня социальных потребностей. К их числу относятся следующие.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Безопасный и здоровый образ жизни – </a:t>
            </a:r>
            <a:r>
              <a:rPr lang="ru-RU" sz="800">
                <a:cs typeface="SimSun" charset="0"/>
              </a:rPr>
              <a:t>следование принципам безопасного и здорового образа жизни, готовность к соответствующему поведению на основе полученных знаний и умений.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Свобода и ответственность – </a:t>
            </a:r>
            <a:r>
              <a:rPr lang="ru-RU" sz="800">
                <a:cs typeface="SimSun" charset="0"/>
              </a:rPr>
              <a:t>осознание нравственного смысла свободы в неразрывной связи с ответственностью, развитость правосознания, умения делать осознанный и ответственный личностный выбор.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Социальная справедливость </a:t>
            </a:r>
            <a:r>
              <a:rPr lang="ru-RU" sz="800">
                <a:cs typeface="SimSun" charset="0"/>
              </a:rPr>
              <a:t>– освоение и принятие идеалов равенства, социальной справедливости, гармонии и разнообразия культур как демократических и гражданских ценностей.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Благосостояние – </a:t>
            </a:r>
            <a:r>
              <a:rPr lang="ru-RU" sz="800">
                <a:cs typeface="SimSun" charset="0"/>
              </a:rPr>
              <a:t>активная жизненная позиция, готовность к трудовой деятельности, обеспечивающей личное благополучие в условиях рыночной экономики.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b="1">
                <a:cs typeface="SimSun" charset="0"/>
              </a:rPr>
              <a:t>	Государственный заказ </a:t>
            </a:r>
            <a:r>
              <a:rPr lang="ru-RU" sz="800">
                <a:cs typeface="SimSun" charset="0"/>
              </a:rPr>
              <a:t>– государственные запросы в области общего образования – представляет собой наиболее общую характеристику индивидуальных и общественных потребностей. Государственный заказ направлен на обеспечение следующих приоритетов.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Национальное единство и безопасность – </a:t>
            </a:r>
            <a:r>
              <a:rPr lang="ru-RU" sz="800">
                <a:cs typeface="SimSun" charset="0"/>
              </a:rPr>
              <a:t>формирование системы ценностей и идеалов в результате освоения нравственных ценностей, единого государственного языка и образцов национальной культуры, воспитание патриотизма, стремления обустроить и защитить Родину.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Развитие человеческого капитала – </a:t>
            </a:r>
            <a:r>
              <a:rPr lang="ru-RU" sz="800">
                <a:cs typeface="SimSun" charset="0"/>
              </a:rPr>
              <a:t>подготовку поколения нравственно и духовно зрелых, самостоятельных, активных и компетентных граждан, живущих и работающих в свободной демократической стране в условиях информационного общества и рыночной экономики.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i="1">
                <a:cs typeface="SimSun" charset="0"/>
              </a:rPr>
              <a:t>	Конкурентоспособность </a:t>
            </a:r>
            <a:r>
              <a:rPr lang="ru-RU" sz="800">
                <a:cs typeface="SimSun" charset="0"/>
              </a:rPr>
              <a:t>– фундаментальную общекультурную подготовку как базу профессионального образования, прикладную и практическую ориентацию общего образования.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800">
              <a:cs typeface="SimSun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Особенностью реализации деятельностного подхода при разработке стандартов образования является то, что цели общего образования представляются в виде системы</a:t>
            </a:r>
            <a:r>
              <a:rPr lang="ru-RU" sz="800" b="1" i="1">
                <a:cs typeface="SimSun" charset="0"/>
              </a:rPr>
              <a:t> ключевых задач</a:t>
            </a:r>
            <a:r>
              <a:rPr lang="ru-RU" sz="800">
                <a:cs typeface="SimSun" charset="0"/>
              </a:rPr>
              <a:t>, отражающих направления формирования качеств личности.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</a:t>
            </a:r>
            <a:r>
              <a:rPr lang="ru-RU" sz="800" b="1" i="1">
                <a:cs typeface="SimSun" charset="0"/>
              </a:rPr>
              <a:t>Личностное развитие </a:t>
            </a:r>
            <a:r>
              <a:rPr lang="ru-RU" sz="800">
                <a:cs typeface="SimSun" charset="0"/>
              </a:rPr>
              <a:t>– развитие индивидуальных нравственных, эмоциональных, эстетических и физических ценностных ориентаций и качеств, а также развитие интеллектуальных качеств личности, овладение методологией познания, стратегиями и способами учения, самообразования и саморегуляции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</a:t>
            </a:r>
            <a:r>
              <a:rPr lang="ru-RU" sz="800" b="1" i="1">
                <a:cs typeface="SimSun" charset="0"/>
              </a:rPr>
              <a:t>Социальное</a:t>
            </a:r>
            <a:r>
              <a:rPr lang="ru-RU" sz="800" i="1">
                <a:cs typeface="SimSun" charset="0"/>
              </a:rPr>
              <a:t> </a:t>
            </a:r>
            <a:r>
              <a:rPr lang="ru-RU" sz="800" b="1" i="1">
                <a:cs typeface="SimSun" charset="0"/>
              </a:rPr>
              <a:t>развитие</a:t>
            </a:r>
            <a:r>
              <a:rPr lang="ru-RU" sz="800">
                <a:cs typeface="SimSun" charset="0"/>
              </a:rPr>
              <a:t> – воспитание гражданских, демократических и патриотических убеждений, освоение основных социальных практик, умения принимать ответственные решения, делать осознанный выбор, а также формирование способности и готовности к сотрудничеству, к свободному общению русском, родном и иностранных языках, овладение современными средствами вербальной и невербальной коммуникации  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b="1" i="1">
                <a:cs typeface="SimSun" charset="0"/>
              </a:rPr>
              <a:t>Общекультурное развитие </a:t>
            </a:r>
            <a:r>
              <a:rPr lang="ru-RU" sz="800">
                <a:cs typeface="SimSun" charset="0"/>
              </a:rPr>
              <a:t>– освоение основ наук, основ отечественной и мировой культуры.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2839" y="8685035"/>
            <a:ext cx="2973535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2" tIns="45676" rIns="91352" bIns="45676" anchor="b"/>
          <a:lstStyle/>
          <a:p>
            <a:pPr algn="r"/>
            <a:fld id="{80532371-659E-45CD-9C78-106F613C132B}" type="slidenum">
              <a:rPr lang="ru-RU" sz="1100" u="none">
                <a:latin typeface="Calibri" pitchFamily="34" charset="0"/>
              </a:rPr>
              <a:pPr algn="r"/>
              <a:t>3</a:t>
            </a:fld>
            <a:endParaRPr lang="ru-RU" sz="1100" u="non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1B18AE-AF53-4BFD-A876-A04ED562EB86}" type="slidenum">
              <a:rPr lang="ru-RU"/>
              <a:pPr/>
              <a:t>4</a:t>
            </a:fld>
            <a:endParaRPr lang="ru-RU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685800" lvl="1" indent="-227013" eaLnBrk="1" hangingPunct="1">
              <a:spcBef>
                <a:spcPts val="450"/>
              </a:spcBef>
              <a:buClrTx/>
              <a:buFontTx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10744200" algn="l"/>
              </a:tabLst>
            </a:pPr>
            <a:r>
              <a:rPr lang="ru-RU">
                <a:cs typeface="SimSun" charset="0"/>
              </a:rPr>
              <a:t>Настоящие Требования являются </a:t>
            </a:r>
            <a:r>
              <a:rPr lang="ru-RU" b="1">
                <a:cs typeface="SimSun" charset="0"/>
              </a:rPr>
              <a:t>инвариантными</a:t>
            </a:r>
            <a:r>
              <a:rPr lang="ru-RU">
                <a:cs typeface="SimSun" charset="0"/>
              </a:rPr>
              <a:t> и обязательными для исполнения на всей территории Российской Федерации; они </a:t>
            </a:r>
            <a:r>
              <a:rPr lang="ru-RU" b="1">
                <a:cs typeface="SimSun" charset="0"/>
              </a:rPr>
              <a:t>могут быть дополнены</a:t>
            </a:r>
            <a:r>
              <a:rPr lang="ru-RU">
                <a:cs typeface="SimSun" charset="0"/>
              </a:rPr>
              <a:t> субъектами Российской Федерации, образовательными учреждениями, авторами программ и пособий в целях более полного отражения потребностей региона, специфики образовательной программы образовательного учреждения, специфики контингента обучающихся.</a:t>
            </a:r>
          </a:p>
          <a:p>
            <a:pPr marL="228600" indent="-227013" eaLnBrk="1" hangingPunct="1">
              <a:spcBef>
                <a:spcPts val="450"/>
              </a:spcBef>
              <a:buClrTx/>
              <a:buFontTx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10744200" algn="l"/>
              </a:tabLst>
            </a:pPr>
            <a:r>
              <a:rPr lang="ru-RU">
                <a:cs typeface="SimSun" charset="0"/>
              </a:rPr>
              <a:t>		Требования региона или школы являются</a:t>
            </a:r>
          </a:p>
          <a:p>
            <a:pPr marL="228600" indent="-227013" eaLnBrk="1" hangingPunct="1">
              <a:spcBef>
                <a:spcPts val="450"/>
              </a:spcBef>
              <a:buClrTx/>
              <a:buFontTx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10744200" algn="l"/>
              </a:tabLst>
            </a:pPr>
            <a:r>
              <a:rPr lang="ru-RU">
                <a:cs typeface="SimSun" charset="0"/>
              </a:rPr>
              <a:t>- дополнительным </a:t>
            </a:r>
            <a:r>
              <a:rPr lang="ru-RU" b="1">
                <a:cs typeface="SimSun" charset="0"/>
              </a:rPr>
              <a:t>основанием для аттестации</a:t>
            </a:r>
            <a:r>
              <a:rPr lang="ru-RU">
                <a:cs typeface="SimSun" charset="0"/>
              </a:rPr>
              <a:t> общеобразовательных учреждений,</a:t>
            </a:r>
          </a:p>
          <a:p>
            <a:pPr marL="228600" indent="-227013" eaLnBrk="1" hangingPunct="1">
              <a:spcBef>
                <a:spcPts val="450"/>
              </a:spcBef>
              <a:buClrTx/>
              <a:buFontTx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10744200" algn="l"/>
              </a:tabLst>
            </a:pPr>
            <a:r>
              <a:rPr lang="ru-RU">
                <a:cs typeface="SimSun" charset="0"/>
              </a:rPr>
              <a:t>- входят в </a:t>
            </a:r>
            <a:r>
              <a:rPr lang="ru-RU" b="1">
                <a:cs typeface="SimSun" charset="0"/>
              </a:rPr>
              <a:t>критериальную базу оценки</a:t>
            </a:r>
            <a:r>
              <a:rPr lang="ru-RU">
                <a:cs typeface="SimSun" charset="0"/>
              </a:rPr>
              <a:t> состояния и тенденций развития системы общего среднего образования на региональном уровне.</a:t>
            </a:r>
          </a:p>
          <a:p>
            <a:pPr marL="228600" indent="-227013" eaLnBrk="1" hangingPunct="1">
              <a:spcBef>
                <a:spcPts val="450"/>
              </a:spcBef>
              <a:buClrTx/>
              <a:buFontTx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10744200" algn="l"/>
              </a:tabLst>
            </a:pPr>
            <a:r>
              <a:rPr lang="ru-RU">
                <a:cs typeface="SimSun" charset="0"/>
              </a:rPr>
              <a:t>		Однако, они </a:t>
            </a:r>
            <a:r>
              <a:rPr lang="ru-RU" b="1">
                <a:cs typeface="SimSun" charset="0"/>
              </a:rPr>
              <a:t>не могут</a:t>
            </a:r>
            <a:r>
              <a:rPr lang="ru-RU">
                <a:cs typeface="SimSun" charset="0"/>
              </a:rPr>
              <a:t> выступать дополнительным основанием для итоговой аттестации выпускников.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E35B35-7012-4A37-A3F8-7891FB9DBCC3}" type="slidenum">
              <a:rPr lang="ru-RU"/>
              <a:pPr/>
              <a:t>5</a:t>
            </a:fld>
            <a:endParaRPr lang="ru-RU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Задавая определенные согласованные параметры качества общего образования, государственный образовательный стандарт становится важнейшим средством стабилизации и развития системы образования, что является необходимым условием на пути развития национального единения и социального прогресса в нашей стране.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Образовательные результаты, выражающие собой, по существу, </a:t>
            </a:r>
            <a:r>
              <a:rPr lang="ru-RU" sz="800" i="1">
                <a:cs typeface="SimSun" charset="0"/>
              </a:rPr>
              <a:t>цели</a:t>
            </a:r>
            <a:r>
              <a:rPr lang="ru-RU" sz="800">
                <a:cs typeface="SimSun" charset="0"/>
              </a:rPr>
              <a:t> </a:t>
            </a:r>
            <a:r>
              <a:rPr lang="ru-RU" sz="800" i="1">
                <a:cs typeface="SimSun" charset="0"/>
              </a:rPr>
              <a:t>образования</a:t>
            </a:r>
            <a:r>
              <a:rPr lang="ru-RU" sz="800">
                <a:cs typeface="SimSun" charset="0"/>
              </a:rPr>
              <a:t>, неразрывно связаны с </a:t>
            </a:r>
            <a:r>
              <a:rPr lang="ru-RU" sz="800" i="1">
                <a:cs typeface="SimSun" charset="0"/>
              </a:rPr>
              <a:t>условиями</a:t>
            </a:r>
            <a:r>
              <a:rPr lang="ru-RU" sz="800">
                <a:cs typeface="SimSun" charset="0"/>
              </a:rPr>
              <a:t>, в которых осуществляется образовательный процесс, причем связь эта носит крайне сложный характер. Цели отражают </a:t>
            </a:r>
            <a:r>
              <a:rPr lang="ru-RU" sz="800" i="1">
                <a:cs typeface="SimSun" charset="0"/>
              </a:rPr>
              <a:t>потребности</a:t>
            </a:r>
            <a:r>
              <a:rPr lang="ru-RU" sz="800">
                <a:cs typeface="SimSun" charset="0"/>
              </a:rPr>
              <a:t> личности, общества, государства в образовании. Условия же отражают </a:t>
            </a:r>
            <a:r>
              <a:rPr lang="ru-RU" sz="800" i="1">
                <a:cs typeface="SimSun" charset="0"/>
              </a:rPr>
              <a:t>возможности</a:t>
            </a:r>
            <a:r>
              <a:rPr lang="ru-RU" sz="800">
                <a:cs typeface="SimSun" charset="0"/>
              </a:rPr>
              <a:t> общества (государства) в обеспечении образования.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Определение целей (потребностей) без учета условий (возможностей) может привести к резкому увеличению потребности системы общего образования в ресурсах, которые не могут быть удовлетворены. Это ставит под сомнение не только возможность реализации стандарта, но даже и его разработку. Разработка же целей образования, «привязанных» к существующим сегодня возможностям их обеспечения, с большой вероятностью не позволит достичь требуемого на современном этапе нового качества образования.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Этими соображениями предопределяется роль условий осуществления образования как </a:t>
            </a:r>
            <a:r>
              <a:rPr lang="ru-RU" sz="800" b="1" i="1">
                <a:cs typeface="SimSun" charset="0"/>
              </a:rPr>
              <a:t>ресурсных ограничений </a:t>
            </a:r>
            <a:r>
              <a:rPr lang="ru-RU" sz="800">
                <a:cs typeface="SimSun" charset="0"/>
              </a:rPr>
              <a:t>системы, имеющих приоритетный характер. Сама же задача разработки стандарта в этой связи может быть классифицирована как «задача на оптимизацию», предполагающая </a:t>
            </a:r>
            <a:r>
              <a:rPr lang="ru-RU" sz="800" b="1" i="1">
                <a:cs typeface="SimSun" charset="0"/>
              </a:rPr>
              <a:t>одновременное утверждение в государственных образовательных стандартах и результатов образования, и наиболее общих (рамочных) черт современного образовательного процесса, и условий его осуществления</a:t>
            </a:r>
            <a:r>
              <a:rPr lang="ru-RU" sz="800">
                <a:cs typeface="SimSun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800">
              <a:cs typeface="SimSun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800">
              <a:cs typeface="SimSun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>
                <a:cs typeface="SimSun" charset="0"/>
              </a:rPr>
              <a:t>	Настоящий проект концепции предлагает в качестве государственных стандартов общего образования второго поколения рассматривать три компонента – «Требования к структуре основных общеобразовательных программ», «Требования к результатам освоения основных общеобразовательных программ» и «Требования к условиям реализации основных общеобразовательных программ » (см. рис. 3).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b="1" i="1">
                <a:cs typeface="SimSun" charset="0"/>
              </a:rPr>
              <a:t>	Требования к структуре основных общеобразовательных программ</a:t>
            </a:r>
            <a:r>
              <a:rPr lang="ru-RU" sz="800">
                <a:cs typeface="SimSun" charset="0"/>
              </a:rPr>
              <a:t> представляют собой рамочное описание базовых компонентов образовательных программ начального общего, основного общего и полного среднего образования.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b="1" i="1">
                <a:cs typeface="SimSun" charset="0"/>
              </a:rPr>
              <a:t>	Требования к результатам освоения основных общеобразовательных программ</a:t>
            </a:r>
            <a:r>
              <a:rPr lang="ru-RU" sz="800">
                <a:cs typeface="SimSun" charset="0"/>
              </a:rPr>
              <a:t> представляют собой операциональное описание целевых установок общего образования.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" b="1" i="1">
                <a:cs typeface="SimSun" charset="0"/>
              </a:rPr>
              <a:t>	Требования к условиям получения общего образования</a:t>
            </a:r>
            <a:r>
              <a:rPr lang="ru-RU" sz="800" i="1">
                <a:cs typeface="SimSun" charset="0"/>
              </a:rPr>
              <a:t> </a:t>
            </a:r>
            <a:r>
              <a:rPr lang="ru-RU" sz="800">
                <a:cs typeface="SimSun" charset="0"/>
              </a:rPr>
              <a:t>представляют собой интегральное описание совокупности условий, необходимых и рекомендуемых для обеспечения реализации соответствующих образовательных программ.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1925"/>
            <a:ext cx="7770813" cy="1373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084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5213" y="1600200"/>
            <a:ext cx="38100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914400" y="6251575"/>
            <a:ext cx="1979613" cy="4587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352800" y="6248400"/>
            <a:ext cx="2970213" cy="4587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781800" y="6248400"/>
            <a:ext cx="1903413" cy="458788"/>
          </a:xfrm>
        </p:spPr>
        <p:txBody>
          <a:bodyPr/>
          <a:lstStyle>
            <a:lvl1pPr>
              <a:defRPr/>
            </a:lvl1pPr>
          </a:lstStyle>
          <a:p>
            <a:fld id="{2EAB7F1F-0F84-4AB9-9CE5-BE9B451D5F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757C-7828-41D8-A603-B09B88B7F6D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B4C5-77E6-44F3-B475-0477594D1B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fon_rounded"/>
          <p:cNvPicPr>
            <a:picLocks noChangeAspect="1" noChangeArrowheads="1"/>
          </p:cNvPicPr>
          <p:nvPr/>
        </p:nvPicPr>
        <p:blipFill>
          <a:blip r:embed="rId3">
            <a:lum bright="-6000" contrast="-2000"/>
          </a:blip>
          <a:srcRect/>
          <a:stretch>
            <a:fillRect/>
          </a:stretch>
        </p:blipFill>
        <p:spPr bwMode="auto">
          <a:xfrm>
            <a:off x="214282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2"/>
          <p:cNvSpPr>
            <a:spLocks noGrp="1"/>
          </p:cNvSpPr>
          <p:nvPr>
            <p:ph type="title"/>
          </p:nvPr>
        </p:nvSpPr>
        <p:spPr>
          <a:xfrm>
            <a:off x="1733550" y="436562"/>
            <a:ext cx="6953250" cy="19923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Психолого-педагогические  основания   конструирования   технологической   карты   урока,  формирующего   УУД</a:t>
            </a:r>
            <a:b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6B8E7-3A14-4B30-BD1E-138F4CE40CDD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4100" name="Текст 13"/>
          <p:cNvSpPr>
            <a:spLocks noGrp="1"/>
          </p:cNvSpPr>
          <p:nvPr>
            <p:ph type="body" sz="half" idx="1"/>
          </p:nvPr>
        </p:nvSpPr>
        <p:spPr>
          <a:xfrm>
            <a:off x="501650" y="2500306"/>
            <a:ext cx="8048625" cy="400526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02000"/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Ключевые  особенности  и   основополагающие  тезисы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02000"/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этого  подхода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02000"/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Закономерности  формирования  мыслительной    деятельности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02000"/>
              <a:buFont typeface="Arial" charset="0"/>
              <a:buNone/>
              <a:defRPr/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подход   выбран   в  качестве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02000"/>
              <a:buFont typeface="Arial" charset="0"/>
              <a:buNone/>
              <a:defRPr/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методологической  основы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1"/>
          <p:cNvSpPr>
            <a:spLocks noChangeArrowheads="1"/>
          </p:cNvSpPr>
          <p:nvPr/>
        </p:nvSpPr>
        <p:spPr bwMode="auto">
          <a:xfrm>
            <a:off x="0" y="1557338"/>
            <a:ext cx="4284663" cy="1943100"/>
          </a:xfrm>
          <a:prstGeom prst="ellipse">
            <a:avLst/>
          </a:prstGeom>
          <a:solidFill>
            <a:srgbClr val="FF0066">
              <a:alpha val="50000"/>
            </a:srgbClr>
          </a:solidFill>
          <a:ln w="468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916113"/>
            <a:ext cx="3960813" cy="1602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</a:rPr>
              <a:t>В  2010  году  новой  информации  создано  больше,  чем  за  предыдущие  5000лет</a:t>
            </a:r>
            <a:endParaRPr lang="ru-RU" sz="20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4933950" y="1736725"/>
            <a:ext cx="4210050" cy="1619250"/>
          </a:xfrm>
          <a:prstGeom prst="ellipse">
            <a:avLst/>
          </a:prstGeom>
          <a:solidFill>
            <a:srgbClr val="FFCCFF">
              <a:alpha val="50000"/>
            </a:srgbClr>
          </a:solidFill>
          <a:ln w="46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03800" y="1592263"/>
            <a:ext cx="4140200" cy="123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</a:rPr>
              <a:t>Объём  новой  технической  информации  удваивается  каждые  2  года</a:t>
            </a:r>
            <a:endParaRPr lang="ru-RU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232025" y="3643315"/>
            <a:ext cx="4318000" cy="3214686"/>
          </a:xfrm>
          <a:prstGeom prst="ellipse">
            <a:avLst/>
          </a:prstGeom>
          <a:solidFill>
            <a:srgbClr val="009900">
              <a:alpha val="26999"/>
            </a:srgbClr>
          </a:solidFill>
          <a:ln w="4680">
            <a:solidFill>
              <a:srgbClr val="33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11413" y="4071942"/>
            <a:ext cx="4284662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</a:rPr>
              <a:t>а  4 года  обучения  бакалавров   их  знания   устаревают  дважды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</a:rPr>
              <a:t>10  наиболее  востребованных  профессий  в  2011г.  не  существовали</a:t>
            </a:r>
            <a:endParaRPr lang="ru-RU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92163" y="368300"/>
            <a:ext cx="799147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330033"/>
                </a:solidFill>
                <a:latin typeface="Arial" pitchFamily="34" charset="0"/>
              </a:rPr>
              <a:t>Условия  жизни  в  21 веке   значительно  изменились</a:t>
            </a:r>
            <a:endParaRPr lang="ru-RU" sz="3200" b="1" dirty="0">
              <a:solidFill>
                <a:srgbClr val="33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fon_round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589449"/>
            <a:ext cx="9358346" cy="702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1090613" y="1150938"/>
            <a:ext cx="7615237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u="none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ru-RU" sz="2000" u="none" dirty="0">
                <a:solidFill>
                  <a:schemeClr val="bg1"/>
                </a:solidFill>
                <a:latin typeface="Arial" charset="0"/>
              </a:rPr>
              <a:t>    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      </a:t>
            </a:r>
            <a:endParaRPr lang="ru-RU" b="1" dirty="0">
              <a:solidFill>
                <a:schemeClr val="bg1"/>
              </a:solidFill>
              <a:uFill>
                <a:solidFill>
                  <a:srgbClr val="0070C0"/>
                </a:solidFill>
              </a:uFill>
              <a:cs typeface="Arial" pitchFamily="34" charset="0"/>
            </a:endParaRPr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3414713" y="398463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8728" y="928670"/>
            <a:ext cx="6218238" cy="5224463"/>
            <a:chOff x="1004" y="672"/>
            <a:chExt cx="3917" cy="3291"/>
          </a:xfrm>
        </p:grpSpPr>
        <p:sp>
          <p:nvSpPr>
            <p:cNvPr id="5160" name="Text Box 9"/>
            <p:cNvSpPr txBox="1">
              <a:spLocks noChangeArrowheads="1"/>
            </p:cNvSpPr>
            <p:nvPr/>
          </p:nvSpPr>
          <p:spPr bwMode="auto">
            <a:xfrm>
              <a:off x="1008" y="960"/>
              <a:ext cx="1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5158" name="Text Box 12"/>
            <p:cNvSpPr txBox="1">
              <a:spLocks noChangeArrowheads="1"/>
            </p:cNvSpPr>
            <p:nvPr/>
          </p:nvSpPr>
          <p:spPr bwMode="auto">
            <a:xfrm>
              <a:off x="1008" y="1248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4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004" y="1528"/>
              <a:ext cx="1665" cy="448"/>
              <a:chOff x="929" y="1535"/>
              <a:chExt cx="948" cy="404"/>
            </a:xfrm>
          </p:grpSpPr>
          <p:sp>
            <p:nvSpPr>
              <p:cNvPr id="5155" name="AutoShape 14"/>
              <p:cNvSpPr>
                <a:spLocks noChangeArrowheads="1"/>
              </p:cNvSpPr>
              <p:nvPr/>
            </p:nvSpPr>
            <p:spPr bwMode="auto">
              <a:xfrm>
                <a:off x="929" y="1656"/>
                <a:ext cx="948" cy="283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dirty="0" smtClean="0"/>
                  <a:t>Л.С.Выгодского</a:t>
                </a:r>
                <a:endParaRPr lang="ru-RU" dirty="0"/>
              </a:p>
            </p:txBody>
          </p:sp>
          <p:sp>
            <p:nvSpPr>
              <p:cNvPr id="5156" name="Text Box 15"/>
              <p:cNvSpPr txBox="1">
                <a:spLocks noChangeArrowheads="1"/>
              </p:cNvSpPr>
              <p:nvPr/>
            </p:nvSpPr>
            <p:spPr bwMode="auto">
              <a:xfrm>
                <a:off x="960" y="1535"/>
                <a:ext cx="917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 b="1" dirty="0">
                  <a:solidFill>
                    <a:srgbClr val="000099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ru-RU" sz="1400" b="1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008" y="1824"/>
              <a:ext cx="1932" cy="558"/>
              <a:chOff x="960" y="1824"/>
              <a:chExt cx="1932" cy="558"/>
            </a:xfrm>
          </p:grpSpPr>
          <p:sp>
            <p:nvSpPr>
              <p:cNvPr id="5153" name="AutoShape 17"/>
              <p:cNvSpPr>
                <a:spLocks noChangeArrowheads="1"/>
              </p:cNvSpPr>
              <p:nvPr/>
            </p:nvSpPr>
            <p:spPr bwMode="auto">
              <a:xfrm>
                <a:off x="1182" y="2067"/>
                <a:ext cx="1710" cy="31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dirty="0" smtClean="0"/>
                  <a:t>А.Н.Леонтьева</a:t>
                </a:r>
                <a:endParaRPr lang="ru-RU" dirty="0"/>
              </a:p>
            </p:txBody>
          </p:sp>
          <p:sp>
            <p:nvSpPr>
              <p:cNvPr id="5154" name="Text Box 18"/>
              <p:cNvSpPr txBox="1">
                <a:spLocks noChangeArrowheads="1"/>
              </p:cNvSpPr>
              <p:nvPr/>
            </p:nvSpPr>
            <p:spPr bwMode="auto">
              <a:xfrm>
                <a:off x="960" y="1824"/>
                <a:ext cx="15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 b="1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008" y="2157"/>
              <a:ext cx="2246" cy="630"/>
              <a:chOff x="960" y="2157"/>
              <a:chExt cx="2246" cy="630"/>
            </a:xfrm>
          </p:grpSpPr>
          <p:sp>
            <p:nvSpPr>
              <p:cNvPr id="5151" name="AutoShape 20"/>
              <p:cNvSpPr>
                <a:spLocks noChangeArrowheads="1"/>
              </p:cNvSpPr>
              <p:nvPr/>
            </p:nvSpPr>
            <p:spPr bwMode="auto">
              <a:xfrm>
                <a:off x="1497" y="2472"/>
                <a:ext cx="1709" cy="31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dirty="0" err="1" smtClean="0"/>
                  <a:t>Д.Б.Эльконина</a:t>
                </a:r>
                <a:endParaRPr lang="ru-RU" dirty="0"/>
              </a:p>
            </p:txBody>
          </p:sp>
          <p:sp>
            <p:nvSpPr>
              <p:cNvPr id="5152" name="Text Box 21"/>
              <p:cNvSpPr txBox="1">
                <a:spLocks noChangeArrowheads="1"/>
              </p:cNvSpPr>
              <p:nvPr/>
            </p:nvSpPr>
            <p:spPr bwMode="auto">
              <a:xfrm>
                <a:off x="960" y="2157"/>
                <a:ext cx="220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 b="1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680" y="2438"/>
              <a:ext cx="2004" cy="799"/>
              <a:chOff x="1632" y="2424"/>
              <a:chExt cx="2004" cy="714"/>
            </a:xfrm>
          </p:grpSpPr>
          <p:sp>
            <p:nvSpPr>
              <p:cNvPr id="5149" name="AutoShape 23"/>
              <p:cNvSpPr>
                <a:spLocks noChangeArrowheads="1"/>
              </p:cNvSpPr>
              <p:nvPr/>
            </p:nvSpPr>
            <p:spPr bwMode="auto">
              <a:xfrm>
                <a:off x="1812" y="2857"/>
                <a:ext cx="1824" cy="281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dirty="0" smtClean="0"/>
                  <a:t>П.Я.Гальперина</a:t>
                </a:r>
                <a:endParaRPr lang="ru-RU" dirty="0"/>
              </a:p>
            </p:txBody>
          </p:sp>
          <p:sp>
            <p:nvSpPr>
              <p:cNvPr id="5150" name="Text Box 24"/>
              <p:cNvSpPr txBox="1">
                <a:spLocks noChangeArrowheads="1"/>
              </p:cNvSpPr>
              <p:nvPr/>
            </p:nvSpPr>
            <p:spPr bwMode="auto">
              <a:xfrm>
                <a:off x="1632" y="2424"/>
                <a:ext cx="172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5148" name="Text Box 27"/>
            <p:cNvSpPr txBox="1">
              <a:spLocks noChangeArrowheads="1"/>
            </p:cNvSpPr>
            <p:nvPr/>
          </p:nvSpPr>
          <p:spPr bwMode="auto">
            <a:xfrm>
              <a:off x="1776" y="2688"/>
              <a:ext cx="20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4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2085" y="2697"/>
              <a:ext cx="2688" cy="1035"/>
              <a:chOff x="1989" y="2937"/>
              <a:chExt cx="2688" cy="1035"/>
            </a:xfrm>
          </p:grpSpPr>
          <p:sp>
            <p:nvSpPr>
              <p:cNvPr id="5145" name="AutoShape 29"/>
              <p:cNvSpPr>
                <a:spLocks noChangeArrowheads="1"/>
              </p:cNvSpPr>
              <p:nvPr/>
            </p:nvSpPr>
            <p:spPr bwMode="auto">
              <a:xfrm>
                <a:off x="2079" y="3657"/>
                <a:ext cx="2025" cy="31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dirty="0" smtClean="0"/>
                  <a:t>В.В.Давыдова</a:t>
                </a:r>
                <a:endParaRPr lang="ru-RU" dirty="0"/>
              </a:p>
            </p:txBody>
          </p:sp>
          <p:sp>
            <p:nvSpPr>
              <p:cNvPr id="5146" name="Text Box 30"/>
              <p:cNvSpPr txBox="1">
                <a:spLocks noChangeArrowheads="1"/>
              </p:cNvSpPr>
              <p:nvPr/>
            </p:nvSpPr>
            <p:spPr bwMode="auto">
              <a:xfrm>
                <a:off x="1989" y="2937"/>
                <a:ext cx="268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 dirty="0">
                    <a:solidFill>
                      <a:srgbClr val="000099"/>
                    </a:solidFill>
                  </a:rPr>
                  <a:t> </a:t>
                </a:r>
                <a:r>
                  <a:rPr lang="ru-RU" sz="1400" b="1" dirty="0" smtClean="0">
                    <a:solidFill>
                      <a:srgbClr val="000099"/>
                    </a:solidFill>
                  </a:rPr>
                  <a:t>        </a:t>
                </a:r>
                <a:endParaRPr lang="ru-RU" sz="14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5142" name="Text Box 36"/>
            <p:cNvSpPr txBox="1">
              <a:spLocks noChangeArrowheads="1"/>
            </p:cNvSpPr>
            <p:nvPr/>
          </p:nvSpPr>
          <p:spPr bwMode="auto">
            <a:xfrm>
              <a:off x="1008" y="672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4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1791" y="3566"/>
              <a:ext cx="3130" cy="397"/>
              <a:chOff x="1791" y="3566"/>
              <a:chExt cx="3130" cy="397"/>
            </a:xfrm>
          </p:grpSpPr>
          <p:sp>
            <p:nvSpPr>
              <p:cNvPr id="5139" name="Text Box 39"/>
              <p:cNvSpPr txBox="1">
                <a:spLocks noChangeArrowheads="1"/>
              </p:cNvSpPr>
              <p:nvPr/>
            </p:nvSpPr>
            <p:spPr bwMode="auto">
              <a:xfrm>
                <a:off x="1791" y="3566"/>
                <a:ext cx="3130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 b="1" dirty="0">
                  <a:solidFill>
                    <a:srgbClr val="000099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ru-RU" sz="14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140" name="Text Box 40"/>
              <p:cNvSpPr txBox="1">
                <a:spLocks noChangeArrowheads="1"/>
              </p:cNvSpPr>
              <p:nvPr/>
            </p:nvSpPr>
            <p:spPr bwMode="auto">
              <a:xfrm>
                <a:off x="2200" y="3748"/>
                <a:ext cx="27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 b="1" dirty="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5126" name="Прямоугольник 39"/>
          <p:cNvSpPr>
            <a:spLocks noChangeArrowheads="1"/>
          </p:cNvSpPr>
          <p:nvPr/>
        </p:nvSpPr>
        <p:spPr bwMode="auto">
          <a:xfrm>
            <a:off x="1714500" y="398463"/>
            <a:ext cx="7429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Системно-деятельностный</a:t>
            </a:r>
            <a:r>
              <a:rPr lang="ru-RU" sz="2800" b="1" dirty="0" smtClean="0">
                <a:solidFill>
                  <a:schemeClr val="bg1"/>
                </a:solidFill>
              </a:rPr>
              <a:t>      подход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u="none" dirty="0" smtClean="0">
                <a:solidFill>
                  <a:schemeClr val="bg1"/>
                </a:solidFill>
              </a:rPr>
              <a:t>сновывается    на      общих      законах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</a:rPr>
              <a:t>еории   деятельности.  Он    базируется  на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</a:t>
            </a:r>
            <a:r>
              <a:rPr lang="ru-RU" sz="2800" b="1" u="none" dirty="0" smtClean="0">
                <a:solidFill>
                  <a:schemeClr val="bg1"/>
                </a:solidFill>
              </a:rPr>
              <a:t>еоретических  положениях  концепций:</a:t>
            </a:r>
            <a:endParaRPr lang="ru-RU" sz="2800" b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val 1"/>
          <p:cNvSpPr>
            <a:spLocks noChangeArrowheads="1"/>
          </p:cNvSpPr>
          <p:nvPr/>
        </p:nvSpPr>
        <p:spPr bwMode="auto">
          <a:xfrm>
            <a:off x="2643174" y="1285860"/>
            <a:ext cx="3643338" cy="3665544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330033"/>
                </a:solidFill>
                <a:latin typeface="Arial" pitchFamily="34" charset="0"/>
              </a:rPr>
              <a:t>Система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330033"/>
                </a:solidFill>
                <a:latin typeface="Arial" pitchFamily="34" charset="0"/>
              </a:rPr>
              <a:t>д</a:t>
            </a:r>
            <a:r>
              <a:rPr lang="ru-RU" b="1" dirty="0" smtClean="0">
                <a:solidFill>
                  <a:srgbClr val="330033"/>
                </a:solidFill>
                <a:latin typeface="Arial" pitchFamily="34" charset="0"/>
              </a:rPr>
              <a:t>идактических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330033"/>
                </a:solidFill>
                <a:latin typeface="Arial" pitchFamily="34" charset="0"/>
              </a:rPr>
              <a:t>принципов</a:t>
            </a:r>
            <a:endParaRPr lang="ru-RU" b="1" dirty="0">
              <a:solidFill>
                <a:srgbClr val="330033"/>
              </a:solidFill>
              <a:latin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330033"/>
              </a:solidFill>
              <a:latin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330033"/>
              </a:solidFill>
              <a:latin typeface="Arial" pitchFamily="34" charset="0"/>
            </a:endParaRPr>
          </a:p>
        </p:txBody>
      </p:sp>
      <p:sp>
        <p:nvSpPr>
          <p:cNvPr id="27650" name="Oval 2"/>
          <p:cNvSpPr>
            <a:spLocks noChangeArrowheads="1"/>
          </p:cNvSpPr>
          <p:nvPr/>
        </p:nvSpPr>
        <p:spPr bwMode="auto">
          <a:xfrm rot="1680000">
            <a:off x="882350" y="1679840"/>
            <a:ext cx="2075972" cy="1332597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50000">
                <a:srgbClr val="CCFFCC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330033"/>
                </a:solidFill>
                <a:latin typeface="Arial" pitchFamily="34" charset="0"/>
              </a:rPr>
              <a:t>деятельности</a:t>
            </a:r>
            <a:endParaRPr lang="ru-RU" sz="1800" b="1" dirty="0">
              <a:solidFill>
                <a:srgbClr val="330033"/>
              </a:solidFill>
              <a:latin typeface="Arial" pitchFamily="34" charset="0"/>
            </a:endParaRP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 rot="20429871">
            <a:off x="5938363" y="1834490"/>
            <a:ext cx="2326015" cy="1151043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50000">
                <a:srgbClr val="FFCC99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330033"/>
                </a:solidFill>
                <a:latin typeface="Arial" pitchFamily="34" charset="0"/>
              </a:rPr>
              <a:t>творчества</a:t>
            </a:r>
            <a:endParaRPr lang="ru-RU" sz="1800" b="1" dirty="0">
              <a:solidFill>
                <a:srgbClr val="330033"/>
              </a:solidFill>
              <a:latin typeface="Arial" pitchFamily="34" charset="0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 rot="1680000">
            <a:off x="807487" y="3161372"/>
            <a:ext cx="2176587" cy="1247983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50000">
                <a:srgbClr val="CC99FF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330033"/>
                </a:solidFill>
                <a:latin typeface="Arial" pitchFamily="34" charset="0"/>
              </a:rPr>
              <a:t>непрерывности</a:t>
            </a:r>
            <a:endParaRPr lang="ru-RU" sz="1400" b="1" dirty="0">
              <a:solidFill>
                <a:srgbClr val="330033"/>
              </a:solidFill>
              <a:latin typeface="Arial" pitchFamily="34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 rot="240000">
            <a:off x="2071178" y="4443314"/>
            <a:ext cx="2074165" cy="1344048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50000">
                <a:srgbClr val="CCCCFF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330033"/>
                </a:solidFill>
                <a:latin typeface="Arial" pitchFamily="34" charset="0"/>
              </a:rPr>
              <a:t>целостности</a:t>
            </a:r>
            <a:endParaRPr lang="ru-RU" sz="1400" b="1" dirty="0">
              <a:solidFill>
                <a:srgbClr val="330033"/>
              </a:solidFill>
              <a:latin typeface="Arial" pitchFamily="34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 rot="21148699">
            <a:off x="4174479" y="4604790"/>
            <a:ext cx="2270837" cy="1325117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50000">
                <a:srgbClr val="CCECFF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330033"/>
                </a:solidFill>
                <a:latin typeface="Arial" pitchFamily="34" charset="0"/>
              </a:rPr>
              <a:t>Психологической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330033"/>
                </a:solidFill>
                <a:latin typeface="Arial" pitchFamily="34" charset="0"/>
              </a:rPr>
              <a:t>комфортности</a:t>
            </a:r>
            <a:endParaRPr lang="ru-RU" sz="1400" b="1" dirty="0">
              <a:solidFill>
                <a:srgbClr val="330033"/>
              </a:solidFill>
              <a:latin typeface="Arial" pitchFamily="34" charset="0"/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 rot="19943495">
            <a:off x="5748019" y="3227155"/>
            <a:ext cx="2079187" cy="1342619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50000">
                <a:srgbClr val="66FFFF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330033"/>
                </a:solidFill>
                <a:latin typeface="Arial" pitchFamily="34" charset="0"/>
              </a:rPr>
              <a:t>вариативности</a:t>
            </a:r>
            <a:endParaRPr lang="ru-RU" sz="1400" b="1" dirty="0">
              <a:solidFill>
                <a:srgbClr val="33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81200"/>
            <a:ext cx="8281987" cy="4616450"/>
          </a:xfrm>
          <a:ln/>
        </p:spPr>
        <p:txBody>
          <a:bodyPr/>
          <a:lstStyle/>
          <a:p>
            <a:pPr marL="609600" indent="-608013" algn="ctr">
              <a:lnSpc>
                <a:spcPct val="90000"/>
              </a:lnSpc>
              <a:buClrTx/>
              <a:buSzPct val="90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ru-RU" b="1" dirty="0"/>
          </a:p>
          <a:p>
            <a:pPr marL="609600" indent="-608013" algn="ctr">
              <a:lnSpc>
                <a:spcPct val="90000"/>
              </a:lnSpc>
              <a:buClrTx/>
              <a:buSzPct val="90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ru-RU" b="1" dirty="0"/>
          </a:p>
          <a:p>
            <a:pPr marL="609600" indent="-608013" algn="ctr">
              <a:lnSpc>
                <a:spcPct val="90000"/>
              </a:lnSpc>
              <a:buClrTx/>
              <a:buSzPct val="90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ru-RU" b="1" dirty="0"/>
          </a:p>
          <a:p>
            <a:pPr marL="609600" indent="-608013" algn="ctr">
              <a:lnSpc>
                <a:spcPct val="90000"/>
              </a:lnSpc>
              <a:buClrTx/>
              <a:buSzPct val="90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ru-RU" b="1" dirty="0"/>
          </a:p>
          <a:p>
            <a:pPr marL="609600" indent="-608013" algn="ctr">
              <a:lnSpc>
                <a:spcPct val="90000"/>
              </a:lnSpc>
              <a:buClrTx/>
              <a:buSzPct val="90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ru-RU" b="1" dirty="0"/>
          </a:p>
          <a:p>
            <a:pPr marL="609600" indent="-608013" algn="ctr">
              <a:lnSpc>
                <a:spcPct val="90000"/>
              </a:lnSpc>
              <a:buClrTx/>
              <a:buSzPct val="90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ru-RU" b="1" dirty="0"/>
          </a:p>
          <a:p>
            <a:pPr marL="609600" indent="-608013" algn="ctr">
              <a:lnSpc>
                <a:spcPct val="90000"/>
              </a:lnSpc>
              <a:buClrTx/>
              <a:buSzPct val="90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ru-RU" b="1" dirty="0"/>
              <a:t> </a:t>
            </a:r>
          </a:p>
          <a:p>
            <a:pPr marL="609600" indent="-608013">
              <a:lnSpc>
                <a:spcPct val="90000"/>
              </a:lnSpc>
              <a:buClr>
                <a:srgbClr val="B2B2B2"/>
              </a:buClr>
              <a:buSzPct val="90000"/>
              <a:buFont typeface="Arial" pitchFamily="34" charset="0"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ru-RU" b="1" dirty="0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684213" y="4071942"/>
            <a:ext cx="3454400" cy="1785950"/>
          </a:xfrm>
          <a:prstGeom prst="ellipse">
            <a:avLst/>
          </a:prstGeom>
          <a:solidFill>
            <a:srgbClr val="CC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</a:rPr>
              <a:t>Субъект-  субъективная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у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</a:rPr>
              <a:t>чебная  ситуация</a:t>
            </a:r>
            <a:endParaRPr lang="ru-RU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2376488" y="2571744"/>
            <a:ext cx="3454400" cy="1714512"/>
          </a:xfrm>
          <a:prstGeom prst="ellipse">
            <a:avLst/>
          </a:prstGeom>
          <a:solidFill>
            <a:srgbClr val="CC99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</a:rPr>
              <a:t>Деятельность</a:t>
            </a:r>
            <a:endParaRPr lang="ru-RU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140200" y="4143380"/>
            <a:ext cx="3454400" cy="1714512"/>
          </a:xfrm>
          <a:prstGeom prst="ellipse">
            <a:avLst/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</a:rPr>
              <a:t>Метапредметные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</a:rPr>
              <a:t>   способы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</a:rPr>
              <a:t>познания</a:t>
            </a:r>
            <a:endParaRPr lang="ru-RU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14348" y="428604"/>
            <a:ext cx="7559675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330033"/>
                </a:solidFill>
                <a:latin typeface="Arial" pitchFamily="34" charset="0"/>
              </a:rPr>
              <a:t>Основополагающие   понятия   </a:t>
            </a:r>
            <a:r>
              <a:rPr lang="ru-RU" sz="3200" b="1" dirty="0" err="1" smtClean="0">
                <a:solidFill>
                  <a:srgbClr val="330033"/>
                </a:solidFill>
                <a:latin typeface="Arial" pitchFamily="34" charset="0"/>
              </a:rPr>
              <a:t>системно-деятельностного</a:t>
            </a:r>
            <a:r>
              <a:rPr lang="ru-RU" sz="3200" b="1" dirty="0" smtClean="0">
                <a:solidFill>
                  <a:srgbClr val="330033"/>
                </a:solidFill>
                <a:latin typeface="Arial" pitchFamily="34" charset="0"/>
              </a:rPr>
              <a:t>  и  личностно  ориентированного  подходов  следующие:</a:t>
            </a:r>
            <a:endParaRPr lang="ru-RU" sz="3200" b="1" dirty="0">
              <a:solidFill>
                <a:srgbClr val="33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175</Words>
  <Application>Microsoft Office PowerPoint</Application>
  <PresentationFormat>Экран (4:3)</PresentationFormat>
  <Paragraphs>90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Психолого-педагогические  основания   конструирования   технологической   карты   урока,  формирующего   УУД   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Ковешников</dc:creator>
  <cp:lastModifiedBy>Юрий Ковешников</cp:lastModifiedBy>
  <cp:revision>29</cp:revision>
  <dcterms:created xsi:type="dcterms:W3CDTF">2013-11-24T10:30:13Z</dcterms:created>
  <dcterms:modified xsi:type="dcterms:W3CDTF">2013-11-24T15:15:38Z</dcterms:modified>
</cp:coreProperties>
</file>