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70" r:id="rId9"/>
    <p:sldId id="261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5301-1779-4F42-A555-63B9C55DC3A1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B7E8-4A1A-47BD-B945-968DFABDF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92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5301-1779-4F42-A555-63B9C55DC3A1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B7E8-4A1A-47BD-B945-968DFABDF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43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5301-1779-4F42-A555-63B9C55DC3A1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B7E8-4A1A-47BD-B945-968DFABDF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77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5301-1779-4F42-A555-63B9C55DC3A1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B7E8-4A1A-47BD-B945-968DFABDF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76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5301-1779-4F42-A555-63B9C55DC3A1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B7E8-4A1A-47BD-B945-968DFABDF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53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5301-1779-4F42-A555-63B9C55DC3A1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B7E8-4A1A-47BD-B945-968DFABDF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02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5301-1779-4F42-A555-63B9C55DC3A1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B7E8-4A1A-47BD-B945-968DFABDF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6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5301-1779-4F42-A555-63B9C55DC3A1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B7E8-4A1A-47BD-B945-968DFABDF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59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5301-1779-4F42-A555-63B9C55DC3A1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B7E8-4A1A-47BD-B945-968DFABDF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67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5301-1779-4F42-A555-63B9C55DC3A1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B7E8-4A1A-47BD-B945-968DFABDF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94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5301-1779-4F42-A555-63B9C55DC3A1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B7E8-4A1A-47BD-B945-968DFABDF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4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15301-1779-4F42-A555-63B9C55DC3A1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B7E8-4A1A-47BD-B945-968DFABDF4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93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36712"/>
            <a:ext cx="2304256" cy="1739255"/>
          </a:xfrm>
        </p:spPr>
      </p:pic>
      <p:pic>
        <p:nvPicPr>
          <p:cNvPr id="1026" name="Picture 2" descr="C:\Users\0\Pictures\thCACDSX9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857496"/>
            <a:ext cx="2143140" cy="1504951"/>
          </a:xfrm>
          <a:prstGeom prst="rect">
            <a:avLst/>
          </a:prstGeom>
          <a:noFill/>
        </p:spPr>
      </p:pic>
      <p:pic>
        <p:nvPicPr>
          <p:cNvPr id="1027" name="Picture 3" descr="C:\Users\0\Pictures\th[10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000108"/>
            <a:ext cx="2214578" cy="1571636"/>
          </a:xfrm>
          <a:prstGeom prst="rect">
            <a:avLst/>
          </a:prstGeom>
          <a:noFill/>
        </p:spPr>
      </p:pic>
      <p:pic>
        <p:nvPicPr>
          <p:cNvPr id="1028" name="Picture 4" descr="C:\Users\0\Pictures\thCACSHWWJ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2786058"/>
            <a:ext cx="2714634" cy="2143140"/>
          </a:xfrm>
          <a:prstGeom prst="rect">
            <a:avLst/>
          </a:prstGeom>
          <a:noFill/>
        </p:spPr>
      </p:pic>
      <p:pic>
        <p:nvPicPr>
          <p:cNvPr id="1029" name="Picture 5" descr="C:\Users\0\Pictures\thCA1FQ4C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2643182"/>
            <a:ext cx="2786082" cy="1895478"/>
          </a:xfrm>
          <a:prstGeom prst="rect">
            <a:avLst/>
          </a:prstGeom>
          <a:noFill/>
        </p:spPr>
      </p:pic>
      <p:pic>
        <p:nvPicPr>
          <p:cNvPr id="1030" name="Picture 6" descr="C:\Users\0\Pictures\th[9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928670"/>
            <a:ext cx="2571768" cy="1571636"/>
          </a:xfrm>
          <a:prstGeom prst="rect">
            <a:avLst/>
          </a:prstGeom>
          <a:noFill/>
        </p:spPr>
      </p:pic>
      <p:pic>
        <p:nvPicPr>
          <p:cNvPr id="1031" name="Picture 7" descr="C:\Users\0\Pictures\thCACNAKSM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4714884"/>
            <a:ext cx="2357454" cy="1714512"/>
          </a:xfrm>
          <a:prstGeom prst="rect">
            <a:avLst/>
          </a:prstGeom>
          <a:noFill/>
        </p:spPr>
      </p:pic>
      <p:pic>
        <p:nvPicPr>
          <p:cNvPr id="1032" name="Picture 8" descr="C:\Users\0\Pictures\thCADPVSSB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388" y="4643446"/>
            <a:ext cx="2214578" cy="1785950"/>
          </a:xfrm>
          <a:prstGeom prst="rect">
            <a:avLst/>
          </a:prstGeom>
          <a:noFill/>
        </p:spPr>
      </p:pic>
      <p:pic>
        <p:nvPicPr>
          <p:cNvPr id="1033" name="Picture 9" descr="C:\Users\0\Pictures\thCA1OYGDN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357554" y="5072074"/>
            <a:ext cx="2500330" cy="15001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403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4800" b="1" dirty="0"/>
              <a:t>На дне, где тихо и темно,</a:t>
            </a:r>
          </a:p>
          <a:p>
            <a:pPr marL="0" indent="0">
              <a:buNone/>
            </a:pPr>
            <a:r>
              <a:rPr lang="ru-RU" sz="4800" b="1" dirty="0"/>
              <a:t>Лежит усатое бревно.  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                                     (</a:t>
            </a:r>
            <a:r>
              <a:rPr lang="ru-RU" sz="4800" b="1" dirty="0"/>
              <a:t>сом)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65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4800" b="1" dirty="0"/>
              <a:t>Под полом таится,</a:t>
            </a:r>
          </a:p>
          <a:p>
            <a:pPr marL="0" indent="0">
              <a:buNone/>
            </a:pPr>
            <a:r>
              <a:rPr lang="ru-RU" sz="4800" b="1" dirty="0"/>
              <a:t>Кошки боится.  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                               (</a:t>
            </a:r>
            <a:r>
              <a:rPr lang="ru-RU" sz="4800" b="1" dirty="0"/>
              <a:t>мышь)</a:t>
            </a:r>
          </a:p>
          <a:p>
            <a:pPr marL="0" indent="0">
              <a:buNone/>
            </a:pP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416948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4800" b="1" dirty="0"/>
              <a:t>У воды живёт плутовка</a:t>
            </a:r>
          </a:p>
          <a:p>
            <a:pPr marL="0" indent="0">
              <a:buNone/>
            </a:pPr>
            <a:r>
              <a:rPr lang="ru-RU" sz="4800" b="1" dirty="0"/>
              <a:t>И скрывается так ловко,</a:t>
            </a:r>
          </a:p>
          <a:p>
            <a:pPr marL="0" indent="0">
              <a:buNone/>
            </a:pPr>
            <a:r>
              <a:rPr lang="ru-RU" sz="4800" b="1" dirty="0"/>
              <a:t>Что беднягам мухам, мошкам</a:t>
            </a:r>
          </a:p>
          <a:p>
            <a:pPr marL="0" indent="0">
              <a:buNone/>
            </a:pPr>
            <a:r>
              <a:rPr lang="ru-RU" sz="4800" b="1" dirty="0"/>
              <a:t>Не уйти от этой крошки</a:t>
            </a:r>
            <a:r>
              <a:rPr lang="ru-RU" sz="4800" b="1" dirty="0" smtClean="0"/>
              <a:t>.</a:t>
            </a:r>
          </a:p>
          <a:p>
            <a:pPr marL="0" indent="0">
              <a:buNone/>
            </a:pPr>
            <a:r>
              <a:rPr lang="ru-RU" sz="4800" b="1" dirty="0" smtClean="0"/>
              <a:t>                   (</a:t>
            </a:r>
            <a:r>
              <a:rPr lang="ru-RU" sz="4800" b="1" dirty="0"/>
              <a:t>лягушка)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79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4800" b="1" dirty="0"/>
              <a:t>Я вовсе без ног,</a:t>
            </a:r>
          </a:p>
          <a:p>
            <a:pPr marL="0" indent="0">
              <a:buNone/>
            </a:pPr>
            <a:r>
              <a:rPr lang="ru-RU" sz="4800" b="1" dirty="0"/>
              <a:t>Но двигаюсь ловко</a:t>
            </a:r>
          </a:p>
          <a:p>
            <a:pPr marL="0" indent="0">
              <a:buNone/>
            </a:pPr>
            <a:r>
              <a:rPr lang="ru-RU" sz="4800" b="1" dirty="0"/>
              <a:t>По земле и в воде – </a:t>
            </a:r>
          </a:p>
          <a:p>
            <a:pPr marL="0" indent="0">
              <a:buNone/>
            </a:pPr>
            <a:r>
              <a:rPr lang="ru-RU" sz="4800" b="1" dirty="0"/>
              <a:t>Помогает сноровка. 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                                  </a:t>
            </a:r>
            <a:r>
              <a:rPr lang="ru-RU" sz="4800" b="1" dirty="0"/>
              <a:t>(змея)</a:t>
            </a:r>
          </a:p>
          <a:p>
            <a:pPr marL="0" indent="0">
              <a:buNone/>
            </a:pP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13584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4800" b="1" dirty="0"/>
              <a:t>Хвост с узорами,</a:t>
            </a:r>
          </a:p>
          <a:p>
            <a:pPr marL="0" indent="0">
              <a:buNone/>
            </a:pPr>
            <a:r>
              <a:rPr lang="ru-RU" sz="4800" b="1" dirty="0"/>
              <a:t>Сапоги со шпорами</a:t>
            </a:r>
            <a:r>
              <a:rPr lang="ru-RU" sz="4800" b="1" dirty="0" smtClean="0"/>
              <a:t>.</a:t>
            </a:r>
          </a:p>
          <a:p>
            <a:pPr marL="0" indent="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                                  </a:t>
            </a:r>
            <a:r>
              <a:rPr lang="ru-RU" sz="4800" b="1" dirty="0"/>
              <a:t>(петух)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02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b="1" dirty="0"/>
              <a:t>Домашнее задание:</a:t>
            </a:r>
            <a:r>
              <a:rPr lang="ru-RU" sz="4800" dirty="0"/>
              <a:t> </a:t>
            </a:r>
            <a:endParaRPr lang="ru-RU" sz="4800" dirty="0" smtClean="0"/>
          </a:p>
          <a:p>
            <a:pPr marL="0" indent="0">
              <a:buNone/>
            </a:pPr>
            <a:r>
              <a:rPr lang="ru-RU" sz="4800" dirty="0" smtClean="0"/>
              <a:t>с</a:t>
            </a:r>
            <a:r>
              <a:rPr lang="ru-RU" sz="4800" dirty="0"/>
              <a:t>. 5-8, отвечать на вопросы.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0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Общие признаки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/>
              <a:t>Живые организмы рождаются, дышат, питаются, растут, размножаются.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957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Способ питания растений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Зелёные растения сами производят пищу из воды и углекислого газа с помощью зелёных листьев на свету.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37790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Способы питания животных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Животные создать для себя пищу не могут. Они питаются растениями и другими животными, или только животными.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02648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Пресмыкающиеся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0\Pictures\thCA3E570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3038488" cy="2381262"/>
          </a:xfrm>
          <a:prstGeom prst="rect">
            <a:avLst/>
          </a:prstGeom>
          <a:noFill/>
        </p:spPr>
      </p:pic>
      <p:pic>
        <p:nvPicPr>
          <p:cNvPr id="2051" name="Picture 3" descr="C:\Users\0\Pictures\thCAN0E8CS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000504"/>
            <a:ext cx="3852882" cy="2358240"/>
          </a:xfrm>
          <a:prstGeom prst="rect">
            <a:avLst/>
          </a:prstGeom>
          <a:noFill/>
        </p:spPr>
      </p:pic>
      <p:pic>
        <p:nvPicPr>
          <p:cNvPr id="2052" name="Picture 4" descr="C:\Users\0\Pictures\thCASCAG5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571612"/>
            <a:ext cx="3214710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Земноводные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C:\Users\0\Pictures\thCA3B2E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3000396" cy="2143140"/>
          </a:xfrm>
          <a:prstGeom prst="rect">
            <a:avLst/>
          </a:prstGeom>
          <a:noFill/>
        </p:spPr>
      </p:pic>
      <p:pic>
        <p:nvPicPr>
          <p:cNvPr id="3075" name="Picture 3" descr="C:\Users\0\Pictures\thCAD80FS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643050"/>
            <a:ext cx="2857500" cy="2057400"/>
          </a:xfrm>
          <a:prstGeom prst="rect">
            <a:avLst/>
          </a:prstGeom>
          <a:noFill/>
        </p:spPr>
      </p:pic>
      <p:pic>
        <p:nvPicPr>
          <p:cNvPr id="3076" name="Picture 4" descr="C:\Users\0\Pictures\thCAF8TPO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286256"/>
            <a:ext cx="2928958" cy="1905003"/>
          </a:xfrm>
          <a:prstGeom prst="rect">
            <a:avLst/>
          </a:prstGeom>
          <a:noFill/>
        </p:spPr>
      </p:pic>
      <p:pic>
        <p:nvPicPr>
          <p:cNvPr id="3078" name="Picture 6" descr="http://ts4.explicit.bing.net/th?id=H.4965460160152135&amp;w=164&amp;h=140&amp;c=7&amp;rs=1&amp;pid=1.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4286256"/>
            <a:ext cx="2928958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Животные 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051053" y="1688257"/>
            <a:ext cx="3312368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насекомые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>
            <a:off x="0" y="4221088"/>
            <a:ext cx="4795468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пресмыкающиеся</a:t>
            </a:r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>
            <a:off x="4986312" y="4221088"/>
            <a:ext cx="376612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земноводные</a:t>
            </a:r>
            <a:endParaRPr lang="ru-RU" sz="3200" dirty="0"/>
          </a:p>
        </p:txBody>
      </p:sp>
      <p:sp>
        <p:nvSpPr>
          <p:cNvPr id="7" name="Овал 6"/>
          <p:cNvSpPr/>
          <p:nvPr/>
        </p:nvSpPr>
        <p:spPr>
          <a:xfrm>
            <a:off x="6285658" y="2780928"/>
            <a:ext cx="21173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рыбы</a:t>
            </a:r>
            <a:endParaRPr lang="ru-RU" sz="3200" dirty="0"/>
          </a:p>
        </p:txBody>
      </p:sp>
      <p:sp>
        <p:nvSpPr>
          <p:cNvPr id="8" name="Овал 7"/>
          <p:cNvSpPr/>
          <p:nvPr/>
        </p:nvSpPr>
        <p:spPr>
          <a:xfrm>
            <a:off x="3419872" y="2813546"/>
            <a:ext cx="2232248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птицы</a:t>
            </a:r>
            <a:endParaRPr lang="ru-RU" sz="3200" dirty="0"/>
          </a:p>
        </p:txBody>
      </p:sp>
      <p:sp>
        <p:nvSpPr>
          <p:cNvPr id="9" name="Овал 8"/>
          <p:cNvSpPr/>
          <p:nvPr/>
        </p:nvSpPr>
        <p:spPr>
          <a:xfrm>
            <a:off x="755576" y="2797522"/>
            <a:ext cx="2016224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звери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4117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«Разнообразие животных»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6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Признаки животных разных групп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Насекомые</a:t>
            </a:r>
            <a:r>
              <a:rPr lang="ru-RU" sz="3600" b="1" dirty="0"/>
              <a:t> – три пары ног.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Рыбы</a:t>
            </a:r>
            <a:r>
              <a:rPr lang="ru-RU" sz="3600" b="1" dirty="0" smtClean="0"/>
              <a:t> – живут в воде, тело покрыто чешуёй.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Птицы</a:t>
            </a:r>
            <a:r>
              <a:rPr lang="ru-RU" sz="3600" b="1" dirty="0" smtClean="0"/>
              <a:t> – тело покрыто перьями.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Звери</a:t>
            </a:r>
            <a:r>
              <a:rPr lang="ru-RU" sz="3600" b="1" dirty="0" smtClean="0"/>
              <a:t> – тело покрыто шерстью.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Пресмыкающиеся</a:t>
            </a:r>
            <a:r>
              <a:rPr lang="ru-RU" sz="3600" b="1" dirty="0"/>
              <a:t> – тело покрыто сухими чешуйками или панцирем.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Земноводные</a:t>
            </a:r>
            <a:r>
              <a:rPr lang="ru-RU" sz="3600" b="1" dirty="0" smtClean="0"/>
              <a:t> </a:t>
            </a:r>
            <a:r>
              <a:rPr lang="ru-RU" sz="3600" b="1" dirty="0"/>
              <a:t>– живут и на суше, и в воде. Тело покрыто голой кожей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23789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224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Общие признаки</vt:lpstr>
      <vt:lpstr>Способ питания растений</vt:lpstr>
      <vt:lpstr>Способы питания животных</vt:lpstr>
      <vt:lpstr>Пресмыкающиеся </vt:lpstr>
      <vt:lpstr>Земноводные </vt:lpstr>
      <vt:lpstr>Животные </vt:lpstr>
      <vt:lpstr>Тема урока:</vt:lpstr>
      <vt:lpstr>Признаки животных разных групп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dcterms:created xsi:type="dcterms:W3CDTF">2014-01-26T13:35:05Z</dcterms:created>
  <dcterms:modified xsi:type="dcterms:W3CDTF">2014-04-03T17:02:14Z</dcterms:modified>
</cp:coreProperties>
</file>