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6" r:id="rId3"/>
    <p:sldId id="263" r:id="rId4"/>
    <p:sldId id="267" r:id="rId5"/>
    <p:sldId id="264" r:id="rId6"/>
    <p:sldId id="257" r:id="rId7"/>
    <p:sldId id="262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3801C-FF11-4717-9956-E0E27CC912E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6E0F3-8686-46A2-85DA-D35113F98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3BCE3-A324-4B35-B8D7-30F60C6C7AC3}" type="slidenum">
              <a:rPr lang="ru-RU"/>
              <a:pPr/>
              <a:t>5</a:t>
            </a:fld>
            <a:endParaRPr lang="ru-RU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Щелкните один раз мышкой для включения анимации слайда.</a:t>
            </a:r>
          </a:p>
          <a:p>
            <a:r>
              <a:rPr lang="ru-RU"/>
              <a:t>Учащиеся должны самостоятельно дать определение портрета. Данный слайд является вспомогательным и поясняющим.</a:t>
            </a:r>
          </a:p>
          <a:p>
            <a:r>
              <a:rPr lang="ru-RU"/>
              <a:t>Для перехода к следующему слайду, щелкните мышкой в любом свободном от изображений и текста месте слайда.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E7EE3C-6F84-4D7E-BBBF-B32D3EA8CB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0AA362-30D3-4320-96B9-F6CE62C87D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Урок ИЗО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18370"/>
            <a:ext cx="4038600" cy="3289623"/>
          </a:xfrm>
          <a:ln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71612"/>
            <a:ext cx="42979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dist="35921" dir="2700000" algn="ctr" rotWithShape="0">
              <a:srgbClr val="CC0099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C0099"/>
                </a:solidFill>
              </a:rPr>
              <a:t>Цветовые задачи</a:t>
            </a:r>
            <a:r>
              <a:rPr lang="ru-RU" dirty="0" smtClean="0"/>
              <a:t> </a:t>
            </a:r>
          </a:p>
        </p:txBody>
      </p:sp>
      <p:sp>
        <p:nvSpPr>
          <p:cNvPr id="11267" name="Oval 6"/>
          <p:cNvSpPr>
            <a:spLocks noChangeArrowheads="1"/>
          </p:cNvSpPr>
          <p:nvPr/>
        </p:nvSpPr>
        <p:spPr bwMode="auto">
          <a:xfrm>
            <a:off x="838200" y="1371600"/>
            <a:ext cx="762000" cy="762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268" name="Oval 7"/>
          <p:cNvSpPr>
            <a:spLocks noChangeArrowheads="1"/>
          </p:cNvSpPr>
          <p:nvPr/>
        </p:nvSpPr>
        <p:spPr bwMode="auto">
          <a:xfrm>
            <a:off x="5410200" y="1371600"/>
            <a:ext cx="762000" cy="762000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Oval 8"/>
          <p:cNvSpPr>
            <a:spLocks noChangeArrowheads="1"/>
          </p:cNvSpPr>
          <p:nvPr/>
        </p:nvSpPr>
        <p:spPr bwMode="auto">
          <a:xfrm>
            <a:off x="2362200" y="3200400"/>
            <a:ext cx="762000" cy="762000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Oval 9"/>
          <p:cNvSpPr>
            <a:spLocks noChangeArrowheads="1"/>
          </p:cNvSpPr>
          <p:nvPr/>
        </p:nvSpPr>
        <p:spPr bwMode="auto">
          <a:xfrm>
            <a:off x="3071802" y="4143380"/>
            <a:ext cx="762000" cy="762000"/>
          </a:xfrm>
          <a:prstGeom prst="ellipse">
            <a:avLst/>
          </a:prstGeom>
          <a:solidFill>
            <a:srgbClr val="FFB9B9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271" name="Oval 10"/>
          <p:cNvSpPr>
            <a:spLocks noChangeArrowheads="1"/>
          </p:cNvSpPr>
          <p:nvPr/>
        </p:nvSpPr>
        <p:spPr bwMode="auto">
          <a:xfrm>
            <a:off x="4953000" y="3200400"/>
            <a:ext cx="762000" cy="762000"/>
          </a:xfrm>
          <a:prstGeom prst="ellipse">
            <a:avLst/>
          </a:prstGeom>
          <a:solidFill>
            <a:srgbClr val="6600CC"/>
          </a:soli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Oval 11"/>
          <p:cNvSpPr>
            <a:spLocks noChangeArrowheads="1"/>
          </p:cNvSpPr>
          <p:nvPr/>
        </p:nvSpPr>
        <p:spPr bwMode="auto">
          <a:xfrm>
            <a:off x="6781800" y="1371600"/>
            <a:ext cx="762000" cy="762000"/>
          </a:xfrm>
          <a:prstGeom prst="ellipse">
            <a:avLst/>
          </a:prstGeom>
          <a:solidFill>
            <a:srgbClr val="6600CC"/>
          </a:soli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Oval 13"/>
          <p:cNvSpPr>
            <a:spLocks noChangeArrowheads="1"/>
          </p:cNvSpPr>
          <p:nvPr/>
        </p:nvSpPr>
        <p:spPr bwMode="auto">
          <a:xfrm>
            <a:off x="3352800" y="2286000"/>
            <a:ext cx="762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Oval 14"/>
          <p:cNvSpPr>
            <a:spLocks noChangeArrowheads="1"/>
          </p:cNvSpPr>
          <p:nvPr/>
        </p:nvSpPr>
        <p:spPr bwMode="auto">
          <a:xfrm>
            <a:off x="3657600" y="3200400"/>
            <a:ext cx="762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5"/>
          <p:cNvSpPr>
            <a:spLocks noChangeArrowheads="1"/>
          </p:cNvSpPr>
          <p:nvPr/>
        </p:nvSpPr>
        <p:spPr bwMode="auto">
          <a:xfrm>
            <a:off x="2057400" y="1371600"/>
            <a:ext cx="7620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Oval 16"/>
          <p:cNvSpPr>
            <a:spLocks noChangeArrowheads="1"/>
          </p:cNvSpPr>
          <p:nvPr/>
        </p:nvSpPr>
        <p:spPr bwMode="auto">
          <a:xfrm>
            <a:off x="4648200" y="2286000"/>
            <a:ext cx="762000" cy="762000"/>
          </a:xfrm>
          <a:prstGeom prst="ellipse">
            <a:avLst/>
          </a:prstGeom>
          <a:solidFill>
            <a:srgbClr val="6600CC"/>
          </a:soli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Oval 18"/>
          <p:cNvSpPr>
            <a:spLocks noChangeArrowheads="1"/>
          </p:cNvSpPr>
          <p:nvPr/>
        </p:nvSpPr>
        <p:spPr bwMode="auto">
          <a:xfrm>
            <a:off x="3276600" y="53340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Oval 19"/>
          <p:cNvSpPr>
            <a:spLocks noChangeArrowheads="1"/>
          </p:cNvSpPr>
          <p:nvPr/>
        </p:nvSpPr>
        <p:spPr bwMode="auto">
          <a:xfrm>
            <a:off x="1752600" y="4267200"/>
            <a:ext cx="762000" cy="76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Oval 21"/>
          <p:cNvSpPr>
            <a:spLocks noChangeArrowheads="1"/>
          </p:cNvSpPr>
          <p:nvPr/>
        </p:nvSpPr>
        <p:spPr bwMode="auto">
          <a:xfrm>
            <a:off x="4572000" y="5334000"/>
            <a:ext cx="762000" cy="76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Rectangle 22"/>
          <p:cNvSpPr>
            <a:spLocks noChangeArrowheads="1"/>
          </p:cNvSpPr>
          <p:nvPr/>
        </p:nvSpPr>
        <p:spPr bwMode="auto">
          <a:xfrm>
            <a:off x="1676400" y="14478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1284" name="Rectangle 24"/>
          <p:cNvSpPr>
            <a:spLocks noChangeArrowheads="1"/>
          </p:cNvSpPr>
          <p:nvPr/>
        </p:nvSpPr>
        <p:spPr bwMode="auto">
          <a:xfrm>
            <a:off x="6324600" y="15240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1285" name="Rectangle 25"/>
          <p:cNvSpPr>
            <a:spLocks noChangeArrowheads="1"/>
          </p:cNvSpPr>
          <p:nvPr/>
        </p:nvSpPr>
        <p:spPr bwMode="auto">
          <a:xfrm>
            <a:off x="3200400" y="33528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1286" name="Rectangle 26"/>
          <p:cNvSpPr>
            <a:spLocks noChangeArrowheads="1"/>
          </p:cNvSpPr>
          <p:nvPr/>
        </p:nvSpPr>
        <p:spPr bwMode="auto">
          <a:xfrm>
            <a:off x="1295400" y="43434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1287" name="Rectangle 27"/>
          <p:cNvSpPr>
            <a:spLocks noChangeArrowheads="1"/>
          </p:cNvSpPr>
          <p:nvPr/>
        </p:nvSpPr>
        <p:spPr bwMode="auto">
          <a:xfrm>
            <a:off x="4572000" y="33528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1288" name="Rectangle 28"/>
          <p:cNvSpPr>
            <a:spLocks noChangeArrowheads="1"/>
          </p:cNvSpPr>
          <p:nvPr/>
        </p:nvSpPr>
        <p:spPr bwMode="auto">
          <a:xfrm>
            <a:off x="4191000" y="24384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1289" name="Rectangle 29"/>
          <p:cNvSpPr>
            <a:spLocks noChangeArrowheads="1"/>
          </p:cNvSpPr>
          <p:nvPr/>
        </p:nvSpPr>
        <p:spPr bwMode="auto">
          <a:xfrm>
            <a:off x="2895600" y="14478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=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11291" name="Rectangle 32"/>
          <p:cNvSpPr>
            <a:spLocks noChangeArrowheads="1"/>
          </p:cNvSpPr>
          <p:nvPr/>
        </p:nvSpPr>
        <p:spPr bwMode="auto">
          <a:xfrm>
            <a:off x="5486400" y="23622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=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11292" name="Rectangle 33"/>
          <p:cNvSpPr>
            <a:spLocks noChangeArrowheads="1"/>
          </p:cNvSpPr>
          <p:nvPr/>
        </p:nvSpPr>
        <p:spPr bwMode="auto">
          <a:xfrm>
            <a:off x="5867400" y="33528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=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11293" name="Rectangle 34"/>
          <p:cNvSpPr>
            <a:spLocks noChangeArrowheads="1"/>
          </p:cNvSpPr>
          <p:nvPr/>
        </p:nvSpPr>
        <p:spPr bwMode="auto">
          <a:xfrm>
            <a:off x="2667000" y="44196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=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11294" name="Rectangle 35"/>
          <p:cNvSpPr>
            <a:spLocks noChangeArrowheads="1"/>
          </p:cNvSpPr>
          <p:nvPr/>
        </p:nvSpPr>
        <p:spPr bwMode="auto">
          <a:xfrm>
            <a:off x="5410200" y="54102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=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11295" name="Rectangle 36"/>
          <p:cNvSpPr>
            <a:spLocks noChangeArrowheads="1"/>
          </p:cNvSpPr>
          <p:nvPr/>
        </p:nvSpPr>
        <p:spPr bwMode="auto">
          <a:xfrm>
            <a:off x="7620000" y="15240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=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11296" name="Rectangle 37"/>
          <p:cNvSpPr>
            <a:spLocks noChangeArrowheads="1"/>
          </p:cNvSpPr>
          <p:nvPr/>
        </p:nvSpPr>
        <p:spPr bwMode="auto">
          <a:xfrm>
            <a:off x="3276600" y="14478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1297" name="Line 38"/>
          <p:cNvSpPr>
            <a:spLocks noChangeShapeType="1"/>
          </p:cNvSpPr>
          <p:nvPr/>
        </p:nvSpPr>
        <p:spPr bwMode="auto">
          <a:xfrm>
            <a:off x="1981200" y="228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8" name="Line 39"/>
          <p:cNvSpPr>
            <a:spLocks noChangeShapeType="1"/>
          </p:cNvSpPr>
          <p:nvPr/>
        </p:nvSpPr>
        <p:spPr bwMode="auto">
          <a:xfrm>
            <a:off x="609600" y="2133600"/>
            <a:ext cx="8305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9" name="Line 40"/>
          <p:cNvSpPr>
            <a:spLocks noChangeShapeType="1"/>
          </p:cNvSpPr>
          <p:nvPr/>
        </p:nvSpPr>
        <p:spPr bwMode="auto">
          <a:xfrm>
            <a:off x="381000" y="3048000"/>
            <a:ext cx="8305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0" name="Rectangle 41"/>
          <p:cNvSpPr>
            <a:spLocks noChangeArrowheads="1"/>
          </p:cNvSpPr>
          <p:nvPr/>
        </p:nvSpPr>
        <p:spPr bwMode="auto">
          <a:xfrm>
            <a:off x="8001000" y="15240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1301" name="Rectangle 42"/>
          <p:cNvSpPr>
            <a:spLocks noChangeArrowheads="1"/>
          </p:cNvSpPr>
          <p:nvPr/>
        </p:nvSpPr>
        <p:spPr bwMode="auto">
          <a:xfrm>
            <a:off x="6248400" y="32766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1302" name="Rectangle 43"/>
          <p:cNvSpPr>
            <a:spLocks noChangeArrowheads="1"/>
          </p:cNvSpPr>
          <p:nvPr/>
        </p:nvSpPr>
        <p:spPr bwMode="auto">
          <a:xfrm>
            <a:off x="6019800" y="23622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1303" name="Line 44"/>
          <p:cNvSpPr>
            <a:spLocks noChangeShapeType="1"/>
          </p:cNvSpPr>
          <p:nvPr/>
        </p:nvSpPr>
        <p:spPr bwMode="auto">
          <a:xfrm>
            <a:off x="381000" y="39624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4" name="Line 45"/>
          <p:cNvSpPr>
            <a:spLocks noChangeShapeType="1"/>
          </p:cNvSpPr>
          <p:nvPr/>
        </p:nvSpPr>
        <p:spPr bwMode="auto">
          <a:xfrm>
            <a:off x="381000" y="5029200"/>
            <a:ext cx="8305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5" name="Line 46"/>
          <p:cNvSpPr>
            <a:spLocks noChangeShapeType="1"/>
          </p:cNvSpPr>
          <p:nvPr/>
        </p:nvSpPr>
        <p:spPr bwMode="auto">
          <a:xfrm>
            <a:off x="381000" y="6096000"/>
            <a:ext cx="8305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6" name="Rectangle 47"/>
          <p:cNvSpPr>
            <a:spLocks noChangeArrowheads="1"/>
          </p:cNvSpPr>
          <p:nvPr/>
        </p:nvSpPr>
        <p:spPr bwMode="auto">
          <a:xfrm>
            <a:off x="5867400" y="52578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1309" name="Rectangle 51"/>
          <p:cNvSpPr>
            <a:spLocks noChangeArrowheads="1"/>
          </p:cNvSpPr>
          <p:nvPr/>
        </p:nvSpPr>
        <p:spPr bwMode="auto">
          <a:xfrm>
            <a:off x="4114800" y="54864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2340" name="Oval 52"/>
          <p:cNvSpPr>
            <a:spLocks noChangeArrowheads="1"/>
          </p:cNvSpPr>
          <p:nvPr/>
        </p:nvSpPr>
        <p:spPr bwMode="auto">
          <a:xfrm>
            <a:off x="3352800" y="1371600"/>
            <a:ext cx="762000" cy="76200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41" name="Oval 53"/>
          <p:cNvSpPr>
            <a:spLocks noChangeArrowheads="1"/>
          </p:cNvSpPr>
          <p:nvPr/>
        </p:nvSpPr>
        <p:spPr bwMode="auto">
          <a:xfrm>
            <a:off x="8001000" y="1371600"/>
            <a:ext cx="762000" cy="762000"/>
          </a:xfrm>
          <a:prstGeom prst="ellipse">
            <a:avLst/>
          </a:prstGeom>
          <a:solidFill>
            <a:srgbClr val="CC3399"/>
          </a:solidFill>
          <a:ln w="9525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42" name="Oval 54"/>
          <p:cNvSpPr>
            <a:spLocks noChangeArrowheads="1"/>
          </p:cNvSpPr>
          <p:nvPr/>
        </p:nvSpPr>
        <p:spPr bwMode="auto">
          <a:xfrm>
            <a:off x="5867400" y="2286000"/>
            <a:ext cx="762000" cy="762000"/>
          </a:xfrm>
          <a:prstGeom prst="ellipse">
            <a:avLst/>
          </a:prstGeom>
          <a:solidFill>
            <a:srgbClr val="00CC66"/>
          </a:solidFill>
          <a:ln w="9525">
            <a:solidFill>
              <a:srgbClr val="00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43" name="Oval 55"/>
          <p:cNvSpPr>
            <a:spLocks noChangeArrowheads="1"/>
          </p:cNvSpPr>
          <p:nvPr/>
        </p:nvSpPr>
        <p:spPr bwMode="auto">
          <a:xfrm>
            <a:off x="6248400" y="3200400"/>
            <a:ext cx="762000" cy="762000"/>
          </a:xfrm>
          <a:prstGeom prst="ellipse">
            <a:avLst/>
          </a:prstGeom>
          <a:solidFill>
            <a:srgbClr val="CC6600"/>
          </a:solidFill>
          <a:ln w="9525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44" name="Oval 56"/>
          <p:cNvSpPr>
            <a:spLocks noChangeArrowheads="1"/>
          </p:cNvSpPr>
          <p:nvPr/>
        </p:nvSpPr>
        <p:spPr bwMode="auto">
          <a:xfrm>
            <a:off x="428596" y="4214818"/>
            <a:ext cx="762000" cy="762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46" name="Oval 58"/>
          <p:cNvSpPr>
            <a:spLocks noChangeArrowheads="1"/>
          </p:cNvSpPr>
          <p:nvPr/>
        </p:nvSpPr>
        <p:spPr bwMode="auto">
          <a:xfrm>
            <a:off x="5791200" y="5334000"/>
            <a:ext cx="762000" cy="7620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7" name="Rectangle 59"/>
          <p:cNvSpPr>
            <a:spLocks noChangeArrowheads="1"/>
          </p:cNvSpPr>
          <p:nvPr/>
        </p:nvSpPr>
        <p:spPr bwMode="auto">
          <a:xfrm>
            <a:off x="228600" y="1447800"/>
            <a:ext cx="522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FF"/>
                </a:solidFill>
              </a:rPr>
              <a:t>1</a:t>
            </a:r>
            <a:r>
              <a:rPr lang="ru-RU" sz="3200" b="1">
                <a:solidFill>
                  <a:srgbClr val="FF66FF"/>
                </a:solidFill>
              </a:rPr>
              <a:t>.</a:t>
            </a:r>
          </a:p>
        </p:txBody>
      </p:sp>
      <p:sp>
        <p:nvSpPr>
          <p:cNvPr id="11318" name="Rectangle 60"/>
          <p:cNvSpPr>
            <a:spLocks noChangeArrowheads="1"/>
          </p:cNvSpPr>
          <p:nvPr/>
        </p:nvSpPr>
        <p:spPr bwMode="auto">
          <a:xfrm>
            <a:off x="4800600" y="1447800"/>
            <a:ext cx="522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66FF"/>
                </a:solidFill>
              </a:rPr>
              <a:t>2.</a:t>
            </a:r>
          </a:p>
        </p:txBody>
      </p:sp>
      <p:sp>
        <p:nvSpPr>
          <p:cNvPr id="11319" name="Rectangle 61"/>
          <p:cNvSpPr>
            <a:spLocks noChangeArrowheads="1"/>
          </p:cNvSpPr>
          <p:nvPr/>
        </p:nvSpPr>
        <p:spPr bwMode="auto">
          <a:xfrm>
            <a:off x="2895600" y="2514600"/>
            <a:ext cx="522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66FF"/>
                </a:solidFill>
              </a:rPr>
              <a:t>3.</a:t>
            </a:r>
          </a:p>
        </p:txBody>
      </p:sp>
      <p:sp>
        <p:nvSpPr>
          <p:cNvPr id="11320" name="Rectangle 62"/>
          <p:cNvSpPr>
            <a:spLocks noChangeArrowheads="1"/>
          </p:cNvSpPr>
          <p:nvPr/>
        </p:nvSpPr>
        <p:spPr bwMode="auto">
          <a:xfrm>
            <a:off x="1828800" y="3352800"/>
            <a:ext cx="522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66FF"/>
                </a:solidFill>
              </a:rPr>
              <a:t>4.</a:t>
            </a:r>
          </a:p>
        </p:txBody>
      </p:sp>
      <p:sp>
        <p:nvSpPr>
          <p:cNvPr id="11321" name="Rectangle 63"/>
          <p:cNvSpPr>
            <a:spLocks noChangeArrowheads="1"/>
          </p:cNvSpPr>
          <p:nvPr/>
        </p:nvSpPr>
        <p:spPr bwMode="auto">
          <a:xfrm>
            <a:off x="152400" y="4572000"/>
            <a:ext cx="522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66FF"/>
                </a:solidFill>
              </a:rPr>
              <a:t>5.</a:t>
            </a:r>
          </a:p>
        </p:txBody>
      </p:sp>
      <p:sp>
        <p:nvSpPr>
          <p:cNvPr id="11323" name="Rectangle 65"/>
          <p:cNvSpPr>
            <a:spLocks noChangeArrowheads="1"/>
          </p:cNvSpPr>
          <p:nvPr/>
        </p:nvSpPr>
        <p:spPr bwMode="auto">
          <a:xfrm>
            <a:off x="2214546" y="5500702"/>
            <a:ext cx="522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66FF"/>
                </a:solidFill>
              </a:rPr>
              <a:t>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0" grpId="0" animBg="1"/>
      <p:bldP spid="12341" grpId="0" animBg="1"/>
      <p:bldP spid="12342" grpId="0" animBg="1"/>
      <p:bldP spid="12343" grpId="0" animBg="1"/>
      <p:bldP spid="12344" grpId="0" animBg="1"/>
      <p:bldP spid="123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/>
              <a:t>П о </a:t>
            </a:r>
            <a:r>
              <a:rPr lang="ru-RU" sz="5400" b="1" i="1" dirty="0" err="1"/>
              <a:t>р</a:t>
            </a:r>
            <a:r>
              <a:rPr lang="ru-RU" sz="5400" b="1" i="1" dirty="0"/>
              <a:t> т </a:t>
            </a:r>
            <a:r>
              <a:rPr lang="ru-RU" sz="5400" b="1" i="1" dirty="0" err="1"/>
              <a:t>р</a:t>
            </a:r>
            <a:r>
              <a:rPr lang="ru-RU" sz="5400" b="1" i="1" dirty="0"/>
              <a:t> е т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475163" cy="427672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i="1" dirty="0"/>
              <a:t>Если видишь, что с картины</a:t>
            </a:r>
          </a:p>
          <a:p>
            <a:pPr>
              <a:buFontTx/>
              <a:buNone/>
            </a:pPr>
            <a:r>
              <a:rPr lang="ru-RU" sz="2000" b="1" i="1" dirty="0"/>
              <a:t>Смотрит кто-нибудь на нас:</a:t>
            </a:r>
          </a:p>
          <a:p>
            <a:pPr>
              <a:buFontTx/>
              <a:buNone/>
            </a:pPr>
            <a:r>
              <a:rPr lang="ru-RU" sz="2000" b="1" i="1" dirty="0"/>
              <a:t>Или принц в плаще старинном, </a:t>
            </a:r>
          </a:p>
          <a:p>
            <a:pPr>
              <a:buFontTx/>
              <a:buNone/>
            </a:pPr>
            <a:r>
              <a:rPr lang="ru-RU" sz="2000" b="1" i="1" dirty="0"/>
              <a:t>Или в робе верхолаз,</a:t>
            </a:r>
          </a:p>
          <a:p>
            <a:pPr>
              <a:buFontTx/>
              <a:buNone/>
            </a:pPr>
            <a:r>
              <a:rPr lang="ru-RU" sz="2000" b="1" i="1" dirty="0"/>
              <a:t>Лётчик или балерина,</a:t>
            </a:r>
          </a:p>
          <a:p>
            <a:pPr>
              <a:buFontTx/>
              <a:buNone/>
            </a:pPr>
            <a:r>
              <a:rPr lang="ru-RU" sz="2000" b="1" i="1" dirty="0"/>
              <a:t>Или Колька – твой сосед,</a:t>
            </a:r>
          </a:p>
          <a:p>
            <a:pPr>
              <a:buFontTx/>
              <a:buNone/>
            </a:pPr>
            <a:r>
              <a:rPr lang="ru-RU" sz="2000" b="1" i="1" dirty="0"/>
              <a:t>Обязательно картина</a:t>
            </a:r>
          </a:p>
          <a:p>
            <a:pPr>
              <a:buFontTx/>
              <a:buNone/>
            </a:pPr>
            <a:r>
              <a:rPr lang="ru-RU" sz="2000" b="1" i="1"/>
              <a:t>Называется …</a:t>
            </a:r>
          </a:p>
          <a:p>
            <a:endParaRPr lang="ru-RU" sz="2000"/>
          </a:p>
        </p:txBody>
      </p:sp>
      <p:sp>
        <p:nvSpPr>
          <p:cNvPr id="4608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2268538" y="4437063"/>
            <a:ext cx="2446337" cy="641350"/>
          </a:xfrm>
        </p:spPr>
        <p:txBody>
          <a:bodyPr/>
          <a:lstStyle/>
          <a:p>
            <a:pPr>
              <a:buFontTx/>
              <a:buNone/>
            </a:pPr>
            <a:endParaRPr lang="ru-RU" sz="2800" b="1" i="1" u="sng" dirty="0">
              <a:solidFill>
                <a:srgbClr val="FF0066"/>
              </a:solidFill>
            </a:endParaRPr>
          </a:p>
        </p:txBody>
      </p:sp>
      <p:pic>
        <p:nvPicPr>
          <p:cNvPr id="46088" name="Picture 8"/>
          <p:cNvPicPr>
            <a:picLocks noGrp="1" noChangeAspect="1" noChangeArrowheads="1"/>
          </p:cNvPicPr>
          <p:nvPr>
            <p:ph type="body" sz="half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3638" y="1600200"/>
            <a:ext cx="3386137" cy="4456113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6615130" cy="865171"/>
          </a:xfrm>
        </p:spPr>
        <p:txBody>
          <a:bodyPr/>
          <a:lstStyle/>
          <a:p>
            <a:r>
              <a:rPr lang="ru-RU" sz="4600" b="1" u="sng" dirty="0"/>
              <a:t>Портрет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6324600" cy="114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 </a:t>
            </a:r>
            <a:r>
              <a:rPr lang="ru-RU" sz="2400" b="1" i="1">
                <a:solidFill>
                  <a:srgbClr val="FF3300"/>
                </a:solidFill>
              </a:rPr>
              <a:t>(</a:t>
            </a:r>
            <a:r>
              <a:rPr lang="ru-RU" b="1" i="1">
                <a:solidFill>
                  <a:srgbClr val="FF3300"/>
                </a:solidFill>
              </a:rPr>
              <a:t>от  франц. – изображать,  </a:t>
            </a:r>
          </a:p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FF3300"/>
                </a:solidFill>
              </a:rPr>
              <a:t> передавать  «черта  в  черту»)</a:t>
            </a:r>
            <a:r>
              <a:rPr lang="ru-RU"/>
              <a:t> </a:t>
            </a:r>
          </a:p>
        </p:txBody>
      </p:sp>
      <p:pic>
        <p:nvPicPr>
          <p:cNvPr id="319492" name="Picture 4" descr="д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1832" y="857232"/>
            <a:ext cx="2511631" cy="3140093"/>
          </a:xfrm>
          <a:prstGeom prst="rect">
            <a:avLst/>
          </a:prstGeom>
          <a:noFill/>
        </p:spPr>
      </p:pic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685800" y="2667000"/>
            <a:ext cx="5715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1600"/>
              <a:t>   </a:t>
            </a:r>
            <a:r>
              <a:rPr lang="ru-RU" sz="3000"/>
              <a:t>– это изображение  человека</a:t>
            </a:r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3657600" y="4114800"/>
            <a:ext cx="42211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1600"/>
              <a:t>   </a:t>
            </a:r>
            <a:r>
              <a:rPr lang="ru-RU" sz="3000"/>
              <a:t>или  группы людей,  </a:t>
            </a:r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2357422" y="5357826"/>
            <a:ext cx="610554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000" dirty="0"/>
              <a:t>реально  существующих,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000" dirty="0"/>
              <a:t>либо существовавших  в  прошлом.  </a:t>
            </a:r>
          </a:p>
        </p:txBody>
      </p:sp>
      <p:pic>
        <p:nvPicPr>
          <p:cNvPr id="319496" name="Picture 8" descr="г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14686"/>
            <a:ext cx="271464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/>
      <p:bldP spid="319491" grpId="0" build="p"/>
      <p:bldP spid="319493" grpId="0"/>
      <p:bldP spid="319494" grpId="0"/>
      <p:bldP spid="3194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foto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7"/>
            <a:ext cx="2428892" cy="3205170"/>
          </a:xfrm>
          <a:prstGeom prst="rect">
            <a:avLst/>
          </a:prstGeom>
          <a:noFill/>
        </p:spPr>
      </p:pic>
      <p:pic>
        <p:nvPicPr>
          <p:cNvPr id="3" name="Picture 1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95400"/>
            <a:ext cx="2884499" cy="413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1" descr="Pete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2643206" cy="2786082"/>
          </a:xfrm>
          <a:prstGeom prst="rect">
            <a:avLst/>
          </a:prstGeom>
          <a:noFill/>
        </p:spPr>
      </p:pic>
      <p:pic>
        <p:nvPicPr>
          <p:cNvPr id="5" name="Picture 1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 b="30000"/>
          <a:stretch>
            <a:fillRect/>
          </a:stretch>
        </p:blipFill>
        <p:spPr bwMode="auto">
          <a:xfrm>
            <a:off x="6081954" y="990600"/>
            <a:ext cx="2277822" cy="258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929065"/>
            <a:ext cx="2366967" cy="281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28860" y="0"/>
            <a:ext cx="6329378" cy="928694"/>
          </a:xfrm>
        </p:spPr>
        <p:txBody>
          <a:bodyPr/>
          <a:lstStyle/>
          <a:p>
            <a:r>
              <a:rPr lang="ru-RU" dirty="0" smtClean="0"/>
              <a:t>Портрет бывает: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4615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Индивидуальный, двойной, групповой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91px-Peter_Paul_Rubens_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447800"/>
            <a:ext cx="2819400" cy="3717925"/>
          </a:xfrm>
        </p:spPr>
      </p:pic>
      <p:pic>
        <p:nvPicPr>
          <p:cNvPr id="6" name="Рисунок 5" descr="96px-Natalia_Pushk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97px-SelbstPortrait_VG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6172200" y="838200"/>
            <a:ext cx="2447925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0px-Francisco_de_Goya_y_Lucientes_05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962400"/>
            <a:ext cx="2835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80px-Kustodiev_Merchants_Wif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352800"/>
            <a:ext cx="31242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Дата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55424AB-2DF6-481A-9A4D-D3644CA35146}" type="datetime1">
              <a:rPr lang="ru-RU"/>
              <a:pPr/>
              <a:t>18.04.2012</a:t>
            </a:fld>
            <a:endParaRPr lang="ru-RU"/>
          </a:p>
        </p:txBody>
      </p:sp>
      <p:sp>
        <p:nvSpPr>
          <p:cNvPr id="9225" name="Номер слайда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616657-0EF0-4F35-A39E-FAE4F631C8D5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428PX-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992526"/>
            <a:ext cx="4714908" cy="557974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Альбрехт Дюрер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Pictures\van_gogh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5" y="1363640"/>
            <a:ext cx="4670638" cy="520863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Винсент Ван </a:t>
            </a:r>
            <a:r>
              <a:rPr lang="ru-RU" dirty="0" err="1" smtClean="0"/>
              <a:t>Гог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</TotalTime>
  <Words>168</Words>
  <Application>Microsoft Office PowerPoint</Application>
  <PresentationFormat>Экран 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Урок ИЗО</vt:lpstr>
      <vt:lpstr>Цветовые задачи </vt:lpstr>
      <vt:lpstr>П о р т р е т</vt:lpstr>
      <vt:lpstr>Портрет</vt:lpstr>
      <vt:lpstr>Портрет бывает:</vt:lpstr>
      <vt:lpstr>Индивидуальный, двойной, групповой</vt:lpstr>
      <vt:lpstr>Альбрехт Дюрер</vt:lpstr>
      <vt:lpstr>Винсент Ван Гог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Glavnyi</cp:lastModifiedBy>
  <cp:revision>28</cp:revision>
  <dcterms:created xsi:type="dcterms:W3CDTF">2012-04-07T13:39:17Z</dcterms:created>
  <dcterms:modified xsi:type="dcterms:W3CDTF">2012-04-18T05:04:50Z</dcterms:modified>
</cp:coreProperties>
</file>