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83" r:id="rId10"/>
    <p:sldId id="266" r:id="rId11"/>
    <p:sldId id="264" r:id="rId12"/>
    <p:sldId id="267" r:id="rId13"/>
    <p:sldId id="272" r:id="rId14"/>
    <p:sldId id="268" r:id="rId15"/>
    <p:sldId id="265" r:id="rId16"/>
    <p:sldId id="274" r:id="rId17"/>
    <p:sldId id="271" r:id="rId18"/>
    <p:sldId id="276" r:id="rId19"/>
    <p:sldId id="277" r:id="rId20"/>
    <p:sldId id="275" r:id="rId21"/>
    <p:sldId id="270" r:id="rId22"/>
    <p:sldId id="278" r:id="rId23"/>
    <p:sldId id="269" r:id="rId24"/>
    <p:sldId id="280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8" autoAdjust="0"/>
    <p:restoredTop sz="94660"/>
  </p:normalViewPr>
  <p:slideViewPr>
    <p:cSldViewPr>
      <p:cViewPr varScale="1">
        <p:scale>
          <a:sx n="74" d="100"/>
          <a:sy n="74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Распределите фигуры в две группы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667000"/>
            <a:ext cx="757166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   1          2              3                 4               5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419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2, 4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4419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1, 3, 5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5334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9200" y="1371600"/>
          <a:ext cx="7467599" cy="3032760"/>
        </p:xfrm>
        <a:graphic>
          <a:graphicData uri="http://schemas.openxmlformats.org/drawingml/2006/table">
            <a:tbl>
              <a:tblPr/>
              <a:tblGrid>
                <a:gridCol w="1270114"/>
                <a:gridCol w="1750110"/>
                <a:gridCol w="1746160"/>
                <a:gridCol w="1744185"/>
                <a:gridCol w="957030"/>
              </a:tblGrid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0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6800" y="838200"/>
          <a:ext cx="7696199" cy="4086578"/>
        </p:xfrm>
        <a:graphic>
          <a:graphicData uri="http://schemas.openxmlformats.org/drawingml/2006/table">
            <a:tbl>
              <a:tblPr/>
              <a:tblGrid>
                <a:gridCol w="1308995"/>
                <a:gridCol w="1803685"/>
                <a:gridCol w="1799614"/>
                <a:gridCol w="1797578"/>
                <a:gridCol w="986327"/>
              </a:tblGrid>
              <a:tr h="1205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048000" y="38862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048000" y="44958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876800" y="39624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876800" y="4495800"/>
            <a:ext cx="91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24600" y="3962400"/>
            <a:ext cx="228600" cy="533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553200" y="4495800"/>
            <a:ext cx="990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248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48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85800"/>
            <a:ext cx="4436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Развёрнутый угол</a:t>
            </a:r>
            <a:endParaRPr lang="ru-RU" sz="4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52600" y="2971800"/>
            <a:ext cx="32385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029200" y="2971800"/>
            <a:ext cx="2667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 flipH="1" flipV="1">
            <a:off x="4876800" y="2895600"/>
            <a:ext cx="2286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724400" y="2895600"/>
            <a:ext cx="558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21" name="Овал 20"/>
          <p:cNvSpPr/>
          <p:nvPr/>
        </p:nvSpPr>
        <p:spPr>
          <a:xfrm>
            <a:off x="3962400" y="3886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292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962400" y="4953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4572000"/>
            <a:ext cx="1103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диаметр </a:t>
            </a: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962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7848600" y="3886200"/>
            <a:ext cx="0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848600" y="4876800"/>
            <a:ext cx="83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934200" y="487680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4724400" y="5029200"/>
            <a:ext cx="3276600" cy="0"/>
          </a:xfrm>
          <a:prstGeom prst="line">
            <a:avLst/>
          </a:prstGeom>
          <a:noFill/>
          <a:ln w="57150">
            <a:solidFill>
              <a:srgbClr val="99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V="1">
            <a:off x="4648200" y="3657600"/>
            <a:ext cx="3048000" cy="1371600"/>
          </a:xfrm>
          <a:prstGeom prst="line">
            <a:avLst/>
          </a:prstGeom>
          <a:noFill/>
          <a:ln w="57150">
            <a:solidFill>
              <a:srgbClr val="99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5257800" y="5783263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5791200" y="5181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/>
              <a:t>острый</a:t>
            </a:r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4648200" y="2362200"/>
            <a:ext cx="0" cy="2667000"/>
          </a:xfrm>
          <a:prstGeom prst="line">
            <a:avLst/>
          </a:prstGeom>
          <a:noFill/>
          <a:ln w="57150">
            <a:solidFill>
              <a:srgbClr val="99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495800" y="51054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/>
              <a:t>прямой</a:t>
            </a:r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2362200" y="2667000"/>
            <a:ext cx="2209800" cy="2362200"/>
          </a:xfrm>
          <a:prstGeom prst="line">
            <a:avLst/>
          </a:prstGeom>
          <a:noFill/>
          <a:ln w="57150">
            <a:solidFill>
              <a:srgbClr val="99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2895600" y="5334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2895600" y="5181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/>
              <a:t>тупой</a:t>
            </a:r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1143000" y="5029200"/>
            <a:ext cx="3429000" cy="0"/>
          </a:xfrm>
          <a:prstGeom prst="line">
            <a:avLst/>
          </a:prstGeom>
          <a:noFill/>
          <a:ln w="57150">
            <a:solidFill>
              <a:srgbClr val="99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914400" y="5486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/>
              <a:t>развернутый</a:t>
            </a:r>
          </a:p>
        </p:txBody>
      </p:sp>
      <p:sp>
        <p:nvSpPr>
          <p:cNvPr id="88086" name="Oval 22"/>
          <p:cNvSpPr>
            <a:spLocks noChangeArrowheads="1"/>
          </p:cNvSpPr>
          <p:nvPr/>
        </p:nvSpPr>
        <p:spPr bwMode="auto">
          <a:xfrm>
            <a:off x="4572000" y="49530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93" name="AutoShape 29"/>
          <p:cNvSpPr>
            <a:spLocks noChangeArrowheads="1"/>
          </p:cNvSpPr>
          <p:nvPr/>
        </p:nvSpPr>
        <p:spPr bwMode="auto">
          <a:xfrm>
            <a:off x="4267200" y="4572000"/>
            <a:ext cx="8382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88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5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88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  <p:bldP spid="88072" grpId="0" animBg="1"/>
      <p:bldP spid="88072" grpId="1" animBg="1"/>
      <p:bldP spid="88074" grpId="0" build="allAtOnce"/>
      <p:bldP spid="88076" grpId="0" animBg="1"/>
      <p:bldP spid="88076" grpId="1" animBg="1"/>
      <p:bldP spid="88077" grpId="0"/>
      <p:bldP spid="88077" grpId="1"/>
      <p:bldP spid="88078" grpId="0" animBg="1"/>
      <p:bldP spid="88078" grpId="1" animBg="1"/>
      <p:bldP spid="88080" grpId="0" build="allAtOnce"/>
      <p:bldP spid="88081" grpId="0" animBg="1"/>
      <p:bldP spid="88082" grpId="0"/>
      <p:bldP spid="88082" grpId="1"/>
      <p:bldP spid="88086" grpId="0" animBg="1"/>
      <p:bldP spid="880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12192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Для обозначения угла используется общепринятый символ </a:t>
            </a:r>
            <a:r>
              <a:rPr lang="ru-RU" sz="2800" b="1" dirty="0" smtClean="0">
                <a:sym typeface="Symbol"/>
              </a:rPr>
              <a:t> ,</a:t>
            </a:r>
            <a:r>
              <a:rPr lang="ru-RU" sz="2800" dirty="0" smtClean="0"/>
              <a:t>  предложенный в 1634 году французским математиком Пьером </a:t>
            </a:r>
            <a:r>
              <a:rPr lang="ru-RU" sz="2800" dirty="0" err="1" smtClean="0"/>
              <a:t>Эригоном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048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Обозначение углов</a:t>
            </a:r>
            <a:endParaRPr lang="ru-RU" sz="4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276600" y="3200400"/>
            <a:ext cx="2590800" cy="167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3276600" y="4876800"/>
            <a:ext cx="28956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00" y="46482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19200" y="29718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ym typeface="Symbol"/>
              </a:rPr>
              <a:t>А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46482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19200" y="3581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ym typeface="Symbol"/>
              </a:rPr>
              <a:t>1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048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4648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502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19200" y="41910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ym typeface="Symbol"/>
              </a:rPr>
              <a:t>АВС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19200" y="47244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ym typeface="Symbol"/>
              </a:rPr>
              <a:t>СВА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8" grpId="0"/>
      <p:bldP spid="18" grpId="1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3000" y="762001"/>
          <a:ext cx="7391399" cy="5515393"/>
        </p:xfrm>
        <a:graphic>
          <a:graphicData uri="http://schemas.openxmlformats.org/drawingml/2006/table">
            <a:tbl>
              <a:tblPr/>
              <a:tblGrid>
                <a:gridCol w="1257154"/>
                <a:gridCol w="1732252"/>
                <a:gridCol w="1728342"/>
                <a:gridCol w="1726387"/>
                <a:gridCol w="947264"/>
              </a:tblGrid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№168 (1)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3200" b="1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048000" y="37338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048000" y="4343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648200" y="36576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8200" y="41910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00800" y="4191000"/>
            <a:ext cx="838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72200" y="3657600"/>
            <a:ext cx="228600" cy="533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3000" y="762001"/>
          <a:ext cx="7391399" cy="5515393"/>
        </p:xfrm>
        <a:graphic>
          <a:graphicData uri="http://schemas.openxmlformats.org/drawingml/2006/table">
            <a:tbl>
              <a:tblPr/>
              <a:tblGrid>
                <a:gridCol w="1257154"/>
                <a:gridCol w="1732252"/>
                <a:gridCol w="1728342"/>
                <a:gridCol w="1726387"/>
                <a:gridCol w="947264"/>
              </a:tblGrid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№168 (1)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С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048000" y="37338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048000" y="4343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648200" y="36576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8200" y="41910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00800" y="4191000"/>
            <a:ext cx="838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72200" y="3657600"/>
            <a:ext cx="228600" cy="533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3000" y="762001"/>
          <a:ext cx="7391399" cy="5633893"/>
        </p:xfrm>
        <a:graphic>
          <a:graphicData uri="http://schemas.openxmlformats.org/drawingml/2006/table">
            <a:tbl>
              <a:tblPr/>
              <a:tblGrid>
                <a:gridCol w="1257154"/>
                <a:gridCol w="1732252"/>
                <a:gridCol w="1728342"/>
                <a:gridCol w="1987852"/>
                <a:gridCol w="685799"/>
              </a:tblGrid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Бал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№168 (1)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С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АОВ, ВОС, АОС        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KDN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, 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KDM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, 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MDN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048000" y="37338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048000" y="4343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648200" y="36576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8200" y="41910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00800" y="4191000"/>
            <a:ext cx="838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72200" y="3657600"/>
            <a:ext cx="228600" cy="533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257800"/>
            <a:ext cx="804863" cy="65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5029200" y="5181600"/>
            <a:ext cx="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3124200" y="3200400"/>
            <a:ext cx="4267200" cy="2133600"/>
          </a:xfrm>
          <a:prstGeom prst="rtTriangle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dirty="0"/>
              <a:t>Сравнение углов</a:t>
            </a: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>
            <a:off x="3124200" y="3124200"/>
            <a:ext cx="4267200" cy="22098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 flipV="1">
            <a:off x="3124200" y="5334000"/>
            <a:ext cx="46482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2971800" y="5334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7239000" y="541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3716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92174" name="Arc 14"/>
          <p:cNvSpPr>
            <a:spLocks/>
          </p:cNvSpPr>
          <p:nvPr/>
        </p:nvSpPr>
        <p:spPr bwMode="auto">
          <a:xfrm>
            <a:off x="4343400" y="4724400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85644230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5029200" y="48006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меньше</a:t>
            </a:r>
          </a:p>
        </p:txBody>
      </p:sp>
      <p:sp>
        <p:nvSpPr>
          <p:cNvPr id="92176" name="Arc 16"/>
          <p:cNvSpPr>
            <a:spLocks/>
          </p:cNvSpPr>
          <p:nvPr/>
        </p:nvSpPr>
        <p:spPr bwMode="auto">
          <a:xfrm>
            <a:off x="2743200" y="4267200"/>
            <a:ext cx="1524000" cy="1066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3200400" y="3810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</a:rPr>
              <a:t>больше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1828800" y="1981200"/>
            <a:ext cx="1295400" cy="33528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0866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В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20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9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/>
      <p:bldP spid="92164" grpId="0"/>
      <p:bldP spid="92165" grpId="0" animBg="1"/>
      <p:bldP spid="92166" grpId="0" animBg="1"/>
      <p:bldP spid="92168" grpId="0"/>
      <p:bldP spid="92169" grpId="0"/>
      <p:bldP spid="92170" grpId="0"/>
      <p:bldP spid="92174" grpId="0" animBg="1"/>
      <p:bldP spid="92175" grpId="0"/>
      <p:bldP spid="92176" grpId="0" animBg="1"/>
      <p:bldP spid="17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3000" y="762001"/>
          <a:ext cx="7391399" cy="5633893"/>
        </p:xfrm>
        <a:graphic>
          <a:graphicData uri="http://schemas.openxmlformats.org/drawingml/2006/table">
            <a:tbl>
              <a:tblPr/>
              <a:tblGrid>
                <a:gridCol w="1257154"/>
                <a:gridCol w="1732252"/>
                <a:gridCol w="1728342"/>
                <a:gridCol w="1987852"/>
                <a:gridCol w="685799"/>
              </a:tblGrid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Бал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№168 (1)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С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АОВ, ВОС, АОС        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KDN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, 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KDM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, 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MDN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048000" y="37338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048000" y="4343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648200" y="36576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8200" y="41910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00800" y="4191000"/>
            <a:ext cx="838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72200" y="3657600"/>
            <a:ext cx="228600" cy="533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257800"/>
            <a:ext cx="804863" cy="65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5029200" y="5181600"/>
            <a:ext cx="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685800"/>
            <a:ext cx="7620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Определение угла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sz="3600" dirty="0" smtClean="0"/>
              <a:t>Угол – это ____________ фигура, которая состоит из _____ и двух _____, исходящих из этой точки. Лучи называются _________ угла, а их общее начало – ___________ угла.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3000" y="762001"/>
          <a:ext cx="7391399" cy="5633893"/>
        </p:xfrm>
        <a:graphic>
          <a:graphicData uri="http://schemas.openxmlformats.org/drawingml/2006/table">
            <a:tbl>
              <a:tblPr/>
              <a:tblGrid>
                <a:gridCol w="1257154"/>
                <a:gridCol w="1732252"/>
                <a:gridCol w="1728342"/>
                <a:gridCol w="1987852"/>
                <a:gridCol w="685799"/>
              </a:tblGrid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Бал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1, 2, 4, 7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3, 6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№168 (1)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С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АОВ, ВОС, АОС        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KDN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, 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KDM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, 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MDN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А, В,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С,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О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048000" y="37338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048000" y="4343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648200" y="36576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48200" y="41910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00800" y="4191000"/>
            <a:ext cx="8382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72200" y="3657600"/>
            <a:ext cx="228600" cy="5334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257800"/>
            <a:ext cx="804863" cy="65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5029200" y="5181600"/>
            <a:ext cx="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1000" y="5943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066800"/>
            <a:ext cx="510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12-14 – «</a:t>
            </a:r>
            <a:r>
              <a:rPr lang="ru-RU" sz="5400" dirty="0" smtClean="0">
                <a:solidFill>
                  <a:srgbClr val="FF0000"/>
                </a:solidFill>
              </a:rPr>
              <a:t>5</a:t>
            </a:r>
            <a:r>
              <a:rPr lang="ru-RU" sz="5400" dirty="0" smtClean="0"/>
              <a:t>»</a:t>
            </a:r>
          </a:p>
          <a:p>
            <a:pPr algn="ctr"/>
            <a:r>
              <a:rPr lang="ru-RU" sz="5400" dirty="0" smtClean="0"/>
              <a:t>8-11 – «</a:t>
            </a:r>
            <a:r>
              <a:rPr lang="ru-RU" sz="5400" dirty="0" smtClean="0">
                <a:solidFill>
                  <a:srgbClr val="FF0000"/>
                </a:solidFill>
              </a:rPr>
              <a:t>4</a:t>
            </a:r>
            <a:r>
              <a:rPr lang="ru-RU" sz="5400" dirty="0" smtClean="0"/>
              <a:t>»</a:t>
            </a:r>
          </a:p>
          <a:p>
            <a:pPr algn="ctr"/>
            <a:r>
              <a:rPr lang="ru-RU" sz="5400" dirty="0" smtClean="0"/>
              <a:t>5-7 – «</a:t>
            </a:r>
            <a:r>
              <a:rPr lang="ru-RU" sz="5400" dirty="0" smtClean="0">
                <a:solidFill>
                  <a:srgbClr val="FF0000"/>
                </a:solidFill>
              </a:rPr>
              <a:t>3</a:t>
            </a:r>
            <a:r>
              <a:rPr lang="ru-RU" sz="5400" dirty="0" smtClean="0"/>
              <a:t>»</a:t>
            </a:r>
          </a:p>
          <a:p>
            <a:pPr algn="ctr"/>
            <a:r>
              <a:rPr lang="ru-RU" sz="5400" dirty="0" smtClean="0"/>
              <a:t>&lt;5 – «</a:t>
            </a:r>
            <a:r>
              <a:rPr lang="ru-RU" sz="5400" dirty="0" smtClean="0">
                <a:solidFill>
                  <a:srgbClr val="FF0000"/>
                </a:solidFill>
              </a:rPr>
              <a:t>2</a:t>
            </a:r>
            <a:r>
              <a:rPr lang="ru-RU" sz="5400" dirty="0" smtClean="0"/>
              <a:t>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2" y="1536192"/>
          <a:ext cx="7086598" cy="2243328"/>
        </p:xfrm>
        <a:graphic>
          <a:graphicData uri="http://schemas.openxmlformats.org/drawingml/2006/table">
            <a:tbl>
              <a:tblPr/>
              <a:tblGrid>
                <a:gridCol w="1882144"/>
                <a:gridCol w="2506352"/>
                <a:gridCol w="269810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2" y="1536192"/>
          <a:ext cx="7086598" cy="2243328"/>
        </p:xfrm>
        <a:graphic>
          <a:graphicData uri="http://schemas.openxmlformats.org/drawingml/2006/table">
            <a:tbl>
              <a:tblPr/>
              <a:tblGrid>
                <a:gridCol w="1882144"/>
                <a:gridCol w="2506352"/>
                <a:gridCol w="269810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Было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Продали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Осталось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2" y="1536192"/>
          <a:ext cx="7086598" cy="2243328"/>
        </p:xfrm>
        <a:graphic>
          <a:graphicData uri="http://schemas.openxmlformats.org/drawingml/2006/table">
            <a:tbl>
              <a:tblPr/>
              <a:tblGrid>
                <a:gridCol w="1882144"/>
                <a:gridCol w="2506352"/>
                <a:gridCol w="269810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mbria"/>
                          <a:ea typeface="Calibri"/>
                          <a:cs typeface="Times New Roman"/>
                        </a:rPr>
                        <a:t>В клетку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mbria"/>
                          <a:ea typeface="Calibri"/>
                          <a:cs typeface="Times New Roman"/>
                        </a:rPr>
                        <a:t>В линейку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Было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Продали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Осталось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2" y="1536192"/>
          <a:ext cx="7086598" cy="2243328"/>
        </p:xfrm>
        <a:graphic>
          <a:graphicData uri="http://schemas.openxmlformats.org/drawingml/2006/table">
            <a:tbl>
              <a:tblPr/>
              <a:tblGrid>
                <a:gridCol w="1882144"/>
                <a:gridCol w="2506352"/>
                <a:gridCol w="269810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mbria"/>
                          <a:ea typeface="Calibri"/>
                          <a:cs typeface="Times New Roman"/>
                        </a:rPr>
                        <a:t>В клетку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mbria"/>
                          <a:ea typeface="Calibri"/>
                          <a:cs typeface="Times New Roman"/>
                        </a:rPr>
                        <a:t>В линейку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Было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493 т.</a:t>
                      </a: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504т.</a:t>
                      </a: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Продали 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486т.</a:t>
                      </a: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469т.</a:t>
                      </a: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mbria"/>
                          <a:ea typeface="Calibri"/>
                          <a:cs typeface="Times New Roman"/>
                        </a:rPr>
                        <a:t>Осталось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?т</a:t>
                      </a: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mbria"/>
                          <a:ea typeface="Calibri"/>
                          <a:cs typeface="Times New Roman"/>
                        </a:rPr>
                        <a:t>?т.</a:t>
                      </a:r>
                      <a:endParaRPr lang="ru-RU" sz="3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Дуга 7"/>
          <p:cNvSpPr/>
          <p:nvPr/>
        </p:nvSpPr>
        <p:spPr>
          <a:xfrm rot="7482408">
            <a:off x="5149464" y="2320025"/>
            <a:ext cx="1371600" cy="1752600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76800" y="4038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На ? т. меньше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724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Во ? р. меньше</a:t>
            </a:r>
            <a:endParaRPr lang="ru-RU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905001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14-17 – «</a:t>
            </a:r>
            <a:r>
              <a:rPr lang="ru-RU" sz="4800" dirty="0" smtClean="0">
                <a:solidFill>
                  <a:srgbClr val="FF0000"/>
                </a:solidFill>
              </a:rPr>
              <a:t>5</a:t>
            </a:r>
            <a:r>
              <a:rPr lang="ru-RU" sz="4800" dirty="0" smtClean="0"/>
              <a:t>»</a:t>
            </a:r>
          </a:p>
          <a:p>
            <a:pPr algn="ctr"/>
            <a:r>
              <a:rPr lang="ru-RU" sz="4800" dirty="0" smtClean="0"/>
              <a:t>10-13 – «</a:t>
            </a:r>
            <a:r>
              <a:rPr lang="ru-RU" sz="4800" dirty="0" smtClean="0">
                <a:solidFill>
                  <a:srgbClr val="FF0000"/>
                </a:solidFill>
              </a:rPr>
              <a:t>4</a:t>
            </a:r>
            <a:r>
              <a:rPr lang="ru-RU" sz="4800" dirty="0" smtClean="0"/>
              <a:t>»</a:t>
            </a:r>
          </a:p>
          <a:p>
            <a:pPr algn="ctr"/>
            <a:r>
              <a:rPr lang="ru-RU" sz="4800" dirty="0" smtClean="0"/>
              <a:t>6-9 – «</a:t>
            </a:r>
            <a:r>
              <a:rPr lang="ru-RU" sz="4800" dirty="0" smtClean="0">
                <a:solidFill>
                  <a:srgbClr val="FF0000"/>
                </a:solidFill>
              </a:rPr>
              <a:t>3</a:t>
            </a:r>
            <a:r>
              <a:rPr lang="ru-RU" sz="4800" dirty="0" smtClean="0"/>
              <a:t>»</a:t>
            </a:r>
          </a:p>
          <a:p>
            <a:pPr algn="ctr"/>
            <a:r>
              <a:rPr lang="ru-RU" sz="4800" dirty="0" smtClean="0"/>
              <a:t>&lt;6 – «</a:t>
            </a:r>
            <a:r>
              <a:rPr lang="ru-RU" sz="4800" dirty="0" smtClean="0">
                <a:solidFill>
                  <a:srgbClr val="FF0000"/>
                </a:solidFill>
              </a:rPr>
              <a:t>2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685800"/>
            <a:ext cx="7620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Определение угла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sz="3600" dirty="0" smtClean="0"/>
              <a:t>Угол – это </a:t>
            </a:r>
            <a:r>
              <a:rPr lang="ru-RU" sz="3600" dirty="0" smtClean="0">
                <a:solidFill>
                  <a:srgbClr val="FF0000"/>
                </a:solidFill>
              </a:rPr>
              <a:t>геометрическая</a:t>
            </a:r>
            <a:r>
              <a:rPr lang="ru-RU" sz="3600" dirty="0" smtClean="0"/>
              <a:t> фигура, которая состоит из </a:t>
            </a:r>
            <a:r>
              <a:rPr lang="ru-RU" sz="3600" dirty="0" smtClean="0">
                <a:solidFill>
                  <a:srgbClr val="FF0000"/>
                </a:solidFill>
              </a:rPr>
              <a:t>точки</a:t>
            </a:r>
            <a:r>
              <a:rPr lang="ru-RU" sz="3600" dirty="0" smtClean="0"/>
              <a:t> и двух </a:t>
            </a:r>
            <a:r>
              <a:rPr lang="ru-RU" sz="3600" dirty="0" smtClean="0">
                <a:solidFill>
                  <a:srgbClr val="FF0000"/>
                </a:solidFill>
              </a:rPr>
              <a:t>лучей</a:t>
            </a:r>
            <a:r>
              <a:rPr lang="ru-RU" sz="3600" dirty="0" smtClean="0"/>
              <a:t>, исходящих из этой точки. Лучи называются </a:t>
            </a:r>
            <a:r>
              <a:rPr lang="ru-RU" sz="3600" dirty="0" smtClean="0">
                <a:solidFill>
                  <a:srgbClr val="FF0000"/>
                </a:solidFill>
              </a:rPr>
              <a:t>сторонами</a:t>
            </a:r>
            <a:r>
              <a:rPr lang="ru-RU" sz="3600" dirty="0" smtClean="0"/>
              <a:t> угла, а их общее начало – </a:t>
            </a:r>
            <a:r>
              <a:rPr lang="ru-RU" sz="3600" dirty="0" smtClean="0">
                <a:solidFill>
                  <a:srgbClr val="FF0000"/>
                </a:solidFill>
              </a:rPr>
              <a:t>вершиной</a:t>
            </a:r>
            <a:r>
              <a:rPr lang="ru-RU" sz="3600" dirty="0" smtClean="0"/>
              <a:t> угла.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5181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8956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8077200" cy="323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362200"/>
            <a:ext cx="6484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Угол. Виды углов. Сравнение углов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8956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00200"/>
            <a:ext cx="798645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3000" y="762001"/>
          <a:ext cx="7391399" cy="5181599"/>
        </p:xfrm>
        <a:graphic>
          <a:graphicData uri="http://schemas.openxmlformats.org/drawingml/2006/table">
            <a:tbl>
              <a:tblPr/>
              <a:tblGrid>
                <a:gridCol w="1257154"/>
                <a:gridCol w="1732252"/>
                <a:gridCol w="1728342"/>
                <a:gridCol w="1726387"/>
                <a:gridCol w="947264"/>
              </a:tblGrid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свои примеры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№168 (1)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0800" y="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25 ноября</a:t>
            </a:r>
          </a:p>
          <a:p>
            <a:pPr algn="ctr"/>
            <a:r>
              <a:rPr lang="ru-RU" sz="2400" b="1" i="1" dirty="0" smtClean="0"/>
              <a:t>Классная работа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9200" y="1371600"/>
          <a:ext cx="7467599" cy="3657600"/>
        </p:xfrm>
        <a:graphic>
          <a:graphicData uri="http://schemas.openxmlformats.org/drawingml/2006/table">
            <a:tbl>
              <a:tblPr/>
              <a:tblGrid>
                <a:gridCol w="1270114"/>
                <a:gridCol w="1750110"/>
                <a:gridCol w="1746160"/>
                <a:gridCol w="1744185"/>
                <a:gridCol w="957030"/>
              </a:tblGrid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Виды углов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Прямые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Остроугольные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Тупоугольные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№ углов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фоны\Фоны для презентаций. 105 штук\9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276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7086600" cy="7620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8956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00200"/>
            <a:ext cx="798645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633</Words>
  <Application>Microsoft Office PowerPoint</Application>
  <PresentationFormat>Экран (4:3)</PresentationFormat>
  <Paragraphs>296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Распределите фигуры в две группы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13</vt:lpstr>
      <vt:lpstr> </vt:lpstr>
      <vt:lpstr> </vt:lpstr>
      <vt:lpstr> </vt:lpstr>
      <vt:lpstr> </vt:lpstr>
      <vt:lpstr>Слайд 18</vt:lpstr>
      <vt:lpstr> </vt:lpstr>
      <vt:lpstr> </vt:lpstr>
      <vt:lpstr> </vt:lpstr>
      <vt:lpstr> </vt:lpstr>
      <vt:lpstr> </vt:lpstr>
      <vt:lpstr> </vt:lpstr>
      <vt:lpstr> </vt:lpstr>
      <vt:lpstr> 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user</cp:lastModifiedBy>
  <cp:revision>32</cp:revision>
  <dcterms:created xsi:type="dcterms:W3CDTF">2013-11-24T14:17:20Z</dcterms:created>
  <dcterms:modified xsi:type="dcterms:W3CDTF">2013-11-25T05:44:00Z</dcterms:modified>
</cp:coreProperties>
</file>