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7" r:id="rId2"/>
    <p:sldId id="313" r:id="rId3"/>
    <p:sldId id="324" r:id="rId4"/>
    <p:sldId id="325" r:id="rId5"/>
    <p:sldId id="326" r:id="rId6"/>
    <p:sldId id="314" r:id="rId7"/>
    <p:sldId id="315" r:id="rId8"/>
    <p:sldId id="309" r:id="rId9"/>
    <p:sldId id="316" r:id="rId10"/>
    <p:sldId id="284" r:id="rId11"/>
    <p:sldId id="317" r:id="rId12"/>
    <p:sldId id="278" r:id="rId13"/>
    <p:sldId id="318" r:id="rId14"/>
    <p:sldId id="319" r:id="rId15"/>
    <p:sldId id="328" r:id="rId16"/>
    <p:sldId id="298" r:id="rId17"/>
    <p:sldId id="321" r:id="rId18"/>
    <p:sldId id="323" r:id="rId19"/>
    <p:sldId id="32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FF0000"/>
    <a:srgbClr val="009900"/>
    <a:srgbClr val="0033CC"/>
    <a:srgbClr val="CCFFFF"/>
    <a:srgbClr val="FFFF99"/>
    <a:srgbClr val="FF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9" y="-7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25D7D-48F3-4C1A-AD87-FEE4EC0133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8C41-EB77-48AA-90A3-DC282C211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8C41-EB77-48AA-90A3-DC282C211F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54EA-A34F-4BB6-AEC1-D2050DA07C0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40F4-A691-4E20-AC2D-E42EC519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6852-1492-4224-9642-46DE2389670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DBDC-9500-4636-80BC-27757C88F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E042-1932-4AFF-A67E-4D2D7FB949FB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23F8-4E7C-4099-A18C-49AFBED0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DB7C-E478-48FC-B850-423E4FCF545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E4A8-DAB5-48FA-8691-E58DDBEEB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CECB-00DD-463D-9244-45832A857D80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E0FB-ACF9-4401-A71D-7EC3372B0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55B5-DBA6-46A3-93DC-1A139F98047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93B5-0F3B-47E4-B52F-BDC2ABA77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B782-D9F3-4F07-B586-B08441113AFB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39DB-ACEA-4B64-835D-BA8DE4073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51BB-898D-4654-9F59-FC7E023BA4C2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1CF2-9FBC-49DC-AD76-27539CBE6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7D0B-DBBB-4532-BD5F-91F4F355DFC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3310-5A93-4B2F-A53B-E08C50113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13FB-2D2B-4D52-88BA-440E6836F65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FF75-F9EB-4E7E-A887-F5C647B42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5084-2E80-4268-A3F9-9214A740FF9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C50D-CFDC-45CF-A75F-A4FA1BE5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6AB0-3D19-4D13-94F8-C748D401B74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F86-9219-44BE-A999-D59857892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95999-66D9-4E1A-8F78-43B83D58756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DCA96-4A23-4026-861E-262E0638F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miles.33b.ru/smile.108338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miles.33b.ru/smile.108338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2.12\&#1089;&#1085;&#1077;&#1075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miles.33b.ru/smile.108338.html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miles.33b.ru/smile.108338.htm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"/>
          <p:cNvSpPr>
            <a:spLocks noChangeArrowheads="1" noChangeShapeType="1" noTextEdit="1"/>
          </p:cNvSpPr>
          <p:nvPr/>
        </p:nvSpPr>
        <p:spPr bwMode="auto">
          <a:xfrm>
            <a:off x="4032250" y="188640"/>
            <a:ext cx="5111750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7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latin typeface="Impact"/>
              </a:rPr>
              <a:t>Урок мат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latin typeface="Impact"/>
              </a:rPr>
              <a:t>e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latin typeface="Impact"/>
              </a:rPr>
              <a:t>матики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latin typeface="Impact"/>
            </a:endParaRP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latin typeface="Impact"/>
              </a:rPr>
              <a:t>1 класс</a:t>
            </a:r>
          </a:p>
        </p:txBody>
      </p:sp>
      <p:pic>
        <p:nvPicPr>
          <p:cNvPr id="21506" name="Picture 2" descr="http://abcmir.ru/wp-content/uploads/2013/06/Untitled-20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680520" cy="416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Выноска-облако 12"/>
          <p:cNvSpPr/>
          <p:nvPr/>
        </p:nvSpPr>
        <p:spPr>
          <a:xfrm>
            <a:off x="3275856" y="1052736"/>
            <a:ext cx="5472608" cy="2088232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628800"/>
            <a:ext cx="51845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Прибавить и вычесть число 3.  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Решение текстовых задач.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5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5492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6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573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7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0872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571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/>
        </p:nvSpPr>
        <p:spPr>
          <a:xfrm>
            <a:off x="1251857" y="1808843"/>
            <a:ext cx="7333343" cy="1560286"/>
          </a:xfrm>
          <a:custGeom>
            <a:avLst/>
            <a:gdLst>
              <a:gd name="connsiteX0" fmla="*/ 0 w 7333343"/>
              <a:gd name="connsiteY0" fmla="*/ 694871 h 1560286"/>
              <a:gd name="connsiteX1" fmla="*/ 2460172 w 7333343"/>
              <a:gd name="connsiteY1" fmla="*/ 128814 h 1560286"/>
              <a:gd name="connsiteX2" fmla="*/ 4082143 w 7333343"/>
              <a:gd name="connsiteY2" fmla="*/ 30843 h 1560286"/>
              <a:gd name="connsiteX3" fmla="*/ 5780314 w 7333343"/>
              <a:gd name="connsiteY3" fmla="*/ 313871 h 1560286"/>
              <a:gd name="connsiteX4" fmla="*/ 3940629 w 7333343"/>
              <a:gd name="connsiteY4" fmla="*/ 1032328 h 1560286"/>
              <a:gd name="connsiteX5" fmla="*/ 3766457 w 7333343"/>
              <a:gd name="connsiteY5" fmla="*/ 1348014 h 1560286"/>
              <a:gd name="connsiteX6" fmla="*/ 4147457 w 7333343"/>
              <a:gd name="connsiteY6" fmla="*/ 1522186 h 1560286"/>
              <a:gd name="connsiteX7" fmla="*/ 6302829 w 7333343"/>
              <a:gd name="connsiteY7" fmla="*/ 1119414 h 1560286"/>
              <a:gd name="connsiteX8" fmla="*/ 7173686 w 7333343"/>
              <a:gd name="connsiteY8" fmla="*/ 1195614 h 1560286"/>
              <a:gd name="connsiteX9" fmla="*/ 7260772 w 7333343"/>
              <a:gd name="connsiteY9" fmla="*/ 1228271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3343" h="1560286">
                <a:moveTo>
                  <a:pt x="0" y="694871"/>
                </a:moveTo>
                <a:cubicBezTo>
                  <a:pt x="889907" y="467178"/>
                  <a:pt x="1779815" y="239485"/>
                  <a:pt x="2460172" y="128814"/>
                </a:cubicBezTo>
                <a:cubicBezTo>
                  <a:pt x="3140529" y="18143"/>
                  <a:pt x="3528786" y="0"/>
                  <a:pt x="4082143" y="30843"/>
                </a:cubicBezTo>
                <a:cubicBezTo>
                  <a:pt x="4635500" y="61686"/>
                  <a:pt x="5803900" y="146957"/>
                  <a:pt x="5780314" y="313871"/>
                </a:cubicBezTo>
                <a:cubicBezTo>
                  <a:pt x="5756728" y="480785"/>
                  <a:pt x="4276272" y="859971"/>
                  <a:pt x="3940629" y="1032328"/>
                </a:cubicBezTo>
                <a:cubicBezTo>
                  <a:pt x="3604986" y="1204685"/>
                  <a:pt x="3731986" y="1266371"/>
                  <a:pt x="3766457" y="1348014"/>
                </a:cubicBezTo>
                <a:cubicBezTo>
                  <a:pt x="3800928" y="1429657"/>
                  <a:pt x="3724728" y="1560286"/>
                  <a:pt x="4147457" y="1522186"/>
                </a:cubicBezTo>
                <a:cubicBezTo>
                  <a:pt x="4570186" y="1484086"/>
                  <a:pt x="5798458" y="1173843"/>
                  <a:pt x="6302829" y="1119414"/>
                </a:cubicBezTo>
                <a:cubicBezTo>
                  <a:pt x="6807201" y="1064985"/>
                  <a:pt x="7014029" y="1177471"/>
                  <a:pt x="7173686" y="1195614"/>
                </a:cubicBezTo>
                <a:cubicBezTo>
                  <a:pt x="7333343" y="1213757"/>
                  <a:pt x="7297057" y="1221014"/>
                  <a:pt x="7260772" y="12282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 rot="20654584">
            <a:off x="1419942" y="2403790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 rot="20654584">
            <a:off x="1996005" y="2259774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 rot="20955814">
            <a:off x="2618435" y="2101496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 rot="21035823">
            <a:off x="3187276" y="2025177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ссылка на другую страницу 14"/>
          <p:cNvSpPr/>
          <p:nvPr/>
        </p:nvSpPr>
        <p:spPr>
          <a:xfrm>
            <a:off x="4499992" y="1844824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 rot="21025526">
            <a:off x="3868213" y="1899734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5076056" y="1844824"/>
            <a:ext cx="504056" cy="720080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ссылка на другую страницу 17"/>
          <p:cNvSpPr/>
          <p:nvPr/>
        </p:nvSpPr>
        <p:spPr>
          <a:xfrm rot="21127026">
            <a:off x="6059158" y="3172131"/>
            <a:ext cx="504056" cy="720080"/>
          </a:xfrm>
          <a:prstGeom prst="flowChartOffpage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ссылка на другую страницу 18"/>
          <p:cNvSpPr/>
          <p:nvPr/>
        </p:nvSpPr>
        <p:spPr>
          <a:xfrm rot="21278714">
            <a:off x="5396588" y="3306933"/>
            <a:ext cx="504056" cy="720080"/>
          </a:xfrm>
          <a:prstGeom prst="flowChartOffpage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 rot="180898">
            <a:off x="7614924" y="2937701"/>
            <a:ext cx="504056" cy="720080"/>
          </a:xfrm>
          <a:prstGeom prst="flowChartOffpageConnector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83671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Как получили 10?</a:t>
            </a:r>
            <a:endParaRPr lang="ru-RU" sz="2800" b="1" dirty="0"/>
          </a:p>
        </p:txBody>
      </p:sp>
      <p:sp>
        <p:nvSpPr>
          <p:cNvPr id="22" name="Заголовок 10"/>
          <p:cNvSpPr txBox="1">
            <a:spLocks/>
          </p:cNvSpPr>
          <p:nvPr/>
        </p:nvSpPr>
        <p:spPr bwMode="auto">
          <a:xfrm>
            <a:off x="251520" y="3284984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 + 3 </a:t>
            </a:r>
            <a:b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+ 2 +1 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0"/>
          <p:cNvSpPr txBox="1">
            <a:spLocks/>
          </p:cNvSpPr>
          <p:nvPr/>
        </p:nvSpPr>
        <p:spPr bwMode="auto">
          <a:xfrm>
            <a:off x="4932040" y="4437112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 + 3 </a:t>
            </a:r>
            <a:b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+ 1 +2 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"/>
          <p:cNvSpPr txBox="1">
            <a:spLocks noRot="1" noChangeArrowheads="1"/>
          </p:cNvSpPr>
          <p:nvPr/>
        </p:nvSpPr>
        <p:spPr bwMode="auto">
          <a:xfrm>
            <a:off x="3203848" y="4077072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ru-RU" sz="4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"/>
          <p:cNvSpPr txBox="1">
            <a:spLocks noRot="1" noChangeArrowheads="1"/>
          </p:cNvSpPr>
          <p:nvPr/>
        </p:nvSpPr>
        <p:spPr bwMode="auto">
          <a:xfrm>
            <a:off x="7740352" y="522920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ru-RU" sz="4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a10001.rimg.info/file.php_id=15388100003ae7edb25026c74008706f494fc2c2f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512168" cy="1512168"/>
          </a:xfrm>
          <a:prstGeom prst="rect">
            <a:avLst/>
          </a:prstGeom>
          <a:noFill/>
        </p:spPr>
      </p:pic>
      <p:pic>
        <p:nvPicPr>
          <p:cNvPr id="5" name="Picture 2" descr="http://a10001.rimg.info/file.php_id=15388100003ae7edb25026c74008706f494fc2c2f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1512168" cy="1512168"/>
          </a:xfrm>
          <a:prstGeom prst="rect">
            <a:avLst/>
          </a:prstGeom>
          <a:noFill/>
        </p:spPr>
      </p:pic>
      <p:pic>
        <p:nvPicPr>
          <p:cNvPr id="6" name="Picture 2" descr="http://a10001.rimg.info/file.php_id=15388100003ae7edb25026c74008706f494fc2c2f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1512168" cy="1512168"/>
          </a:xfrm>
          <a:prstGeom prst="rect">
            <a:avLst/>
          </a:prstGeom>
          <a:noFill/>
        </p:spPr>
      </p:pic>
      <p:sp>
        <p:nvSpPr>
          <p:cNvPr id="10" name="Правая фигурная скобка 9"/>
          <p:cNvSpPr/>
          <p:nvPr/>
        </p:nvSpPr>
        <p:spPr>
          <a:xfrm rot="5400000">
            <a:off x="3887924" y="-927484"/>
            <a:ext cx="432048" cy="68407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3491880" y="2636912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ru-RU" sz="4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62" name="Picture 10" descr="http://stat20.privet.ru/lr/0b34acdd3cfa3271156de221075a7f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6789">
            <a:off x="3707904" y="3140968"/>
            <a:ext cx="5144489" cy="2477270"/>
          </a:xfrm>
          <a:prstGeom prst="rect">
            <a:avLst/>
          </a:prstGeom>
          <a:noFill/>
        </p:spPr>
      </p:pic>
      <p:pic>
        <p:nvPicPr>
          <p:cNvPr id="49156" name="Picture 4" descr="http://ul.fcpe.rueil.free.fr/IMG/gif/boule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764704"/>
            <a:ext cx="1181100" cy="1485900"/>
          </a:xfrm>
          <a:prstGeom prst="rect">
            <a:avLst/>
          </a:prstGeom>
          <a:noFill/>
        </p:spPr>
      </p:pic>
      <p:pic>
        <p:nvPicPr>
          <p:cNvPr id="49158" name="Picture 6" descr="http://ul.fcpe.rueil.free.fr/IMG/gif/boule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764704"/>
            <a:ext cx="1181100" cy="1485900"/>
          </a:xfrm>
          <a:prstGeom prst="rect">
            <a:avLst/>
          </a:prstGeom>
          <a:noFill/>
        </p:spPr>
      </p:pic>
      <p:pic>
        <p:nvPicPr>
          <p:cNvPr id="49160" name="Picture 8" descr="http://img1.liveinternet.ru/images/attach/b/3/41/855/41855442_2ab2cabf5f3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836712"/>
            <a:ext cx="1181100" cy="1485900"/>
          </a:xfrm>
          <a:prstGeom prst="rect">
            <a:avLst/>
          </a:prstGeom>
          <a:noFill/>
        </p:spPr>
      </p:pic>
      <p:sp>
        <p:nvSpPr>
          <p:cNvPr id="13" name="Заголовок 10"/>
          <p:cNvSpPr txBox="1">
            <a:spLocks/>
          </p:cNvSpPr>
          <p:nvPr/>
        </p:nvSpPr>
        <p:spPr bwMode="auto">
          <a:xfrm>
            <a:off x="251520" y="3284984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6 - 3 </a:t>
            </a:r>
            <a:b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- 2 - 1 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2843808" y="4077072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0"/>
          <p:cNvSpPr txBox="1">
            <a:spLocks/>
          </p:cNvSpPr>
          <p:nvPr/>
        </p:nvSpPr>
        <p:spPr bwMode="auto">
          <a:xfrm>
            <a:off x="2123728" y="4797152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6 - 3 </a:t>
            </a:r>
            <a:b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- 1 - 2 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4860032" y="566124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055 L -0.00156 0.41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8055 L -0.00157 0.41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41389 L -0.00156 0.017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41389 L -0.00157 0.01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3334 L -4.44444E-6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1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76 L -0.00313 0.4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76 L -0.00312 0.41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0825" y="1685050"/>
            <a:ext cx="5041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 smtClean="0"/>
              <a:t>Раз-два-три – на месте шаг,</a:t>
            </a:r>
          </a:p>
          <a:p>
            <a:r>
              <a:rPr lang="ru-RU" sz="2800" dirty="0" smtClean="0"/>
              <a:t>Палки лыжные в руках.</a:t>
            </a:r>
          </a:p>
          <a:p>
            <a:r>
              <a:rPr lang="ru-RU" sz="2800" dirty="0" smtClean="0"/>
              <a:t>Мы вперёд руками вертим.</a:t>
            </a:r>
          </a:p>
          <a:p>
            <a:r>
              <a:rPr lang="ru-RU" sz="2800" dirty="0" smtClean="0"/>
              <a:t>Пусть по классу дует ветер!</a:t>
            </a:r>
          </a:p>
          <a:p>
            <a:r>
              <a:rPr lang="ru-RU" sz="2800" dirty="0" smtClean="0"/>
              <a:t>А теперь назад покрутим,</a:t>
            </a:r>
          </a:p>
          <a:p>
            <a:r>
              <a:rPr lang="ru-RU" sz="2800" dirty="0" smtClean="0"/>
              <a:t>Снова ветер делать будем.</a:t>
            </a:r>
          </a:p>
          <a:p>
            <a:r>
              <a:rPr lang="ru-RU" sz="2800" dirty="0" smtClean="0"/>
              <a:t>Возле парты мы идём</a:t>
            </a:r>
          </a:p>
          <a:p>
            <a:r>
              <a:rPr lang="ru-RU" sz="2800" dirty="0" smtClean="0"/>
              <a:t>И в ладоши звонко бьём.</a:t>
            </a:r>
          </a:p>
          <a:p>
            <a:r>
              <a:rPr lang="ru-RU" sz="2800" dirty="0" smtClean="0"/>
              <a:t>Раз – хлопок, и два – хлопок,</a:t>
            </a:r>
          </a:p>
          <a:p>
            <a:r>
              <a:rPr lang="ru-RU" sz="2800" dirty="0" smtClean="0"/>
              <a:t>И за парту сядь, дружок.</a:t>
            </a:r>
            <a:endParaRPr lang="ru-RU" sz="2800" dirty="0"/>
          </a:p>
        </p:txBody>
      </p:sp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sz="4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  <p:pic>
        <p:nvPicPr>
          <p:cNvPr id="7172" name="Picture 13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492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8366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5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3691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785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mg-fotki.yandex.ru/get/4426/99663160.77/0_75379_ffb031df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12331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Работаем в учебнике с. 106 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1.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0178" name="Picture 2" descr="http://www.lavkamyla.kiev.ua/components/com_virtuemart/shop_image/product/_________________50b7105091a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44924">
            <a:off x="3625183" y="2122143"/>
            <a:ext cx="4762500" cy="4762500"/>
          </a:xfrm>
          <a:prstGeom prst="rect">
            <a:avLst/>
          </a:prstGeom>
          <a:noFill/>
        </p:spPr>
      </p:pic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916238" y="285728"/>
            <a:ext cx="3584588" cy="1031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285984" y="2071678"/>
            <a:ext cx="3357586" cy="14065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4143372" y="3789363"/>
            <a:ext cx="321471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5643570" y="5143512"/>
            <a:ext cx="285752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3190875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744416"/>
          </a:xfrm>
        </p:spPr>
        <p:txBody>
          <a:bodyPr/>
          <a:lstStyle/>
          <a:p>
            <a:pPr algn="l"/>
            <a:r>
              <a:rPr lang="ru-RU" dirty="0" smtClean="0"/>
              <a:t>Варя склеила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фонариков  для елки.                                                   </a:t>
            </a:r>
            <a:br>
              <a:rPr lang="ru-RU" dirty="0" smtClean="0"/>
            </a:br>
            <a:r>
              <a:rPr lang="ru-RU" dirty="0" smtClean="0"/>
              <a:t> Юра склеил 3 фонарика. Сколько фонариков всего?</a:t>
            </a:r>
            <a:endParaRPr lang="ru-RU" dirty="0"/>
          </a:p>
        </p:txBody>
      </p:sp>
      <p:pic>
        <p:nvPicPr>
          <p:cNvPr id="51202" name="Picture 2" descr="http://www.detochki.su/podel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034323" cy="1512168"/>
          </a:xfrm>
          <a:prstGeom prst="rect">
            <a:avLst/>
          </a:prstGeom>
          <a:noFill/>
        </p:spPr>
      </p:pic>
      <p:pic>
        <p:nvPicPr>
          <p:cNvPr id="5" name="Picture 2" descr="http://www.detochki.su/podel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034323" cy="1512168"/>
          </a:xfrm>
          <a:prstGeom prst="rect">
            <a:avLst/>
          </a:prstGeom>
          <a:noFill/>
        </p:spPr>
      </p:pic>
      <p:pic>
        <p:nvPicPr>
          <p:cNvPr id="6" name="Picture 2" descr="http://www.detochki.su/podel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1034323" cy="1512168"/>
          </a:xfrm>
          <a:prstGeom prst="rect">
            <a:avLst/>
          </a:prstGeom>
          <a:noFill/>
        </p:spPr>
      </p:pic>
      <p:pic>
        <p:nvPicPr>
          <p:cNvPr id="7" name="Picture 2" descr="http://www.detochki.su/podel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1034323" cy="1512168"/>
          </a:xfrm>
          <a:prstGeom prst="rect">
            <a:avLst/>
          </a:prstGeom>
          <a:noFill/>
        </p:spPr>
      </p:pic>
      <p:pic>
        <p:nvPicPr>
          <p:cNvPr id="8" name="Picture 2" descr="http://www.detochki.su/podel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677" y="188640"/>
            <a:ext cx="1034323" cy="1512168"/>
          </a:xfrm>
          <a:prstGeom prst="rect">
            <a:avLst/>
          </a:prstGeom>
          <a:noFill/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3275856" y="4149080"/>
            <a:ext cx="3024336" cy="158417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 + 3 =8(ф.)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Ответ: 8 ф.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1215716" cy="1095028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915816" y="836712"/>
            <a:ext cx="53285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1215716" cy="1095028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1215716" cy="1095028"/>
          </a:xfrm>
          <a:prstGeom prst="rect">
            <a:avLst/>
          </a:prstGeom>
          <a:noFill/>
        </p:spPr>
      </p:pic>
      <p:pic>
        <p:nvPicPr>
          <p:cNvPr id="9" name="Picture 2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772816"/>
            <a:ext cx="1215716" cy="1095028"/>
          </a:xfrm>
          <a:prstGeom prst="rect">
            <a:avLst/>
          </a:prstGeom>
          <a:noFill/>
        </p:spPr>
      </p:pic>
      <p:pic>
        <p:nvPicPr>
          <p:cNvPr id="52236" name="Picture 12" descr="http://i2.imageban.ru/out/2012/02/09/0298f7a256b4ff7639774707c0243b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658757" cy="2304256"/>
          </a:xfrm>
          <a:prstGeom prst="rect">
            <a:avLst/>
          </a:prstGeom>
          <a:noFill/>
        </p:spPr>
      </p:pic>
      <p:pic>
        <p:nvPicPr>
          <p:cNvPr id="11" name="сн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03648" y="19888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16093 0.5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665 0.45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0348 0.487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5174 0.5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83" dur="261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</a:rPr>
              <a:t>Вычисли: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Увеличь на 3 каждое из этих чисел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2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5072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714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95736" y="2852936"/>
          <a:ext cx="4572000" cy="18288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411760" y="37890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3851920" y="37890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5436096" y="37890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</a:rPr>
              <a:t>Вычисли: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Уменьши на 3 каждое из этих чисел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2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5072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14" descr="90dfec9b25235f851d906a83ccc9ab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714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95736" y="2852936"/>
          <a:ext cx="4572000" cy="18288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411760" y="37890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3851920" y="37890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5436096" y="37890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4252962" cy="50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5.radikal.ru/i108/1112/4b/5efe2ea025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190750" cy="2371726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8/104/725/104725345_spasib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5067300" cy="2838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916832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Прозвени-ка, дружок,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Голосистый звонок.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Перемену ждут ребята,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Поиграть, попрыгать надо.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95536" y="862408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Устный счет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Счёт в пределах 10 в прямом и обратном порядке  начиная с 1, 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10, через 1.</a:t>
            </a:r>
          </a:p>
          <a:p>
            <a:pPr lvl="0" algn="ctr" eaLnBrk="0" hangingPunct="0">
              <a:tabLst>
                <a:tab pos="3429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Какое число идёт за числом: 2,  6,  9?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Какое число идёт перед числом:  4,  8,  3?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Какое число стоит между числами:  7 и 9,  5 и 7,  0 и 2?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Назовите соседей числа:  3, 7.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Как получить следующее число? (предыдущее число)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915816" y="1268760"/>
            <a:ext cx="3096344" cy="1080120"/>
          </a:xfrm>
          <a:prstGeom prst="triangl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9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420888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2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3848" y="2276872"/>
            <a:ext cx="946448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7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915816" y="1268760"/>
            <a:ext cx="3096344" cy="1080120"/>
          </a:xfrm>
          <a:prstGeom prst="triangl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7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420888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4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3848" y="2276872"/>
            <a:ext cx="946448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3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915816" y="1268760"/>
            <a:ext cx="3096344" cy="1080120"/>
          </a:xfrm>
          <a:prstGeom prst="triangl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420888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420888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4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2276872"/>
            <a:ext cx="946448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2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2232248" cy="1143000"/>
          </a:xfrm>
        </p:spPr>
        <p:txBody>
          <a:bodyPr/>
          <a:lstStyle/>
          <a:p>
            <a:r>
              <a:rPr lang="ru-RU" dirty="0" smtClean="0"/>
              <a:t>5 + 3 =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3645024"/>
            <a:ext cx="2232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75856" y="1052736"/>
            <a:ext cx="2232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+ 3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23928" y="5013176"/>
            <a:ext cx="2232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3928" y="2492896"/>
            <a:ext cx="2232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+ 3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084168" y="3861048"/>
            <a:ext cx="2232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4 - 3 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699792" y="1916832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699792" y="620688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699792" y="3356992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956376" y="3356992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956376" y="1916832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956376" y="620688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2106 L -0.29931 0.1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0.08472 L -0.37414 0.1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382 -0.4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316 -0.2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2401 -0.2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-fotki.yandex.ru/get/4525/132373940.3bc/0_7351f_70bb6b7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1295437" cy="137812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80920" cy="3336400"/>
          </a:xfrm>
        </p:spPr>
        <p:txBody>
          <a:bodyPr/>
          <a:lstStyle/>
          <a:p>
            <a:r>
              <a:rPr lang="ru-RU" dirty="0" smtClean="0"/>
              <a:t>ВАСЯ СДЕЛАЛ 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  хлопушки.</a:t>
            </a:r>
            <a:br>
              <a:rPr lang="ru-RU" dirty="0" smtClean="0"/>
            </a:br>
            <a:r>
              <a:rPr lang="ru-RU" dirty="0" smtClean="0"/>
              <a:t> Коля сделал              хлопушки.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Сколько всего хлопушек? </a:t>
            </a:r>
            <a:endParaRPr lang="ru-RU" dirty="0"/>
          </a:p>
        </p:txBody>
      </p:sp>
      <p:sp>
        <p:nvSpPr>
          <p:cNvPr id="9" name="Текст 6"/>
          <p:cNvSpPr>
            <a:spLocks noGrp="1"/>
          </p:cNvSpPr>
          <p:nvPr>
            <p:ph type="body" idx="1"/>
          </p:nvPr>
        </p:nvSpPr>
        <p:spPr>
          <a:xfrm>
            <a:off x="3275856" y="4797152"/>
            <a:ext cx="3024336" cy="15097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+ 2 =6(х.)</a:t>
            </a:r>
          </a:p>
          <a:p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Ответ: 6 х.</a:t>
            </a:r>
            <a:endParaRPr lang="ru-RU" sz="32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AutoShape 2" descr="http://img1.liveinternet.ru/images/attach/c/2/69/537/69537682_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img1.liveinternet.ru/images/attach/c/2/69/537/69537682_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://img1.liveinternet.ru/images/attach/c/2/69/537/69537682_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http://img-fotki.yandex.ru/get/4525/132373940.3bc/0_7351f_70bb6b7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1295437" cy="1378124"/>
          </a:xfrm>
          <a:prstGeom prst="rect">
            <a:avLst/>
          </a:prstGeom>
          <a:noFill/>
        </p:spPr>
      </p:pic>
      <p:pic>
        <p:nvPicPr>
          <p:cNvPr id="45066" name="Picture 10" descr="http://img-fotki.yandex.ru/get/4524/132373940.3bc/0_73526_e064b516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636">
            <a:off x="4504285" y="1682087"/>
            <a:ext cx="1080581" cy="1149554"/>
          </a:xfrm>
          <a:prstGeom prst="rect">
            <a:avLst/>
          </a:prstGeom>
          <a:noFill/>
        </p:spPr>
      </p:pic>
      <p:pic>
        <p:nvPicPr>
          <p:cNvPr id="18" name="Picture 8" descr="http://img-fotki.yandex.ru/get/4525/132373940.3bc/0_7351f_70bb6b7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1295437" cy="1378124"/>
          </a:xfrm>
          <a:prstGeom prst="rect">
            <a:avLst/>
          </a:prstGeom>
          <a:noFill/>
        </p:spPr>
      </p:pic>
      <p:pic>
        <p:nvPicPr>
          <p:cNvPr id="19" name="Picture 8" descr="http://img-fotki.yandex.ru/get/4525/132373940.3bc/0_7351f_70bb6b7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1295437" cy="1378124"/>
          </a:xfrm>
          <a:prstGeom prst="rect">
            <a:avLst/>
          </a:prstGeom>
          <a:noFill/>
        </p:spPr>
      </p:pic>
      <p:pic>
        <p:nvPicPr>
          <p:cNvPr id="21" name="Picture 10" descr="http://img-fotki.yandex.ru/get/4524/132373940.3bc/0_73526_e064b516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636">
            <a:off x="3928221" y="1682088"/>
            <a:ext cx="1080581" cy="114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95536" y="1700808"/>
            <a:ext cx="576064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87624" y="1700808"/>
            <a:ext cx="576064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92080" y="1700808"/>
            <a:ext cx="576064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915816" y="1700808"/>
            <a:ext cx="576064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635896" y="1700808"/>
            <a:ext cx="576064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1907704" y="1628800"/>
            <a:ext cx="792088" cy="64807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4355976" y="1628800"/>
            <a:ext cx="792088" cy="64807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6876256" y="1628800"/>
            <a:ext cx="792088" cy="64807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1700808"/>
            <a:ext cx="576064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005064"/>
            <a:ext cx="77550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фигура пропущена?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5877272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Зимушка - зима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717032"/>
            <a:ext cx="432048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Наступили холода.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Обернулась в лед вода.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Длинноухий зайка серый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Обернулся зайкой белым.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Перестал медведь реветь: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спячку впал в бору медведь.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скажет, кто знает,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это бывает?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1764</TotalTime>
  <Words>285</Words>
  <Application>Microsoft Office PowerPoint</Application>
  <PresentationFormat>Экран (4:3)</PresentationFormat>
  <Paragraphs>86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7</vt:lpstr>
      <vt:lpstr>3</vt:lpstr>
      <vt:lpstr>2</vt:lpstr>
      <vt:lpstr>5 + 3 =</vt:lpstr>
      <vt:lpstr>ВАСЯ СДЕЛАЛ                                                                                            хлопушки.  Коля сделал              хлопушки.  Сколько всего хлопушек? </vt:lpstr>
      <vt:lpstr>Слайд 8</vt:lpstr>
      <vt:lpstr>Слайд 9</vt:lpstr>
      <vt:lpstr>Слайд 10</vt:lpstr>
      <vt:lpstr>Слайд 11</vt:lpstr>
      <vt:lpstr>Физминутка</vt:lpstr>
      <vt:lpstr>Работаем в учебнике с. 106  Задание 1.</vt:lpstr>
      <vt:lpstr>Варя склеила                    фонариков  для елки.                                                     Юра склеил 3 фонарика. Сколько фонариков всего?</vt:lpstr>
      <vt:lpstr>Слайд 15</vt:lpstr>
      <vt:lpstr>Вычисли:  Увеличь на 3 каждое из этих чисел      </vt:lpstr>
      <vt:lpstr>Вычисли:  Уменьши на 3 каждое из этих чисел      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Прибавить и вычесть число 3. Закрепление материала</dc:title>
  <dc:creator>Galina</dc:creator>
  <cp:lastModifiedBy>Таня</cp:lastModifiedBy>
  <cp:revision>162</cp:revision>
  <dcterms:created xsi:type="dcterms:W3CDTF">2008-12-07T16:11:33Z</dcterms:created>
  <dcterms:modified xsi:type="dcterms:W3CDTF">2013-12-05T07:17:56Z</dcterms:modified>
</cp:coreProperties>
</file>