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4"/>
  </p:notesMasterIdLst>
  <p:sldIdLst>
    <p:sldId id="279" r:id="rId2"/>
    <p:sldId id="265" r:id="rId3"/>
    <p:sldId id="264" r:id="rId4"/>
    <p:sldId id="272" r:id="rId5"/>
    <p:sldId id="280" r:id="rId6"/>
    <p:sldId id="268" r:id="rId7"/>
    <p:sldId id="281" r:id="rId8"/>
    <p:sldId id="285" r:id="rId9"/>
    <p:sldId id="282" r:id="rId10"/>
    <p:sldId id="278" r:id="rId11"/>
    <p:sldId id="283" r:id="rId12"/>
    <p:sldId id="284" r:id="rId13"/>
    <p:sldId id="288" r:id="rId14"/>
    <p:sldId id="289" r:id="rId15"/>
    <p:sldId id="291" r:id="rId16"/>
    <p:sldId id="292" r:id="rId17"/>
    <p:sldId id="293" r:id="rId18"/>
    <p:sldId id="275" r:id="rId19"/>
    <p:sldId id="276" r:id="rId20"/>
    <p:sldId id="271" r:id="rId21"/>
    <p:sldId id="286" r:id="rId22"/>
    <p:sldId id="28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D4FF"/>
    <a:srgbClr val="FBABAD"/>
    <a:srgbClr val="F76D70"/>
    <a:srgbClr val="FBB3B5"/>
    <a:srgbClr val="FDD7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59" autoAdjust="0"/>
    <p:restoredTop sz="94660"/>
  </p:normalViewPr>
  <p:slideViewPr>
    <p:cSldViewPr>
      <p:cViewPr>
        <p:scale>
          <a:sx n="50" d="100"/>
          <a:sy n="50" d="100"/>
        </p:scale>
        <p:origin x="-1764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4282B-47EA-4309-A548-949BB9906EDC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7216D-7D83-4DA4-ACA1-0B5C1626C0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454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886899C-0835-40FC-B3FB-2AD9C0A3207D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CC63036-51CD-4DB7-8E62-1EDA8DE4B0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6899C-0835-40FC-B3FB-2AD9C0A3207D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3036-51CD-4DB7-8E62-1EDA8DE4B0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6899C-0835-40FC-B3FB-2AD9C0A3207D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3036-51CD-4DB7-8E62-1EDA8DE4B0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6899C-0835-40FC-B3FB-2AD9C0A3207D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3036-51CD-4DB7-8E62-1EDA8DE4B0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6899C-0835-40FC-B3FB-2AD9C0A3207D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3036-51CD-4DB7-8E62-1EDA8DE4B0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6899C-0835-40FC-B3FB-2AD9C0A3207D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3036-51CD-4DB7-8E62-1EDA8DE4B0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886899C-0835-40FC-B3FB-2AD9C0A3207D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CC63036-51CD-4DB7-8E62-1EDA8DE4B02F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886899C-0835-40FC-B3FB-2AD9C0A3207D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CC63036-51CD-4DB7-8E62-1EDA8DE4B0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6899C-0835-40FC-B3FB-2AD9C0A3207D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3036-51CD-4DB7-8E62-1EDA8DE4B0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6899C-0835-40FC-B3FB-2AD9C0A3207D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3036-51CD-4DB7-8E62-1EDA8DE4B0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6899C-0835-40FC-B3FB-2AD9C0A3207D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3036-51CD-4DB7-8E62-1EDA8DE4B0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886899C-0835-40FC-B3FB-2AD9C0A3207D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CC63036-51CD-4DB7-8E62-1EDA8DE4B02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&#1048;&#1075;&#1088;&#1072;.mp3" TargetMode="External"/><Relationship Id="rId2" Type="http://schemas.openxmlformats.org/officeDocument/2006/relationships/hyperlink" Target="1/&#1050;&#1086;&#1088;&#1088;&#1077;&#1082;&#1094;&#1080;&#1103;%20&#1079;&#1088;&#1077;&#1085;&#1080;&#1103;%20&#1060;&#1080;&#1079;&#1084;&#1080;&#1085;&#1091;&#1090;&#1082;&#1072;.pp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images.yandex.ru/yandsearch?p=1&amp;text=%D1%84%D0%BE%D1%82%D0%BE%20%D1%80%D0%BE%D1%81%D1%81%D0%B8%D0%B9%D1%81%D0%BA%D0%B8%D1%85%20%D0%B1%D0%B8%D0%B0%D1%82%D0%BB%D0%BE%D0%BD%D0%B8%D1%81%D1%82%D0%BE%D0%B2&amp;img_url=http://sport.img.com.ua/img/forall/a/5298/60.jpg&amp;pos=43&amp;rpt=simag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348880"/>
            <a:ext cx="8458200" cy="1470025"/>
          </a:xfrm>
        </p:spPr>
        <p:txBody>
          <a:bodyPr/>
          <a:lstStyle/>
          <a:p>
            <a:pPr algn="ctr"/>
            <a:r>
              <a:rPr lang="ru-RU" dirty="0" smtClean="0">
                <a:latin typeface="+mn-lt"/>
              </a:rPr>
              <a:t>Сложение и вычитание двузначных чисел</a:t>
            </a: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964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3548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+mn-lt"/>
              </a:rPr>
              <a:t/>
            </a:r>
            <a:br>
              <a:rPr lang="ru-RU" sz="3600" b="1" dirty="0" smtClean="0">
                <a:latin typeface="+mn-lt"/>
              </a:rPr>
            </a:br>
            <a:r>
              <a:rPr lang="ru-RU" sz="3600" b="1" dirty="0" smtClean="0">
                <a:latin typeface="+mn-lt"/>
              </a:rPr>
              <a:t>Решение задач       </a:t>
            </a:r>
            <a:br>
              <a:rPr lang="ru-RU" sz="3600" b="1" dirty="0" smtClean="0">
                <a:latin typeface="+mn-lt"/>
              </a:rPr>
            </a:br>
            <a:r>
              <a:rPr lang="ru-RU" sz="3600" b="1" dirty="0" smtClean="0">
                <a:latin typeface="+mn-lt"/>
              </a:rPr>
              <a:t/>
            </a:r>
            <a:br>
              <a:rPr lang="ru-RU" sz="3600" b="1" dirty="0" smtClean="0">
                <a:latin typeface="+mn-lt"/>
              </a:rPr>
            </a:br>
            <a:r>
              <a:rPr lang="ru-RU" sz="3100" dirty="0" smtClean="0">
                <a:solidFill>
                  <a:schemeClr val="tx1"/>
                </a:solidFill>
                <a:latin typeface="+mn-lt"/>
              </a:rPr>
              <a:t>Талисманы </a:t>
            </a:r>
            <a:r>
              <a:rPr lang="ru-RU" sz="3100" dirty="0">
                <a:solidFill>
                  <a:schemeClr val="tx1"/>
                </a:solidFill>
                <a:latin typeface="+mn-lt"/>
              </a:rPr>
              <a:t>Сочи-2014</a:t>
            </a:r>
            <a:endParaRPr lang="ru-RU" sz="31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759361"/>
            <a:ext cx="8229600" cy="2713487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i="1" dirty="0" smtClean="0">
                <a:latin typeface="Cambria" pitchFamily="18" charset="0"/>
              </a:rPr>
              <a:t>                                          Задача 8  (стр. 50)</a:t>
            </a:r>
            <a:endParaRPr lang="ru-RU" i="1" dirty="0">
              <a:latin typeface="Cambria" pitchFamily="18" charset="0"/>
            </a:endParaRPr>
          </a:p>
          <a:p>
            <a:pPr marL="109728" indent="0">
              <a:buNone/>
            </a:pPr>
            <a:r>
              <a:rPr lang="ru-RU" i="1" dirty="0" smtClean="0">
                <a:latin typeface="Cambria" pitchFamily="18" charset="0"/>
              </a:rPr>
              <a:t>                  </a:t>
            </a:r>
          </a:p>
          <a:p>
            <a:pPr marL="109728" indent="0">
              <a:buNone/>
            </a:pPr>
            <a:endParaRPr lang="ru-RU" i="1" dirty="0">
              <a:latin typeface="Cambria" pitchFamily="18" charset="0"/>
            </a:endParaRPr>
          </a:p>
          <a:p>
            <a:pPr marL="109728" indent="0">
              <a:buNone/>
            </a:pPr>
            <a:endParaRPr lang="ru-RU" i="1" dirty="0" smtClean="0">
              <a:latin typeface="Cambria" pitchFamily="18" charset="0"/>
            </a:endParaRPr>
          </a:p>
          <a:p>
            <a:pPr marL="109728" indent="0">
              <a:buNone/>
            </a:pPr>
            <a:endParaRPr lang="ru-RU" i="1" dirty="0">
              <a:latin typeface="Cambria" pitchFamily="18" charset="0"/>
            </a:endParaRPr>
          </a:p>
          <a:p>
            <a:pPr marL="109728" indent="0">
              <a:buNone/>
            </a:pPr>
            <a:endParaRPr lang="ru-RU" i="1" dirty="0" smtClean="0">
              <a:latin typeface="Cambria" pitchFamily="18" charset="0"/>
            </a:endParaRPr>
          </a:p>
          <a:p>
            <a:pPr marL="109728" indent="0">
              <a:buNone/>
            </a:pPr>
            <a:endParaRPr lang="ru-RU" i="1" dirty="0">
              <a:latin typeface="Cambria" pitchFamily="18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592" y="908720"/>
            <a:ext cx="1563500" cy="2193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44208" y="3138959"/>
            <a:ext cx="2520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Горный спасатель-альпинист Леопард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46528" y="3390029"/>
            <a:ext cx="2981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Белый мишка </a:t>
            </a:r>
            <a:r>
              <a:rPr lang="ru-RU" dirty="0" smtClean="0"/>
              <a:t>-</a:t>
            </a:r>
            <a:r>
              <a:rPr lang="ru-RU" dirty="0"/>
              <a:t> </a:t>
            </a:r>
            <a:r>
              <a:rPr lang="ru-RU" dirty="0" smtClean="0"/>
              <a:t>бобслеист</a:t>
            </a:r>
            <a:endParaRPr lang="ru-RU" dirty="0"/>
          </a:p>
        </p:txBody>
      </p:sp>
      <p:pic>
        <p:nvPicPr>
          <p:cNvPr id="8" name="Picture 2" descr="C:\Users\123\Desktop\37571d3cb9c29881ee7c983d204f8648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211960" y="1983722"/>
            <a:ext cx="1125044" cy="1406305"/>
          </a:xfrm>
          <a:prstGeom prst="rect">
            <a:avLst/>
          </a:prstGeom>
          <a:noFill/>
        </p:spPr>
      </p:pic>
      <p:pic>
        <p:nvPicPr>
          <p:cNvPr id="9" name="Picture 2" descr="C:\Users\123\Desktop\cbf597dc80b3bf5121a5d0e6f0993974.pn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87520" y="1161422"/>
            <a:ext cx="1640916" cy="205114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3527" y="3212566"/>
            <a:ext cx="29947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Зайка- участница </a:t>
            </a:r>
            <a:r>
              <a:rPr lang="ru-RU" dirty="0"/>
              <a:t>различных </a:t>
            </a:r>
            <a:r>
              <a:rPr lang="ru-RU" dirty="0" smtClean="0"/>
              <a:t>спортивных </a:t>
            </a:r>
            <a:r>
              <a:rPr lang="ru-RU" dirty="0" err="1" smtClean="0"/>
              <a:t>соревований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4413944"/>
            <a:ext cx="8240286" cy="138499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latin typeface="Cambria" pitchFamily="18" charset="0"/>
              </a:rPr>
              <a:t>Маша-30 н.</a:t>
            </a:r>
          </a:p>
          <a:p>
            <a:r>
              <a:rPr lang="ru-RU" sz="2800" i="1" dirty="0" smtClean="0">
                <a:latin typeface="Cambria" pitchFamily="18" charset="0"/>
              </a:rPr>
              <a:t>Оля-20 н.</a:t>
            </a:r>
          </a:p>
          <a:p>
            <a:r>
              <a:rPr lang="ru-RU" sz="2800" i="1" dirty="0" smtClean="0">
                <a:latin typeface="Cambria" pitchFamily="18" charset="0"/>
              </a:rPr>
              <a:t>Аня- ?, столько, сколько </a:t>
            </a:r>
            <a:endParaRPr lang="ru-RU" sz="2800" i="1" dirty="0">
              <a:latin typeface="Cambria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5099490" y="5661248"/>
            <a:ext cx="123663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6328435" y="4966543"/>
            <a:ext cx="7685" cy="69470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211960" y="52292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3870545" y="4966543"/>
            <a:ext cx="245789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авая фигурная скобка 17"/>
          <p:cNvSpPr/>
          <p:nvPr/>
        </p:nvSpPr>
        <p:spPr>
          <a:xfrm>
            <a:off x="2771800" y="4581128"/>
            <a:ext cx="432048" cy="77083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451165" y="5822900"/>
            <a:ext cx="81682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Cambria" pitchFamily="18" charset="0"/>
              </a:rPr>
              <a:t>30+20= 50 (н.)</a:t>
            </a:r>
          </a:p>
          <a:p>
            <a:r>
              <a:rPr lang="ru-RU" sz="2400" i="1" dirty="0" smtClean="0">
                <a:latin typeface="Cambria" pitchFamily="18" charset="0"/>
              </a:rPr>
              <a:t>Ответ: 50 наклеек.</a:t>
            </a:r>
            <a:endParaRPr lang="ru-RU" sz="2400" i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49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18" grpId="0" animBg="1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620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 smtClean="0">
                <a:latin typeface="Cambria" pitchFamily="18" charset="0"/>
              </a:rPr>
              <a:t>Задача 10 (стр.51)</a:t>
            </a:r>
            <a:endParaRPr lang="ru-RU" sz="2800" i="1" dirty="0">
              <a:latin typeface="Cambria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37" y="2420888"/>
            <a:ext cx="1656184" cy="1104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420888"/>
            <a:ext cx="1728192" cy="1129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7545" y="3573016"/>
            <a:ext cx="8208912" cy="1296144"/>
          </a:xfrm>
          <a:prstGeom prst="rect">
            <a:avLst/>
          </a:prstGeom>
          <a:noFill/>
          <a:ln w="127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899592" y="4221088"/>
            <a:ext cx="7272808" cy="0"/>
          </a:xfrm>
          <a:prstGeom prst="line">
            <a:avLst/>
          </a:prstGeom>
          <a:ln w="889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99592" y="3717032"/>
            <a:ext cx="0" cy="9361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8147005" y="3753036"/>
            <a:ext cx="0" cy="9361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899592" y="3933056"/>
            <a:ext cx="7272808" cy="0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788024" y="4581128"/>
            <a:ext cx="3358981" cy="0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899592" y="4581128"/>
            <a:ext cx="3888432" cy="0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788024" y="4237856"/>
            <a:ext cx="0" cy="415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827584" y="4142620"/>
            <a:ext cx="144016" cy="180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8074997" y="4142620"/>
            <a:ext cx="144016" cy="180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4716016" y="4131078"/>
            <a:ext cx="144016" cy="180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3563888" y="3409836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FF0000"/>
                </a:solidFill>
                <a:latin typeface="Cambria" pitchFamily="18" charset="0"/>
              </a:rPr>
              <a:t>?</a:t>
            </a:r>
            <a:r>
              <a:rPr lang="ru-RU" sz="2800" b="1" i="1" dirty="0" smtClean="0">
                <a:solidFill>
                  <a:srgbClr val="FF0000"/>
                </a:solidFill>
                <a:latin typeface="Cambria" pitchFamily="18" charset="0"/>
              </a:rPr>
              <a:t>  м</a:t>
            </a:r>
            <a:endParaRPr lang="ru-RU" sz="2800" b="1" i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flipH="1">
            <a:off x="2524377" y="4260830"/>
            <a:ext cx="832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latin typeface="Cambria" pitchFamily="18" charset="0"/>
              </a:rPr>
              <a:t>30  м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91715" y="427865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Cambria" pitchFamily="18" charset="0"/>
              </a:rPr>
              <a:t>20  м</a:t>
            </a:r>
            <a:endParaRPr lang="ru-RU" i="1" dirty="0">
              <a:latin typeface="Cambria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7545" y="5229200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Cambria" pitchFamily="18" charset="0"/>
              </a:rPr>
              <a:t>30+20=50(м)</a:t>
            </a:r>
          </a:p>
          <a:p>
            <a:r>
              <a:rPr lang="ru-RU" sz="2400" i="1" dirty="0" smtClean="0">
                <a:latin typeface="Cambria" pitchFamily="18" charset="0"/>
              </a:rPr>
              <a:t>Ответ: 50 метров.</a:t>
            </a:r>
            <a:endParaRPr lang="ru-RU" sz="2400" i="1" dirty="0">
              <a:latin typeface="Cambria" pitchFamily="18" charset="0"/>
            </a:endParaRPr>
          </a:p>
        </p:txBody>
      </p:sp>
      <p:pic>
        <p:nvPicPr>
          <p:cNvPr id="20" name="Picture 11" descr="083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579" y="3716970"/>
            <a:ext cx="321568" cy="588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264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700808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latin typeface="Cambria" pitchFamily="18" charset="0"/>
                <a:hlinkClick r:id="rId2" action="ppaction://hlinkpres?slideindex=1&amp;slidetitle="/>
              </a:rPr>
              <a:t>Физминутка</a:t>
            </a:r>
            <a:r>
              <a:rPr lang="ru-RU" b="1" dirty="0" smtClean="0">
                <a:latin typeface="Cambria" pitchFamily="18" charset="0"/>
                <a:hlinkClick r:id="rId2" action="ppaction://hlinkpres?slideindex=1&amp;slidetitle="/>
              </a:rPr>
              <a:t/>
            </a:r>
            <a:br>
              <a:rPr lang="ru-RU" b="1" dirty="0" smtClean="0">
                <a:latin typeface="Cambria" pitchFamily="18" charset="0"/>
                <a:hlinkClick r:id="rId2" action="ppaction://hlinkpres?slideindex=1&amp;slidetitle="/>
              </a:rPr>
            </a:br>
            <a:endParaRPr lang="ru-RU" b="1" dirty="0">
              <a:latin typeface="Cambria" pitchFamily="18" charset="0"/>
              <a:hlinkClick r:id="rId2" action="ppaction://hlinkpres?slideindex=1&amp;slidetitle="/>
            </a:endParaRPr>
          </a:p>
        </p:txBody>
      </p:sp>
      <p:pic>
        <p:nvPicPr>
          <p:cNvPr id="14" name="Рисунок 13" descr="http://im8-tub-ru.yandex.net/i?id=475272163-64-72">
            <a:hlinkClick r:id="rId3" action="ppaction://hlinkfile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859" y="2909275"/>
            <a:ext cx="4464496" cy="24770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984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val 2"/>
          <p:cNvSpPr>
            <a:spLocks noChangeArrowheads="1"/>
          </p:cNvSpPr>
          <p:nvPr/>
        </p:nvSpPr>
        <p:spPr bwMode="auto">
          <a:xfrm>
            <a:off x="323850" y="404813"/>
            <a:ext cx="1150938" cy="1081087"/>
          </a:xfrm>
          <a:prstGeom prst="ellipse">
            <a:avLst/>
          </a:prstGeom>
          <a:gradFill rotWithShape="1">
            <a:gsLst>
              <a:gs pos="0">
                <a:srgbClr val="EB1D5D"/>
              </a:gs>
              <a:gs pos="100000">
                <a:srgbClr val="6D0D2B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7308850" y="5229225"/>
            <a:ext cx="1008063" cy="1008063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5364" name="Picture 4" descr="18m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412875"/>
            <a:ext cx="201612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7019925" y="333375"/>
            <a:ext cx="1584325" cy="1223963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AD298A"/>
              </a:gs>
              <a:gs pos="100000">
                <a:srgbClr val="50134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67" name="AutoShape 7"/>
          <p:cNvSpPr>
            <a:spLocks noChangeArrowheads="1"/>
          </p:cNvSpPr>
          <p:nvPr/>
        </p:nvSpPr>
        <p:spPr bwMode="auto">
          <a:xfrm>
            <a:off x="323850" y="4797425"/>
            <a:ext cx="1438275" cy="1584325"/>
          </a:xfrm>
          <a:prstGeom prst="diamond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628409"/>
      </p:ext>
    </p:extLst>
  </p:cSld>
  <p:clrMapOvr>
    <a:masterClrMapping/>
  </p:clrMapOvr>
  <p:transition advClick="0" advTm="1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07031E-6 L 0.74827 -0.0053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413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00532 L 0.00018 0.6713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" y="338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2613 L -0.7165 -0.0365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33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3.00648E-6 L -0.00799 -0.6556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327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  <p:bldP spid="15363" grpId="0" animBg="1"/>
      <p:bldP spid="15365" grpId="0" animBg="1"/>
      <p:bldP spid="1536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2"/>
          <p:cNvSpPr>
            <a:spLocks noChangeArrowheads="1"/>
          </p:cNvSpPr>
          <p:nvPr/>
        </p:nvSpPr>
        <p:spPr bwMode="auto">
          <a:xfrm>
            <a:off x="423863" y="2947988"/>
            <a:ext cx="1008062" cy="936625"/>
          </a:xfrm>
          <a:prstGeom prst="ellipse">
            <a:avLst/>
          </a:prstGeom>
          <a:solidFill>
            <a:srgbClr val="E03C8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7171" name="Picture 3" descr="26m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292600"/>
            <a:ext cx="187325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376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path" presetSubtype="0" repeatCount="500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25 0.00833 C -0.0276 -0.1452 0.06841 -0.2726 0.18473 -0.2726 C 0.32205 -0.2726 0.37171 -0.13133 0.39219 -0.04717 L 0.41372 0.06428 C 0.43507 0.14821 0.4882 0.28786 0.64289 0.28786 C 0.74202 0.28786 0.854 0.16208 0.854 0.00833 C 0.85365 -0.1452 0.74202 -0.2726 0.64289 -0.2726 C 0.4882 -0.2726 0.43507 -0.13133 0.41372 -0.04717 L 0.39219 0.06428 C 0.37171 0.14844 0.32205 0.28786 0.18473 0.28786 C 0.06841 0.28786 -0.0276 0.16208 -0.02725 0.00833 Z " pathEditMode="relative" rAng="16200000" ptsTypes="ffFffffFfff">
                                      <p:cBhvr>
                                        <p:cTn id="10" dur="3000" spd="-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45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7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1866900" y="963613"/>
            <a:ext cx="4967288" cy="4967287"/>
            <a:chOff x="1066" y="482"/>
            <a:chExt cx="3129" cy="3129"/>
          </a:xfrm>
        </p:grpSpPr>
        <p:sp>
          <p:nvSpPr>
            <p:cNvPr id="5124" name="Oval 3"/>
            <p:cNvSpPr>
              <a:spLocks noChangeArrowheads="1"/>
            </p:cNvSpPr>
            <p:nvPr/>
          </p:nvSpPr>
          <p:spPr bwMode="auto">
            <a:xfrm rot="-5400000">
              <a:off x="3129" y="1322"/>
              <a:ext cx="635" cy="149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66FF33"/>
                </a:gs>
              </a:gsLst>
              <a:lin ang="5400000" scaled="1"/>
            </a:gradFill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5" name="Oval 4"/>
            <p:cNvSpPr>
              <a:spLocks noChangeArrowheads="1"/>
            </p:cNvSpPr>
            <p:nvPr/>
          </p:nvSpPr>
          <p:spPr bwMode="auto">
            <a:xfrm rot="-5400000">
              <a:off x="1496" y="1322"/>
              <a:ext cx="635" cy="1496"/>
            </a:xfrm>
            <a:prstGeom prst="ellipse">
              <a:avLst/>
            </a:prstGeom>
            <a:gradFill rotWithShape="1">
              <a:gsLst>
                <a:gs pos="0">
                  <a:srgbClr val="66FF33"/>
                </a:gs>
                <a:gs pos="100000">
                  <a:srgbClr val="FFFFFF"/>
                </a:gs>
              </a:gsLst>
              <a:lin ang="5400000" scaled="1"/>
            </a:gradFill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6" name="Oval 5"/>
            <p:cNvSpPr>
              <a:spLocks noChangeArrowheads="1"/>
            </p:cNvSpPr>
            <p:nvPr/>
          </p:nvSpPr>
          <p:spPr bwMode="auto">
            <a:xfrm>
              <a:off x="2336" y="2115"/>
              <a:ext cx="635" cy="149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4BFB53"/>
                </a:gs>
              </a:gsLst>
              <a:lin ang="5400000" scaled="1"/>
            </a:gradFill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7" name="Oval 6"/>
            <p:cNvSpPr>
              <a:spLocks noChangeArrowheads="1"/>
            </p:cNvSpPr>
            <p:nvPr/>
          </p:nvSpPr>
          <p:spPr bwMode="auto">
            <a:xfrm>
              <a:off x="2336" y="482"/>
              <a:ext cx="635" cy="1496"/>
            </a:xfrm>
            <a:prstGeom prst="ellipse">
              <a:avLst/>
            </a:prstGeom>
            <a:gradFill rotWithShape="1">
              <a:gsLst>
                <a:gs pos="0">
                  <a:srgbClr val="4BFB53"/>
                </a:gs>
                <a:gs pos="100000">
                  <a:srgbClr val="FFFFFF"/>
                </a:gs>
              </a:gsLst>
              <a:lin ang="5400000" scaled="1"/>
            </a:gradFill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8" name="Oval 7"/>
            <p:cNvSpPr>
              <a:spLocks noChangeArrowheads="1"/>
            </p:cNvSpPr>
            <p:nvPr/>
          </p:nvSpPr>
          <p:spPr bwMode="auto">
            <a:xfrm>
              <a:off x="2381" y="1797"/>
              <a:ext cx="545" cy="545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1512" name="Oval 8"/>
          <p:cNvSpPr>
            <a:spLocks noChangeArrowheads="1"/>
          </p:cNvSpPr>
          <p:nvPr/>
        </p:nvSpPr>
        <p:spPr bwMode="auto">
          <a:xfrm>
            <a:off x="4283075" y="836613"/>
            <a:ext cx="287338" cy="287337"/>
          </a:xfrm>
          <a:prstGeom prst="ellipse">
            <a:avLst/>
          </a:prstGeom>
          <a:solidFill>
            <a:srgbClr val="FFFF00"/>
          </a:solidFill>
          <a:ln w="57150" cap="rnd">
            <a:solidFill>
              <a:srgbClr val="CCFF99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00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5.18519E-6 C 0.00416 -0.00092 0.01232 -0.00208 0.01666 0.00186 C 0.021 0.00579 0.02135 0.01297 0.02638 0.02408 C 0.03142 0.03519 0.04235 0.05001 0.04722 0.06853 C 0.05208 0.08704 0.05416 0.11089 0.05555 0.13519 C 0.05694 0.1595 0.05711 0.19144 0.05555 0.21482 C 0.05399 0.23797 0.05017 0.25834 0.04583 0.27593 C 0.04149 0.29353 0.0276 0.31413 0.02916 0.32038 C 0.03072 0.3264 0.04322 0.31644 0.05555 0.31297 C 0.06788 0.30927 0.08541 0.30255 0.10277 0.29978 C 0.12013 0.29746 0.14235 0.29723 0.15972 0.29792 C 0.17708 0.29908 0.19322 0.30093 0.20694 0.30533 C 0.22065 0.31019 0.23107 0.31853 0.24166 0.32593 C 0.25225 0.33334 0.26683 0.33982 0.27083 0.34978 C 0.27482 0.35973 0.271 0.37408 0.26527 0.38519 C 0.25954 0.3963 0.24722 0.40857 0.2361 0.41667 C 0.22499 0.42478 0.21406 0.42871 0.1986 0.43334 C 0.18315 0.43797 0.16024 0.44422 0.14305 0.44445 C 0.12586 0.44468 0.11128 0.43866 0.09583 0.43519 C 0.08038 0.43172 0.05954 0.42686 0.04999 0.42408 C 0.04044 0.4213 0.03906 0.41459 0.03888 0.41853 C 0.03871 0.42246 0.04531 0.43218 0.0486 0.44816 C 0.0519 0.46413 0.05711 0.49561 0.05833 0.51482 C 0.05954 0.53404 0.05572 0.54723 0.05555 0.56274 C 0.05538 0.57825 0.05885 0.58913 0.05694 0.60741 C 0.05503 0.62547 0.04999 0.65487 0.04444 0.672 C 0.03888 0.68959 0.02933 0.70232 0.0236 0.71112 C 0.01788 0.71968 0.01614 0.72292 0.00972 0.72408 C 0.00329 0.72501 -0.00747 0.72501 -0.01528 0.71829 C -0.0231 0.71181 -0.03126 0.70024 -0.03751 0.68311 C -0.04376 0.66644 -0.04983 0.63612 -0.05278 0.61644 C -0.05574 0.597 -0.05539 0.58195 -0.05556 0.56482 C -0.05574 0.54723 -0.05608 0.53033 -0.05417 0.51274 C -0.05226 0.49561 -0.04844 0.47663 -0.04445 0.46112 C -0.04046 0.44561 -0.03247 0.42894 -0.03056 0.42038 C -0.02865 0.41181 -0.03108 0.4095 -0.03334 0.40927 C -0.0356 0.40904 -0.03403 0.41297 -0.04445 0.41853 C -0.05487 0.42408 -0.07726 0.43866 -0.09584 0.4426 C -0.11442 0.44654 -0.13942 0.44353 -0.15556 0.4426 C -0.17171 0.44167 -0.17969 0.44052 -0.19306 0.43704 C -0.20643 0.43357 -0.22553 0.42802 -0.23612 0.42223 C -0.24671 0.41644 -0.25087 0.40927 -0.25695 0.40186 C -0.26303 0.39445 -0.27101 0.3882 -0.27223 0.37779 C -0.27344 0.36737 -0.27153 0.34931 -0.2639 0.33866 C -0.25626 0.32825 -0.2389 0.32084 -0.2264 0.31482 C -0.2139 0.30857 -0.20018 0.30441 -0.1889 0.30163 C -0.17761 0.29931 -0.17084 0.30001 -0.15834 0.29978 C -0.14584 0.29954 -0.12553 0.29954 -0.1139 0.29978 C -0.10226 0.30001 -0.09844 0.29908 -0.0889 0.30163 C -0.07935 0.30464 -0.06615 0.31204 -0.05695 0.31667 C -0.04775 0.32107 -0.03664 0.33218 -0.03334 0.32964 C -0.03004 0.32686 -0.03421 0.31899 -0.03751 0.30163 C -0.04081 0.28427 -0.05001 0.24538 -0.05278 0.22593 C -0.05556 0.20626 -0.05417 0.19885 -0.05417 0.18334 C -0.05417 0.16783 -0.05365 0.14885 -0.05278 0.13334 C -0.05192 0.11783 -0.05087 0.10348 -0.04862 0.09075 C -0.04636 0.07802 -0.04237 0.06691 -0.0389 0.05741 C -0.03542 0.04792 -0.03178 0.04052 -0.02778 0.03334 C -0.02379 0.02616 -0.01858 0.01922 -0.01528 0.01482 C -0.01199 0.01042 -0.01112 0.00996 -0.00834 0.00741 C -0.00556 0.00487 -0.00417 0.00093 -6.66667E-6 5.18519E-6 Z " pathEditMode="relative" ptsTypes="aaaaaaaaaaaaaaaaaaaaaaaaaaaaaaaaaaaaaaaaaaaaaaaaaaaaaaaaaaaaa">
                                      <p:cBhvr>
                                        <p:cTn id="9" dur="5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2" grpId="0" animBg="1"/>
      <p:bldP spid="2151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Ols" descr="butterfly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60576">
            <a:off x="1057275" y="687388"/>
            <a:ext cx="8001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Роза открываеися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573463"/>
            <a:ext cx="2160588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2104011"/>
      </p:ext>
    </p:extLst>
  </p:cSld>
  <p:clrMapOvr>
    <a:masterClrMapping/>
  </p:clrMapOvr>
  <p:transition spd="med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 -0.08395 C 0.54931 -0.08395 0.71216 0.09945 0.71216 0.32493 C 0.71216 0.55042 0.54931 0.73427 0.35 0.73427 C 0.15018 0.73427 -0.01215 0.55042 -0.01215 0.32493 C -0.01215 0.09945 0.15018 -0.08395 0.35 -0.08395 Z " pathEditMode="relative" rAng="0" ptsTypes="fffff">
                                      <p:cBhvr>
                                        <p:cTn id="6" dur="5000" spd="-100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9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21924E-6 L 0.09444 0.57702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2" y="288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7136 -0.0148 L 0.42726 0.3418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05" y="178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333375"/>
            <a:ext cx="8785225" cy="5792788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z="12900" b="1" smtClean="0">
                <a:solidFill>
                  <a:srgbClr val="1D532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Будьте здоровы!</a:t>
            </a:r>
          </a:p>
        </p:txBody>
      </p:sp>
      <p:pic>
        <p:nvPicPr>
          <p:cNvPr id="7171" name="Picture 5" descr="26m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0" y="4391025"/>
            <a:ext cx="1728788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045287">
            <a:off x="2987675" y="4581525"/>
            <a:ext cx="1223963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242888" y="242888"/>
            <a:ext cx="8477250" cy="311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6600" b="1">
                <a:solidFill>
                  <a:srgbClr val="1D532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Ежедневно делайте зарядку для глаз от 2 до 5 минут!</a:t>
            </a:r>
          </a:p>
        </p:txBody>
      </p:sp>
    </p:spTree>
    <p:extLst>
      <p:ext uri="{BB962C8B-B14F-4D97-AF65-F5344CB8AC3E}">
        <p14:creationId xmlns:p14="http://schemas.microsoft.com/office/powerpoint/2010/main" val="760493758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8462" y="308338"/>
            <a:ext cx="8229600" cy="1066800"/>
          </a:xfrm>
        </p:spPr>
        <p:txBody>
          <a:bodyPr/>
          <a:lstStyle/>
          <a:p>
            <a:r>
              <a:rPr lang="ru-RU" dirty="0" smtClean="0"/>
              <a:t>Объекты Олимпиады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56022"/>
            <a:ext cx="8229600" cy="521851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dirty="0" smtClean="0"/>
              <a:t>  Олимпийская стадион</a:t>
            </a:r>
          </a:p>
          <a:p>
            <a:pPr marL="109728" indent="0">
              <a:buNone/>
            </a:pPr>
            <a:r>
              <a:rPr lang="ru-RU" b="1" dirty="0" smtClean="0"/>
              <a:t>  Горнолыжный</a:t>
            </a:r>
            <a:r>
              <a:rPr lang="ru-RU" dirty="0"/>
              <a:t> комплекс Роза </a:t>
            </a:r>
            <a:r>
              <a:rPr lang="ru-RU" dirty="0" smtClean="0"/>
              <a:t>Хутор.</a:t>
            </a:r>
            <a:endParaRPr lang="ru-RU" dirty="0"/>
          </a:p>
          <a:p>
            <a:pPr marL="109728" indent="0">
              <a:buNone/>
            </a:pPr>
            <a:r>
              <a:rPr lang="ru-RU" dirty="0" smtClean="0"/>
              <a:t>В </a:t>
            </a:r>
            <a:r>
              <a:rPr lang="ru-RU" dirty="0"/>
              <a:t>его состав входят горнолыжные комплексы, трамплины, санно-бобслейная трасса, фристайл центр и сноуборд парк.</a:t>
            </a:r>
            <a:endParaRPr lang="ru-RU" dirty="0" smtClean="0"/>
          </a:p>
          <a:p>
            <a:pPr marL="109728" indent="0">
              <a:buNone/>
            </a:pPr>
            <a:endParaRPr lang="ru-RU" dirty="0"/>
          </a:p>
          <a:p>
            <a:endParaRPr lang="ru-RU" dirty="0" smtClean="0"/>
          </a:p>
          <a:p>
            <a:pPr marL="109728" indent="0">
              <a:buNone/>
            </a:pPr>
            <a:r>
              <a:rPr lang="ru-RU" dirty="0" smtClean="0"/>
              <a:t>Большой ледовый дворец в Олимпийском парке </a:t>
            </a:r>
            <a:r>
              <a:rPr lang="ru-RU" smtClean="0"/>
              <a:t>в Сочи.</a:t>
            </a:r>
            <a:endParaRPr lang="ru-RU" dirty="0"/>
          </a:p>
        </p:txBody>
      </p:sp>
      <p:pic>
        <p:nvPicPr>
          <p:cNvPr id="10" name="Picture 2" descr="C:\Users\123\Desktop\1251644298_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885575" y="599769"/>
            <a:ext cx="2186161" cy="1227373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595" y="4941168"/>
            <a:ext cx="3093446" cy="1789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235" y="3648044"/>
            <a:ext cx="1806707" cy="1027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041" y="3035027"/>
            <a:ext cx="2065389" cy="1296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959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6713" y="620688"/>
            <a:ext cx="8229600" cy="10668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Cambria" pitchFamily="18" charset="0"/>
              </a:rPr>
              <a:t>Олимпийская деревня</a:t>
            </a:r>
            <a:endParaRPr lang="ru-RU" sz="3600" dirty="0"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2064" y="2381627"/>
            <a:ext cx="8035699" cy="3001520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ru-RU" dirty="0" smtClean="0"/>
              <a:t>                                      Задача</a:t>
            </a:r>
          </a:p>
          <a:p>
            <a:pPr marL="109728" indent="0">
              <a:buNone/>
            </a:pPr>
            <a:endParaRPr lang="ru-RU" dirty="0" smtClean="0"/>
          </a:p>
          <a:p>
            <a:r>
              <a:rPr lang="ru-RU" dirty="0" smtClean="0"/>
              <a:t>За каждый из 3 столиков сели по 4 спортсмена. Сколько всего спортсменов сидят за столиками?</a:t>
            </a:r>
          </a:p>
          <a:p>
            <a:endParaRPr lang="ru-RU" dirty="0"/>
          </a:p>
          <a:p>
            <a:r>
              <a:rPr lang="ru-RU" dirty="0" smtClean="0"/>
              <a:t>20 спортсменов сели за столики по 5 человек. Сколько столов они заняли?</a:t>
            </a:r>
          </a:p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980728"/>
            <a:ext cx="2516560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2016224" cy="1502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914" y="5157192"/>
            <a:ext cx="14319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8025" y="534732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 . 3=12 (с.)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491880" y="532126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20:5=4 (с.)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329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48680"/>
            <a:ext cx="67818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Georgia" pitchFamily="18" charset="0"/>
              </a:rPr>
              <a:t>Устный счёт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127505"/>
            <a:ext cx="1872208" cy="792088"/>
          </a:xfrm>
          <a:prstGeom prst="rect">
            <a:avLst/>
          </a:prstGeom>
          <a:solidFill>
            <a:srgbClr val="FBAB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5+9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04248" y="1340768"/>
            <a:ext cx="1872208" cy="792088"/>
          </a:xfrm>
          <a:prstGeom prst="rect">
            <a:avLst/>
          </a:prstGeom>
          <a:solidFill>
            <a:srgbClr val="FBAB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13-7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78854" y="3111796"/>
            <a:ext cx="1872208" cy="792088"/>
          </a:xfrm>
          <a:prstGeom prst="rect">
            <a:avLst/>
          </a:prstGeom>
          <a:solidFill>
            <a:srgbClr val="FBAB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6+8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85487" y="1523549"/>
            <a:ext cx="1872208" cy="792088"/>
          </a:xfrm>
          <a:prstGeom prst="rect">
            <a:avLst/>
          </a:prstGeom>
          <a:solidFill>
            <a:srgbClr val="FBAB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41-2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11760" y="5772462"/>
            <a:ext cx="1872208" cy="792088"/>
          </a:xfrm>
          <a:prstGeom prst="rect">
            <a:avLst/>
          </a:prstGeom>
          <a:solidFill>
            <a:srgbClr val="FBAB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17-9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88224" y="5877272"/>
            <a:ext cx="1872208" cy="792088"/>
          </a:xfrm>
          <a:prstGeom prst="rect">
            <a:avLst/>
          </a:prstGeom>
          <a:solidFill>
            <a:srgbClr val="FBAB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36-10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04132" y="2533270"/>
            <a:ext cx="1872208" cy="792088"/>
          </a:xfrm>
          <a:prstGeom prst="rect">
            <a:avLst/>
          </a:prstGeom>
          <a:solidFill>
            <a:srgbClr val="5BD4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21-3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91952" y="2420888"/>
            <a:ext cx="1872208" cy="792088"/>
          </a:xfrm>
          <a:prstGeom prst="rect">
            <a:avLst/>
          </a:prstGeom>
          <a:solidFill>
            <a:srgbClr val="5BD4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7+9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07704" y="3895626"/>
            <a:ext cx="1872208" cy="792088"/>
          </a:xfrm>
          <a:prstGeom prst="rect">
            <a:avLst/>
          </a:prstGeom>
          <a:solidFill>
            <a:srgbClr val="5BD4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15-8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804248" y="4228157"/>
            <a:ext cx="1872208" cy="792088"/>
          </a:xfrm>
          <a:prstGeom prst="rect">
            <a:avLst/>
          </a:prstGeom>
          <a:solidFill>
            <a:srgbClr val="5BD4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48+3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4989743"/>
            <a:ext cx="1872208" cy="792088"/>
          </a:xfrm>
          <a:prstGeom prst="rect">
            <a:avLst/>
          </a:prstGeom>
          <a:solidFill>
            <a:srgbClr val="5BD4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34-10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99992" y="4715633"/>
            <a:ext cx="1872208" cy="792088"/>
          </a:xfrm>
          <a:prstGeom prst="rect">
            <a:avLst/>
          </a:prstGeom>
          <a:solidFill>
            <a:srgbClr val="5BD4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8+7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4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9700"/>
            <a:ext cx="8435280" cy="166112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ambria" pitchFamily="18" charset="0"/>
              </a:rPr>
              <a:t>Вперёд, к победе!</a:t>
            </a:r>
            <a:endParaRPr lang="ru-RU" sz="36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6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53" y="1491882"/>
            <a:ext cx="2127321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user\Desktop\Olympics_medal_Sochi_20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344" y="1604020"/>
            <a:ext cx="33020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01083"/>
            <a:ext cx="2168463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544" y="4491441"/>
            <a:ext cx="2327452" cy="1675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484783"/>
            <a:ext cx="2379855" cy="159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C:\Users\user\Desktop\800px-Stamps_of_Russia_2012_No_1559-61_Mascots_2014_Winter_Olympic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344" y="4244812"/>
            <a:ext cx="3358026" cy="216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69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Cambria" pitchFamily="18" charset="0"/>
              </a:rPr>
              <a:t>Сколько четырёхугольников на рисунке? Выбери правильный ответ.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2348880"/>
            <a:ext cx="3024336" cy="223224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088533" y="3174996"/>
            <a:ext cx="502437" cy="456248"/>
          </a:xfrm>
          <a:prstGeom prst="rect">
            <a:avLst/>
          </a:prstGeom>
          <a:solidFill>
            <a:srgbClr val="FFC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899592" y="2348879"/>
            <a:ext cx="1188941" cy="82611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590970" y="3631244"/>
            <a:ext cx="1332958" cy="94988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2590970" y="2348880"/>
            <a:ext cx="1332958" cy="82611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899592" y="3631244"/>
            <a:ext cx="1188941" cy="94988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Трапеция 24"/>
          <p:cNvSpPr/>
          <p:nvPr/>
        </p:nvSpPr>
        <p:spPr>
          <a:xfrm>
            <a:off x="5220072" y="2420888"/>
            <a:ext cx="3024336" cy="2160240"/>
          </a:xfrm>
          <a:prstGeom prst="trapezoid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5796136" y="2420888"/>
            <a:ext cx="1800200" cy="21602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7596336" y="2420888"/>
            <a:ext cx="76200" cy="21602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060535" y="493187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1060535" y="4904593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921660" y="4869160"/>
            <a:ext cx="7322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j-lt"/>
              </a:rPr>
              <a:t>4, 5, 6					2,3,4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803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sz="5400" b="1" dirty="0" smtClean="0">
                <a:solidFill>
                  <a:srgbClr val="C00000"/>
                </a:solidFill>
              </a:rPr>
              <a:t>МОЛОДЦЫ !!!</a:t>
            </a:r>
            <a:endParaRPr lang="ru-RU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69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3025028"/>
              </p:ext>
            </p:extLst>
          </p:nvPr>
        </p:nvGraphicFramePr>
        <p:xfrm>
          <a:off x="0" y="2780928"/>
          <a:ext cx="9144000" cy="4255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Изображение" r:id="rId3" imgW="6687483" imgH="3885714" progId="StaticMetafile">
                  <p:embed/>
                </p:oleObj>
              </mc:Choice>
              <mc:Fallback>
                <p:oleObj name="Изображение" r:id="rId3" imgW="6687483" imgH="3885714" progId="StaticMetafil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780928"/>
                        <a:ext cx="9144000" cy="42553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1"/>
            <a:ext cx="7988424" cy="93610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Georgia" pitchFamily="18" charset="0"/>
              </a:rPr>
              <a:t>Урок математики во 2 классе 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268760"/>
            <a:ext cx="9144000" cy="247268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ХХ</a:t>
            </a:r>
            <a:r>
              <a:rPr lang="en-US" sz="4800" b="1" dirty="0" smtClean="0">
                <a:solidFill>
                  <a:schemeClr val="bg1"/>
                </a:solidFill>
              </a:rPr>
              <a:t>II </a:t>
            </a:r>
            <a:r>
              <a:rPr lang="ru-RU" sz="4800" b="1" dirty="0" smtClean="0">
                <a:solidFill>
                  <a:schemeClr val="bg1"/>
                </a:solidFill>
              </a:rPr>
              <a:t>Олимпийские игры в Сочи 2014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5949945"/>
            <a:ext cx="90252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7 февраля-23 февраля 2014 года</a:t>
            </a:r>
            <a:endParaRPr lang="ru-RU" sz="4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72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864096"/>
          </a:xfr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Виды спорта на Олимпиаде в Сочи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>
            <a:normAutofit/>
          </a:bodyPr>
          <a:lstStyle/>
          <a:p>
            <a:r>
              <a:rPr lang="ru-RU" sz="1800" dirty="0"/>
              <a:t>Лыжный спорт: горнолыжный спорт, лыжное двоеборье, лыжные гонки, прыжки на лыжах с трамплина, сноубординг, фристайл</a:t>
            </a:r>
          </a:p>
          <a:p>
            <a:endParaRPr lang="ru-RU" sz="2000" dirty="0" smtClean="0"/>
          </a:p>
          <a:p>
            <a:r>
              <a:rPr lang="ru-RU" sz="1800" dirty="0" smtClean="0"/>
              <a:t>Биатлон</a:t>
            </a:r>
          </a:p>
          <a:p>
            <a:endParaRPr lang="ru-RU" sz="1800" dirty="0" smtClean="0"/>
          </a:p>
          <a:p>
            <a:r>
              <a:rPr lang="ru-RU" sz="1800" dirty="0" smtClean="0"/>
              <a:t>Бобслей</a:t>
            </a:r>
          </a:p>
          <a:p>
            <a:endParaRPr lang="ru-RU" sz="1800" dirty="0" smtClean="0"/>
          </a:p>
          <a:p>
            <a:r>
              <a:rPr lang="ru-RU" sz="1800" dirty="0" smtClean="0"/>
              <a:t>Конькобежный спорт: конькобежный спорт, </a:t>
            </a:r>
          </a:p>
          <a:p>
            <a:pPr marL="109728" indent="0">
              <a:buNone/>
            </a:pPr>
            <a:r>
              <a:rPr lang="ru-RU" sz="1800" dirty="0"/>
              <a:t> </a:t>
            </a:r>
            <a:r>
              <a:rPr lang="ru-RU" sz="1800" dirty="0" smtClean="0"/>
              <a:t>   фигурное катание, шорт-трек</a:t>
            </a:r>
          </a:p>
          <a:p>
            <a:endParaRPr lang="ru-RU" sz="1800" dirty="0" smtClean="0"/>
          </a:p>
          <a:p>
            <a:r>
              <a:rPr lang="ru-RU" sz="1800" dirty="0" smtClean="0"/>
              <a:t>Санный спорт</a:t>
            </a:r>
          </a:p>
          <a:p>
            <a:pPr marL="109728" indent="0">
              <a:buNone/>
            </a:pPr>
            <a:endParaRPr lang="ru-RU" sz="1800" dirty="0" smtClean="0"/>
          </a:p>
          <a:p>
            <a:r>
              <a:rPr lang="ru-RU" sz="1800" dirty="0" smtClean="0"/>
              <a:t>Хоккей с шайбой</a:t>
            </a:r>
          </a:p>
          <a:p>
            <a:pPr marL="109728" indent="0">
              <a:buNone/>
            </a:pPr>
            <a:r>
              <a:rPr lang="ru-RU" sz="1800" dirty="0" smtClean="0"/>
              <a:t>                                                                                                        Скелетон</a:t>
            </a:r>
          </a:p>
          <a:p>
            <a:pPr marL="109728" indent="0">
              <a:buNone/>
            </a:pPr>
            <a:endParaRPr lang="ru-RU" sz="1800" dirty="0" smtClean="0"/>
          </a:p>
          <a:p>
            <a:pPr marL="109728" indent="0">
              <a:buNone/>
            </a:pPr>
            <a:r>
              <a:rPr lang="ru-RU" sz="1800" dirty="0" smtClean="0"/>
              <a:t>                                                               Кёрлинг</a:t>
            </a:r>
            <a:endParaRPr lang="ru-RU" sz="1800" dirty="0"/>
          </a:p>
          <a:p>
            <a:endParaRPr lang="ru-RU" sz="1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849" y="1833259"/>
            <a:ext cx="955153" cy="1220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232" y="2127943"/>
            <a:ext cx="1073945" cy="87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259262"/>
            <a:ext cx="1431925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480" y="4259262"/>
            <a:ext cx="1506478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886" y="2548849"/>
            <a:ext cx="1484435" cy="111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083" y="5189537"/>
            <a:ext cx="1994917" cy="1326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742" y="3375388"/>
            <a:ext cx="959394" cy="760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129418"/>
            <a:ext cx="862811" cy="1134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766" y="3396620"/>
            <a:ext cx="1237190" cy="790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411" y="1757977"/>
            <a:ext cx="1293545" cy="1032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322" y="2149773"/>
            <a:ext cx="1071368" cy="71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Рисунок 15" descr="http://im0-tub-ru.yandex.net/i?id=44253995-41-72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480" y="5343898"/>
            <a:ext cx="1074420" cy="1431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http://im8-tub-ru.yandex.net/i?id=538645638-59-72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540" y="2018467"/>
            <a:ext cx="1199126" cy="849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589240"/>
            <a:ext cx="1548829" cy="104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775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9036496" cy="18051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+mn-lt"/>
              </a:rPr>
              <a:t>Вспомните, как мы учились складывать и вычитать числа в примерах </a:t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>26+2, 26+10, 26-2, 26-10 ?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При сложении чисел единицы складывают с единицами , а десятки с десятками.</a:t>
            </a:r>
          </a:p>
          <a:p>
            <a:pPr marL="109728" indent="0" algn="ctr">
              <a:buNone/>
            </a:pPr>
            <a:r>
              <a:rPr lang="ru-RU" sz="3600" dirty="0" smtClean="0"/>
              <a:t>26+2=28                             26+10=36</a:t>
            </a:r>
          </a:p>
          <a:p>
            <a:pPr marL="109728" indent="0">
              <a:buNone/>
            </a:pPr>
            <a:endParaRPr lang="ru-RU" sz="3600" dirty="0" smtClean="0"/>
          </a:p>
          <a:p>
            <a:pPr marL="109728" indent="0"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При вычитании из единиц вычитают единицы, а из десятков десятки.</a:t>
            </a:r>
          </a:p>
          <a:p>
            <a:pPr marL="109728" indent="0" algn="ctr">
              <a:buNone/>
            </a:pPr>
            <a:r>
              <a:rPr lang="ru-RU" sz="3600" dirty="0" smtClean="0"/>
              <a:t>26-2=24			      26-10=16</a:t>
            </a:r>
            <a:endParaRPr lang="ru-RU" sz="3600" dirty="0"/>
          </a:p>
        </p:txBody>
      </p:sp>
      <p:sp>
        <p:nvSpPr>
          <p:cNvPr id="4" name="Дуга 3"/>
          <p:cNvSpPr/>
          <p:nvPr/>
        </p:nvSpPr>
        <p:spPr>
          <a:xfrm rot="8050806">
            <a:off x="1303190" y="3024072"/>
            <a:ext cx="850189" cy="882412"/>
          </a:xfrm>
          <a:prstGeom prst="arc">
            <a:avLst/>
          </a:prstGeom>
          <a:ln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уга 4"/>
          <p:cNvSpPr/>
          <p:nvPr/>
        </p:nvSpPr>
        <p:spPr>
          <a:xfrm rot="8050806">
            <a:off x="6228687" y="5040297"/>
            <a:ext cx="850189" cy="882412"/>
          </a:xfrm>
          <a:prstGeom prst="arc">
            <a:avLst/>
          </a:prstGeom>
          <a:ln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уга 5"/>
          <p:cNvSpPr/>
          <p:nvPr/>
        </p:nvSpPr>
        <p:spPr>
          <a:xfrm rot="8050806">
            <a:off x="6559772" y="5040296"/>
            <a:ext cx="850189" cy="882412"/>
          </a:xfrm>
          <a:prstGeom prst="arc">
            <a:avLst/>
          </a:prstGeom>
          <a:ln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Дуга 6"/>
          <p:cNvSpPr/>
          <p:nvPr/>
        </p:nvSpPr>
        <p:spPr>
          <a:xfrm rot="8050806">
            <a:off x="1303190" y="5040296"/>
            <a:ext cx="850189" cy="882412"/>
          </a:xfrm>
          <a:prstGeom prst="arc">
            <a:avLst/>
          </a:prstGeom>
          <a:ln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уга 7"/>
          <p:cNvSpPr/>
          <p:nvPr/>
        </p:nvSpPr>
        <p:spPr>
          <a:xfrm rot="8050806">
            <a:off x="6199732" y="3024073"/>
            <a:ext cx="850189" cy="882412"/>
          </a:xfrm>
          <a:prstGeom prst="arc">
            <a:avLst/>
          </a:prstGeom>
          <a:ln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уга 8"/>
          <p:cNvSpPr/>
          <p:nvPr/>
        </p:nvSpPr>
        <p:spPr>
          <a:xfrm rot="8050806">
            <a:off x="6415756" y="3024072"/>
            <a:ext cx="850189" cy="882412"/>
          </a:xfrm>
          <a:prstGeom prst="arc">
            <a:avLst/>
          </a:prstGeom>
          <a:ln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15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252520" cy="1445096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ru-RU" dirty="0"/>
              <a:t/>
            </a:r>
            <a:br>
              <a:rPr lang="ru-RU" dirty="0"/>
            </a:br>
            <a:r>
              <a:rPr lang="ru-RU" sz="3100" dirty="0" smtClean="0">
                <a:latin typeface="+mn-lt"/>
              </a:rPr>
              <a:t>Скоростной спуск на лыжах. Мы </a:t>
            </a:r>
            <a:r>
              <a:rPr lang="ru-RU" sz="3100" dirty="0">
                <a:latin typeface="+mn-lt"/>
              </a:rPr>
              <a:t>с вами в горах</a:t>
            </a:r>
            <a:r>
              <a:rPr lang="ru-RU" sz="3100" dirty="0" smtClean="0">
                <a:latin typeface="+mn-lt"/>
              </a:rPr>
              <a:t>. </a:t>
            </a:r>
            <a:r>
              <a:rPr lang="ru-RU" sz="3100" dirty="0">
                <a:latin typeface="+mn-lt"/>
              </a:rPr>
              <a:t>Нам нужно спустится </a:t>
            </a:r>
            <a:r>
              <a:rPr lang="ru-RU" sz="3100" dirty="0" smtClean="0">
                <a:latin typeface="+mn-lt"/>
              </a:rPr>
              <a:t>вниз. Приготовили сноуборды.</a:t>
            </a:r>
            <a:r>
              <a:rPr lang="ru-RU" sz="3100" dirty="0">
                <a:latin typeface="+mn-lt"/>
              </a:rPr>
              <a:t/>
            </a:r>
            <a:br>
              <a:rPr lang="ru-RU" sz="3100" dirty="0">
                <a:latin typeface="+mn-lt"/>
              </a:rPr>
            </a:br>
            <a:r>
              <a:rPr lang="ru-RU" sz="3100" dirty="0" smtClean="0">
                <a:latin typeface="+mn-lt"/>
              </a:rPr>
              <a:t>Съезжаем </a:t>
            </a:r>
            <a:r>
              <a:rPr lang="ru-RU" sz="3100" dirty="0">
                <a:latin typeface="+mn-lt"/>
              </a:rPr>
              <a:t>!!!</a:t>
            </a:r>
            <a:br>
              <a:rPr lang="ru-RU" sz="3100" dirty="0">
                <a:latin typeface="+mn-lt"/>
              </a:rPr>
            </a:br>
            <a:endParaRPr lang="ru-RU" sz="3100" dirty="0">
              <a:latin typeface="+mn-lt"/>
            </a:endParaRPr>
          </a:p>
        </p:txBody>
      </p:sp>
      <p:pic>
        <p:nvPicPr>
          <p:cNvPr id="4098" name="Picture 2" descr="C:\Users\user\Desktop\с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24944"/>
            <a:ext cx="220824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135" y="1655248"/>
            <a:ext cx="1512168" cy="1014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47864" y="2162377"/>
            <a:ext cx="50405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2 д. 5 ед.   =</a:t>
            </a:r>
          </a:p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7 д. 4 ед.   =</a:t>
            </a:r>
          </a:p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5 д. 8 ед.   =</a:t>
            </a:r>
          </a:p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3 д. 6 ед.   = </a:t>
            </a:r>
          </a:p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Сумма чисел 83  и 5</a:t>
            </a:r>
          </a:p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Увеличь 54 на 30</a:t>
            </a:r>
          </a:p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Разность чисел 28 и 4</a:t>
            </a:r>
          </a:p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Уменьши 27 на 20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7693" y="5428586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25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619672" y="5675624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74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627784" y="5459363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58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707904" y="5675624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36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716016" y="5571505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88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5820575" y="5720973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84</a:t>
            </a:r>
            <a:endParaRPr lang="ru-RU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6844921" y="5428586"/>
            <a:ext cx="931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24</a:t>
            </a:r>
            <a:endParaRPr lang="ru-RU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8082644" y="5720972"/>
            <a:ext cx="611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7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5489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87714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+mn-lt"/>
              </a:rPr>
              <a:t>          Минутка чистописания</a:t>
            </a:r>
            <a:br>
              <a:rPr lang="ru-RU" dirty="0" smtClean="0">
                <a:latin typeface="+mn-lt"/>
              </a:rPr>
            </a:br>
            <a:r>
              <a:rPr lang="ru-RU" i="1" dirty="0" smtClean="0">
                <a:latin typeface="Cambria Math" pitchFamily="18" charset="0"/>
                <a:ea typeface="Cambria Math" pitchFamily="18" charset="0"/>
              </a:rPr>
              <a:t>22   22  22</a:t>
            </a:r>
            <a:endParaRPr lang="ru-RU" i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ru-RU" i="1" dirty="0" smtClean="0">
                <a:latin typeface="Cambria Math" pitchFamily="18" charset="0"/>
                <a:ea typeface="Cambria Math" pitchFamily="18" charset="0"/>
              </a:rPr>
              <a:t>                                              №3  (СТР. 49)</a:t>
            </a:r>
          </a:p>
          <a:p>
            <a:pPr marL="109728" indent="0">
              <a:buNone/>
            </a:pPr>
            <a:r>
              <a:rPr lang="ru-RU" i="1" dirty="0" smtClean="0">
                <a:latin typeface="Cambria Math" pitchFamily="18" charset="0"/>
                <a:ea typeface="Cambria Math" pitchFamily="18" charset="0"/>
              </a:rPr>
              <a:t>29-8=21              20+1=21             </a:t>
            </a:r>
          </a:p>
          <a:p>
            <a:pPr marL="109728" indent="0">
              <a:buNone/>
            </a:pPr>
            <a:r>
              <a:rPr lang="ru-RU" i="1" dirty="0" smtClean="0">
                <a:latin typeface="Cambria Math" pitchFamily="18" charset="0"/>
                <a:ea typeface="Cambria Math" pitchFamily="18" charset="0"/>
              </a:rPr>
              <a:t>11+10=21          61-40=21</a:t>
            </a:r>
          </a:p>
          <a:p>
            <a:pPr marL="109728" indent="0">
              <a:buNone/>
            </a:pPr>
            <a:endParaRPr lang="ru-RU" i="1" dirty="0">
              <a:latin typeface="Cambria Math" pitchFamily="18" charset="0"/>
              <a:ea typeface="Cambria Math" pitchFamily="18" charset="0"/>
            </a:endParaRPr>
          </a:p>
          <a:p>
            <a:pPr marL="109728" indent="0">
              <a:buNone/>
            </a:pPr>
            <a:r>
              <a:rPr lang="ru-RU" i="1" dirty="0" smtClean="0">
                <a:latin typeface="Cambria Math" pitchFamily="18" charset="0"/>
                <a:ea typeface="Cambria Math" pitchFamily="18" charset="0"/>
              </a:rPr>
              <a:t>46+2                                 46-2</a:t>
            </a:r>
          </a:p>
          <a:p>
            <a:pPr marL="109728" indent="0">
              <a:buNone/>
            </a:pPr>
            <a:r>
              <a:rPr lang="ru-RU" i="1" dirty="0" smtClean="0">
                <a:latin typeface="Cambria Math" pitchFamily="18" charset="0"/>
                <a:ea typeface="Cambria Math" pitchFamily="18" charset="0"/>
              </a:rPr>
              <a:t>53+4                                 68-7</a:t>
            </a:r>
          </a:p>
          <a:p>
            <a:pPr marL="109728" indent="0">
              <a:buNone/>
            </a:pPr>
            <a:r>
              <a:rPr lang="ru-RU" i="1" dirty="0" smtClean="0">
                <a:latin typeface="Cambria Math" pitchFamily="18" charset="0"/>
                <a:ea typeface="Cambria Math" pitchFamily="18" charset="0"/>
              </a:rPr>
              <a:t>30+12                               80-60</a:t>
            </a:r>
          </a:p>
          <a:p>
            <a:pPr marL="109728" indent="0">
              <a:buNone/>
            </a:pPr>
            <a:r>
              <a:rPr lang="ru-RU" i="1" dirty="0" smtClean="0">
                <a:latin typeface="Cambria Math" pitchFamily="18" charset="0"/>
                <a:ea typeface="Cambria Math" pitchFamily="18" charset="0"/>
              </a:rPr>
              <a:t>62+5                                  37-30    </a:t>
            </a:r>
            <a:endParaRPr lang="ru-RU" i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28184" y="4235505"/>
            <a:ext cx="1836204" cy="357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Дуга 5"/>
          <p:cNvSpPr/>
          <p:nvPr/>
        </p:nvSpPr>
        <p:spPr>
          <a:xfrm rot="8050806">
            <a:off x="4295261" y="4095988"/>
            <a:ext cx="553476" cy="466222"/>
          </a:xfrm>
          <a:prstGeom prst="arc">
            <a:avLst/>
          </a:prstGeom>
          <a:ln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Дуга 6"/>
          <p:cNvSpPr/>
          <p:nvPr/>
        </p:nvSpPr>
        <p:spPr>
          <a:xfrm rot="8050806">
            <a:off x="4218453" y="4490635"/>
            <a:ext cx="707092" cy="605329"/>
          </a:xfrm>
          <a:prstGeom prst="arc">
            <a:avLst/>
          </a:prstGeom>
          <a:ln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уга 7"/>
          <p:cNvSpPr/>
          <p:nvPr/>
        </p:nvSpPr>
        <p:spPr>
          <a:xfrm rot="8050806">
            <a:off x="4002288" y="4712405"/>
            <a:ext cx="850189" cy="882412"/>
          </a:xfrm>
          <a:prstGeom prst="arc">
            <a:avLst/>
          </a:prstGeom>
          <a:ln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уга 8"/>
          <p:cNvSpPr/>
          <p:nvPr/>
        </p:nvSpPr>
        <p:spPr>
          <a:xfrm rot="8050806">
            <a:off x="4364419" y="5313546"/>
            <a:ext cx="742492" cy="738976"/>
          </a:xfrm>
          <a:prstGeom prst="arc">
            <a:avLst/>
          </a:prstGeom>
          <a:ln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уга 9"/>
          <p:cNvSpPr/>
          <p:nvPr/>
        </p:nvSpPr>
        <p:spPr>
          <a:xfrm rot="8050806">
            <a:off x="883599" y="4005087"/>
            <a:ext cx="694674" cy="693234"/>
          </a:xfrm>
          <a:prstGeom prst="arc">
            <a:avLst/>
          </a:prstGeom>
          <a:ln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уга 10"/>
          <p:cNvSpPr/>
          <p:nvPr/>
        </p:nvSpPr>
        <p:spPr>
          <a:xfrm rot="8050806">
            <a:off x="889457" y="4467649"/>
            <a:ext cx="669934" cy="670920"/>
          </a:xfrm>
          <a:prstGeom prst="arc">
            <a:avLst/>
          </a:prstGeom>
          <a:ln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уга 11"/>
          <p:cNvSpPr/>
          <p:nvPr/>
        </p:nvSpPr>
        <p:spPr>
          <a:xfrm rot="8050806">
            <a:off x="583109" y="4705955"/>
            <a:ext cx="850189" cy="882412"/>
          </a:xfrm>
          <a:prstGeom prst="arc">
            <a:avLst/>
          </a:prstGeom>
          <a:ln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уга 12"/>
          <p:cNvSpPr/>
          <p:nvPr/>
        </p:nvSpPr>
        <p:spPr>
          <a:xfrm rot="8050806">
            <a:off x="820682" y="5406234"/>
            <a:ext cx="663075" cy="662611"/>
          </a:xfrm>
          <a:prstGeom prst="arc">
            <a:avLst/>
          </a:prstGeom>
          <a:ln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уга 13"/>
          <p:cNvSpPr/>
          <p:nvPr/>
        </p:nvSpPr>
        <p:spPr>
          <a:xfrm rot="8050806">
            <a:off x="779389" y="4625748"/>
            <a:ext cx="925679" cy="956326"/>
          </a:xfrm>
          <a:prstGeom prst="arc">
            <a:avLst/>
          </a:prstGeom>
          <a:ln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уга 14"/>
          <p:cNvSpPr/>
          <p:nvPr/>
        </p:nvSpPr>
        <p:spPr>
          <a:xfrm rot="8050806">
            <a:off x="4291520" y="4712406"/>
            <a:ext cx="850189" cy="882412"/>
          </a:xfrm>
          <a:prstGeom prst="arc">
            <a:avLst/>
          </a:prstGeom>
          <a:ln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уга 15"/>
          <p:cNvSpPr/>
          <p:nvPr/>
        </p:nvSpPr>
        <p:spPr>
          <a:xfrm rot="8050806">
            <a:off x="4096264" y="5205493"/>
            <a:ext cx="850189" cy="882412"/>
          </a:xfrm>
          <a:prstGeom prst="arc">
            <a:avLst/>
          </a:prstGeom>
          <a:ln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97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881840"/>
          </a:xfrm>
        </p:spPr>
        <p:txBody>
          <a:bodyPr/>
          <a:lstStyle/>
          <a:p>
            <a:pPr marL="109728" indent="0">
              <a:buNone/>
            </a:pPr>
            <a:r>
              <a:rPr lang="ru-RU" i="1" dirty="0" smtClean="0">
                <a:latin typeface="Cambria" pitchFamily="18" charset="0"/>
              </a:rPr>
              <a:t>48        44             </a:t>
            </a:r>
          </a:p>
          <a:p>
            <a:pPr marL="109728" indent="0">
              <a:buNone/>
            </a:pPr>
            <a:r>
              <a:rPr lang="ru-RU" i="1" dirty="0" smtClean="0">
                <a:latin typeface="Cambria" pitchFamily="18" charset="0"/>
              </a:rPr>
              <a:t>57        61</a:t>
            </a:r>
          </a:p>
          <a:p>
            <a:pPr marL="109728" indent="0">
              <a:buNone/>
            </a:pPr>
            <a:r>
              <a:rPr lang="ru-RU" i="1" dirty="0" smtClean="0">
                <a:latin typeface="Cambria" pitchFamily="18" charset="0"/>
              </a:rPr>
              <a:t>42        20</a:t>
            </a:r>
          </a:p>
          <a:p>
            <a:pPr marL="109728" indent="0">
              <a:buNone/>
            </a:pPr>
            <a:r>
              <a:rPr lang="ru-RU" i="1" dirty="0" smtClean="0">
                <a:latin typeface="Cambria" pitchFamily="18" charset="0"/>
              </a:rPr>
              <a:t>67        7</a:t>
            </a:r>
          </a:p>
          <a:p>
            <a:pPr marL="109728" indent="0">
              <a:buNone/>
            </a:pPr>
            <a:endParaRPr lang="ru-RU" i="1" dirty="0">
              <a:latin typeface="Cambria" pitchFamily="18" charset="0"/>
            </a:endParaRPr>
          </a:p>
          <a:p>
            <a:pPr marL="109728" indent="0">
              <a:buNone/>
            </a:pPr>
            <a:r>
              <a:rPr lang="ru-RU" i="1" dirty="0" smtClean="0">
                <a:latin typeface="Cambria" pitchFamily="18" charset="0"/>
              </a:rPr>
              <a:t>Прочитайте выражения</a:t>
            </a:r>
          </a:p>
          <a:p>
            <a:pPr marL="109728" indent="0">
              <a:buNone/>
            </a:pPr>
            <a:r>
              <a:rPr lang="ru-RU" i="1" dirty="0" smtClean="0">
                <a:latin typeface="Cambria" pitchFamily="18" charset="0"/>
              </a:rPr>
              <a:t>92-(30-20)= </a:t>
            </a:r>
          </a:p>
          <a:p>
            <a:pPr marL="109728" indent="0">
              <a:buNone/>
            </a:pPr>
            <a:r>
              <a:rPr lang="ru-RU" i="1" dirty="0">
                <a:latin typeface="Cambria" pitchFamily="18" charset="0"/>
              </a:rPr>
              <a:t> </a:t>
            </a:r>
            <a:r>
              <a:rPr lang="ru-RU" i="1" dirty="0" smtClean="0">
                <a:latin typeface="Cambria" pitchFamily="18" charset="0"/>
              </a:rPr>
              <a:t>          10</a:t>
            </a:r>
          </a:p>
          <a:p>
            <a:pPr marL="109728" indent="0">
              <a:buNone/>
            </a:pPr>
            <a:r>
              <a:rPr lang="ru-RU" i="1" dirty="0" smtClean="0">
                <a:latin typeface="Cambria" pitchFamily="18" charset="0"/>
              </a:rPr>
              <a:t>70-(6+4)=</a:t>
            </a:r>
          </a:p>
          <a:p>
            <a:pPr marL="109728" indent="0">
              <a:buNone/>
            </a:pPr>
            <a:r>
              <a:rPr lang="ru-RU" i="1" dirty="0" smtClean="0">
                <a:latin typeface="Cambria" pitchFamily="18" charset="0"/>
              </a:rPr>
              <a:t>         10</a:t>
            </a:r>
          </a:p>
          <a:p>
            <a:pPr marL="109728" indent="0">
              <a:buNone/>
            </a:pPr>
            <a:endParaRPr lang="ru-RU" i="1" dirty="0" smtClean="0">
              <a:latin typeface="Cambria" pitchFamily="18" charset="0"/>
            </a:endParaRPr>
          </a:p>
        </p:txBody>
      </p:sp>
      <p:sp>
        <p:nvSpPr>
          <p:cNvPr id="4" name="Дуга 3"/>
          <p:cNvSpPr/>
          <p:nvPr/>
        </p:nvSpPr>
        <p:spPr>
          <a:xfrm rot="8050806">
            <a:off x="1322781" y="3033635"/>
            <a:ext cx="910776" cy="962664"/>
          </a:xfrm>
          <a:prstGeom prst="arc">
            <a:avLst/>
          </a:prstGeom>
          <a:ln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635927" y="3474238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latin typeface="Cambria" pitchFamily="18" charset="0"/>
              </a:rPr>
              <a:t>82</a:t>
            </a:r>
            <a:endParaRPr lang="ru-RU" sz="2800" i="1" dirty="0">
              <a:latin typeface="Cambria" pitchFamily="18" charset="0"/>
            </a:endParaRPr>
          </a:p>
        </p:txBody>
      </p:sp>
      <p:sp>
        <p:nvSpPr>
          <p:cNvPr id="6" name="Дуга 5"/>
          <p:cNvSpPr/>
          <p:nvPr/>
        </p:nvSpPr>
        <p:spPr>
          <a:xfrm rot="8050806">
            <a:off x="1224266" y="4234882"/>
            <a:ext cx="703580" cy="722521"/>
          </a:xfrm>
          <a:prstGeom prst="arc">
            <a:avLst/>
          </a:prstGeom>
          <a:ln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440725" y="4426320"/>
            <a:ext cx="915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latin typeface="Cambria" pitchFamily="18" charset="0"/>
              </a:rPr>
              <a:t>60</a:t>
            </a:r>
            <a:endParaRPr lang="ru-RU" sz="2800" i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31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2098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err="1" smtClean="0">
                <a:latin typeface="+mn-lt"/>
              </a:rPr>
              <a:t>Физминутка</a:t>
            </a:r>
            <a:endParaRPr lang="ru-RU" sz="36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61760"/>
          </a:xfrm>
        </p:spPr>
        <p:txBody>
          <a:bodyPr/>
          <a:lstStyle/>
          <a:p>
            <a:pPr marL="109728" indent="0" algn="ctr">
              <a:buNone/>
            </a:pPr>
            <a:r>
              <a:rPr lang="ru-RU" dirty="0">
                <a:latin typeface="Arial" charset="0"/>
              </a:rPr>
              <a:t>Представим себе, что мы биатлонисты. Для этого сначала подвигаем </a:t>
            </a:r>
            <a:r>
              <a:rPr lang="ru-RU" dirty="0" smtClean="0">
                <a:latin typeface="Arial" charset="0"/>
              </a:rPr>
              <a:t>руками, </a:t>
            </a:r>
            <a:r>
              <a:rPr lang="ru-RU" dirty="0">
                <a:latin typeface="Arial" charset="0"/>
              </a:rPr>
              <a:t>так как будто мы идем на лыжах, а потом постараемся поразить глазам все пять мишеней на </a:t>
            </a:r>
            <a:r>
              <a:rPr lang="ru-RU" dirty="0" smtClean="0">
                <a:latin typeface="Arial" charset="0"/>
              </a:rPr>
              <a:t>экране </a:t>
            </a:r>
            <a:endParaRPr lang="ru-RU" dirty="0">
              <a:latin typeface="Arial" charset="0"/>
            </a:endParaRPr>
          </a:p>
          <a:p>
            <a:pPr marL="109728" indent="0" algn="ctr">
              <a:buNone/>
            </a:pPr>
            <a:r>
              <a:rPr lang="ru-RU" dirty="0">
                <a:latin typeface="Arial" charset="0"/>
              </a:rPr>
              <a:t> </a:t>
            </a:r>
            <a:endParaRPr lang="ru-RU" dirty="0" smtClean="0">
              <a:latin typeface="Arial" charset="0"/>
            </a:endParaRPr>
          </a:p>
          <a:p>
            <a:pPr marL="109728" indent="0" algn="ctr">
              <a:buNone/>
            </a:pPr>
            <a:endParaRPr lang="ru-RU" dirty="0" smtClean="0">
              <a:latin typeface="Arial" charset="0"/>
            </a:endParaRPr>
          </a:p>
          <a:p>
            <a:pPr marL="109728" indent="0" algn="ctr">
              <a:buNone/>
            </a:pPr>
            <a:endParaRPr lang="ru-RU" dirty="0" smtClean="0">
              <a:latin typeface="Arial" charset="0"/>
            </a:endParaRPr>
          </a:p>
          <a:p>
            <a:pPr marL="109728" indent="0" algn="ctr">
              <a:buNone/>
            </a:pPr>
            <a:endParaRPr lang="ru-RU" dirty="0" smtClean="0">
              <a:latin typeface="Arial" charset="0"/>
            </a:endParaRPr>
          </a:p>
          <a:p>
            <a:endParaRPr lang="ru-RU" dirty="0"/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656089" y="3655075"/>
            <a:ext cx="914400" cy="914400"/>
          </a:xfrm>
          <a:prstGeom prst="smileyFace">
            <a:avLst>
              <a:gd name="adj" fmla="val 4653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2207924" y="3595140"/>
            <a:ext cx="1139940" cy="1167229"/>
          </a:xfrm>
          <a:prstGeom prst="smileyFace">
            <a:avLst>
              <a:gd name="adj" fmla="val 4653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7478247" y="3721554"/>
            <a:ext cx="914400" cy="9144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5875459" y="3639391"/>
            <a:ext cx="1152128" cy="1083956"/>
          </a:xfrm>
          <a:prstGeom prst="smileyFace">
            <a:avLst>
              <a:gd name="adj" fmla="val 4653"/>
            </a:avLst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3915544" y="3484855"/>
            <a:ext cx="1368152" cy="1332949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9" name="Picture 11" descr="i?id=135650290-56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856854"/>
            <a:ext cx="2615239" cy="1833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958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987</TotalTime>
  <Words>408</Words>
  <Application>Microsoft Office PowerPoint</Application>
  <PresentationFormat>Экран (4:3)</PresentationFormat>
  <Paragraphs>125</Paragraphs>
  <Slides>22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Городская</vt:lpstr>
      <vt:lpstr>Изображение</vt:lpstr>
      <vt:lpstr>Сложение и вычитание двузначных чисел</vt:lpstr>
      <vt:lpstr>Устный счёт</vt:lpstr>
      <vt:lpstr>Урок математики во 2 классе </vt:lpstr>
      <vt:lpstr>Виды спорта на Олимпиаде в Сочи</vt:lpstr>
      <vt:lpstr>Вспомните, как мы учились складывать и вычитать числа в примерах  26+2, 26+10, 26-2, 26-10 ?</vt:lpstr>
      <vt:lpstr> Скоростной спуск на лыжах. Мы с вами в горах. Нам нужно спустится вниз. Приготовили сноуборды. Съезжаем !!! </vt:lpstr>
      <vt:lpstr>          Минутка чистописания 22   22  22</vt:lpstr>
      <vt:lpstr>Презентация PowerPoint</vt:lpstr>
      <vt:lpstr>Физминутка</vt:lpstr>
      <vt:lpstr> Решение задач         Талисманы Сочи-2014</vt:lpstr>
      <vt:lpstr>Задача 10 (стр.51)</vt:lpstr>
      <vt:lpstr>Физминутка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Объекты Олимпиады</vt:lpstr>
      <vt:lpstr>Олимпийская деревня</vt:lpstr>
      <vt:lpstr>Вперёд, к победе!</vt:lpstr>
      <vt:lpstr>Сколько четырёхугольников на рисунке? Выбери правильный ответ.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Сегодня Игры в Сочи получили свои символы — впервые в истории Олимпийского движения их выбирала вся страна! По результатам голосования было принято решение, что победителями конкурса по олимпийскому принципу станут вошедшие в первую тройку при народном голосовании. Эти персонажи — выбор всей нашей страны. Это Белый мишка, Зайка и Леопард, и они уже стали частью истории мирового Олимпийского движения!</dc:title>
  <dc:creator>user</dc:creator>
  <cp:lastModifiedBy>user</cp:lastModifiedBy>
  <cp:revision>67</cp:revision>
  <dcterms:created xsi:type="dcterms:W3CDTF">2013-10-06T19:47:12Z</dcterms:created>
  <dcterms:modified xsi:type="dcterms:W3CDTF">2014-01-12T19:06:41Z</dcterms:modified>
</cp:coreProperties>
</file>