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3/77/793/77793315_large_1107399.png" TargetMode="External"/><Relationship Id="rId2" Type="http://schemas.openxmlformats.org/officeDocument/2006/relationships/hyperlink" Target="http://img-fotki.yandex.ru/get/5302/svetlera.1a5/0_575f2_1aec6711_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em.in.ua/media/images/pero-l.png" TargetMode="External"/><Relationship Id="rId5" Type="http://schemas.openxmlformats.org/officeDocument/2006/relationships/hyperlink" Target="http://img-fotki.yandex.ru/get/4703/66124276.3b/0_69b6d_c8e1d3f3_M.png" TargetMode="External"/><Relationship Id="rId4" Type="http://schemas.openxmlformats.org/officeDocument/2006/relationships/hyperlink" Target="http://s1.pic4you.ru/allimage/y2012/08-28/12216/2377701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077072"/>
            <a:ext cx="4896544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Ямалетдинова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Г.Д.</a:t>
            </a:r>
          </a:p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МБОУ БГ №158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им.М.Карима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(г.Уфа, Республика Башкортостан)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1268760"/>
            <a:ext cx="6912768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Название и</a:t>
            </a:r>
            <a:r>
              <a:rPr kumimoji="0" lang="ru-RU" sz="48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запись трехзначных чисел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aseline="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УМК «Перспектива»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Петерсон</a:t>
            </a:r>
            <a:r>
              <a:rPr kumimoji="0" lang="ru-RU" sz="48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Л.Г</a:t>
            </a: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Использованные источники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Математика 2 класс. Автор </a:t>
            </a:r>
            <a:r>
              <a:rPr lang="ru-RU" dirty="0" err="1" smtClean="0"/>
              <a:t>Петерсон</a:t>
            </a:r>
            <a:r>
              <a:rPr lang="ru-RU" dirty="0" smtClean="0"/>
              <a:t> Л.Г.</a:t>
            </a:r>
          </a:p>
          <a:p>
            <a:pPr algn="ctr"/>
            <a:r>
              <a:rPr lang="ru-RU" u="sng" dirty="0" smtClean="0">
                <a:hlinkClick r:id="rId2"/>
              </a:rPr>
              <a:t>http://img-fotki.yandex.ru/get/5302/svetlera.1a5/0_575f2_1aec6711_L.png </a:t>
            </a:r>
            <a:endParaRPr lang="ru-RU" u="sng" dirty="0" smtClean="0"/>
          </a:p>
          <a:p>
            <a:pPr algn="ctr"/>
            <a:r>
              <a:rPr lang="ru-RU" sz="4000" i="1" dirty="0" smtClean="0"/>
              <a:t>свеча</a:t>
            </a:r>
          </a:p>
          <a:p>
            <a:pPr algn="ctr"/>
            <a:endParaRPr lang="ru-RU" sz="800" i="1" dirty="0" smtClean="0"/>
          </a:p>
          <a:p>
            <a:pPr lvl="0" algn="ctr"/>
            <a:r>
              <a:rPr lang="ru-RU" u="sng" dirty="0" smtClean="0">
                <a:hlinkClick r:id="rId3"/>
              </a:rPr>
              <a:t>http://img1.liveinternet.ru/images/attach/c/3/77/793/77793315_large_1107399.png</a:t>
            </a:r>
            <a:endParaRPr lang="ru-RU" u="sng" dirty="0" smtClean="0"/>
          </a:p>
          <a:p>
            <a:pPr lvl="0" algn="ctr"/>
            <a:r>
              <a:rPr lang="ru-RU" sz="4000" i="1" dirty="0" smtClean="0"/>
              <a:t>угловая виньетка с листьями</a:t>
            </a:r>
          </a:p>
          <a:p>
            <a:pPr lvl="0" algn="ctr"/>
            <a:endParaRPr lang="ru-RU" sz="1100" i="1" dirty="0" smtClean="0"/>
          </a:p>
          <a:p>
            <a:pPr algn="ctr"/>
            <a:r>
              <a:rPr lang="ru-RU" dirty="0" smtClean="0">
                <a:hlinkClick r:id="rId4"/>
              </a:rPr>
              <a:t>http://s1.pic4you.ru/allimage/y2012/08-28/12216/2377701.png</a:t>
            </a:r>
            <a:r>
              <a:rPr lang="ru-RU" dirty="0" smtClean="0"/>
              <a:t>   </a:t>
            </a:r>
          </a:p>
          <a:p>
            <a:pPr algn="ctr"/>
            <a:r>
              <a:rPr lang="ru-RU" sz="4000" i="1" dirty="0" smtClean="0"/>
              <a:t>глобус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dirty="0" smtClean="0">
                <a:hlinkClick r:id="rId5"/>
              </a:rPr>
              <a:t>http://img-fotki.yandex.ru/get/4703/66124276.3b/0_69b6d_c8e1d3f3_M.png</a:t>
            </a:r>
            <a:r>
              <a:rPr lang="ru-RU" dirty="0" smtClean="0"/>
              <a:t>  </a:t>
            </a:r>
          </a:p>
          <a:p>
            <a:pPr algn="ctr"/>
            <a:r>
              <a:rPr lang="ru-RU" sz="4000" i="1" dirty="0" smtClean="0"/>
              <a:t>книги</a:t>
            </a:r>
          </a:p>
          <a:p>
            <a:pPr algn="ctr"/>
            <a:endParaRPr lang="ru-RU" sz="800" i="1" dirty="0" smtClean="0"/>
          </a:p>
          <a:p>
            <a:pPr lvl="0" algn="ctr"/>
            <a:r>
              <a:rPr lang="ru-RU" dirty="0" smtClean="0">
                <a:hlinkClick r:id="rId6"/>
              </a:rPr>
              <a:t>http://poem.in.ua/media/images/pero-l.png</a:t>
            </a:r>
            <a:r>
              <a:rPr lang="ru-RU" dirty="0" smtClean="0"/>
              <a:t>  </a:t>
            </a:r>
          </a:p>
          <a:p>
            <a:pPr lvl="0" algn="ctr"/>
            <a:r>
              <a:rPr lang="ru-RU" sz="4000" i="1" dirty="0" smtClean="0"/>
              <a:t>перо, чернильница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5" y="62068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Назови самое маленькое и самое большое: 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-двузначное число</a:t>
            </a:r>
          </a:p>
          <a:p>
            <a:r>
              <a:rPr lang="ru-RU" sz="3600" b="1" dirty="0" smtClean="0"/>
              <a:t>-трехзначное число.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2204864"/>
            <a:ext cx="165942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10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1700808"/>
            <a:ext cx="165942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500" b="1" dirty="0" smtClean="0">
                <a:solidFill>
                  <a:schemeClr val="accent4">
                    <a:lumMod val="75000"/>
                  </a:schemeClr>
                </a:solidFill>
              </a:rPr>
              <a:t>99</a:t>
            </a:r>
            <a:endParaRPr lang="ru-RU" sz="115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861048"/>
            <a:ext cx="2232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</a:rPr>
              <a:t>100</a:t>
            </a:r>
            <a:endParaRPr lang="ru-RU" sz="9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4365104"/>
            <a:ext cx="252028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dirty="0" smtClean="0">
                <a:solidFill>
                  <a:schemeClr val="tx2"/>
                </a:solidFill>
              </a:rPr>
              <a:t>999</a:t>
            </a:r>
            <a:endParaRPr lang="ru-RU" sz="115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gradFill>
                  <a:gsLst>
                    <a:gs pos="0">
                      <a:schemeClr val="accent2">
                        <a:lumMod val="50000"/>
                      </a:schemeClr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</a:rPr>
              <a:t>Какое число следует при счете за числом</a:t>
            </a:r>
            <a:r>
              <a:rPr lang="ru-RU" sz="2800" b="1" dirty="0" smtClean="0">
                <a:gradFill>
                  <a:gsLst>
                    <a:gs pos="0">
                      <a:schemeClr val="accent2">
                        <a:lumMod val="50000"/>
                      </a:schemeClr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</a:rPr>
              <a:t>:</a:t>
            </a:r>
            <a:endParaRPr lang="ru-RU" sz="2800" b="1" dirty="0">
              <a:gradFill>
                <a:gsLst>
                  <a:gs pos="0">
                    <a:schemeClr val="accent2">
                      <a:lumMod val="50000"/>
                    </a:schemeClr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484784"/>
            <a:ext cx="215956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</a:rPr>
              <a:t>482,</a:t>
            </a:r>
            <a:endParaRPr lang="ru-RU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484784"/>
            <a:ext cx="187743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</a:rPr>
              <a:t>483</a:t>
            </a:r>
            <a:endParaRPr lang="ru-RU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708920"/>
            <a:ext cx="215956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5">
                    <a:lumMod val="50000"/>
                  </a:schemeClr>
                </a:solidFill>
              </a:rPr>
              <a:t>529,</a:t>
            </a:r>
            <a:endParaRPr lang="ru-RU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636912"/>
            <a:ext cx="187743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530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3933056"/>
            <a:ext cx="215956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</a:rPr>
              <a:t>810,</a:t>
            </a:r>
            <a:endParaRPr lang="ru-RU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3933056"/>
            <a:ext cx="181517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</a:rPr>
              <a:t>811</a:t>
            </a:r>
            <a:endParaRPr lang="ru-RU" sz="8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5157192"/>
            <a:ext cx="215956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tx2">
                    <a:lumMod val="50000"/>
                  </a:schemeClr>
                </a:solidFill>
              </a:rPr>
              <a:t>500,</a:t>
            </a:r>
            <a:endParaRPr lang="ru-RU" sz="8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5085184"/>
            <a:ext cx="187743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501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76672"/>
            <a:ext cx="6528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Вырази в сантиметрах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3764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4м 2дм 8см =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484784"/>
            <a:ext cx="19543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428 см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76872"/>
            <a:ext cx="3764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5м 3дм 1см =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2276872"/>
            <a:ext cx="19543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531 см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212976"/>
            <a:ext cx="3764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1м 7дм 4см =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3212976"/>
            <a:ext cx="19543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174 см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149080"/>
            <a:ext cx="3764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6м 9дм 3см =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4149080"/>
            <a:ext cx="19543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693 см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404664"/>
            <a:ext cx="4009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Работа в учебнике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052736"/>
            <a:ext cx="2212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№ 11, с.41</a:t>
            </a:r>
            <a:endParaRPr lang="ru-RU" sz="3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43608" y="2564904"/>
            <a:ext cx="5040560" cy="0"/>
          </a:xfrm>
          <a:prstGeom prst="line">
            <a:avLst/>
          </a:prstGeom>
          <a:ln w="254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Левая фигурная скобка 10"/>
          <p:cNvSpPr/>
          <p:nvPr/>
        </p:nvSpPr>
        <p:spPr>
          <a:xfrm rot="16200000" flipH="1">
            <a:off x="3167844" y="-495436"/>
            <a:ext cx="792088" cy="504056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1600" y="249289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12160" y="249289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627784" y="242088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44008" y="242088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619672" y="213285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13285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II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32040" y="2132856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III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31640" y="2708920"/>
            <a:ext cx="11521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27 </a:t>
            </a:r>
            <a:r>
              <a:rPr lang="ru-RU" sz="3200" b="1" dirty="0" smtClean="0">
                <a:solidFill>
                  <a:schemeClr val="tx1"/>
                </a:solidFill>
              </a:rPr>
              <a:t>н.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31840" y="2708920"/>
            <a:ext cx="129614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27-8 </a:t>
            </a:r>
            <a:r>
              <a:rPr lang="ru-RU" sz="3200" b="1" dirty="0" err="1" smtClean="0">
                <a:solidFill>
                  <a:schemeClr val="tx1"/>
                </a:solidFill>
              </a:rPr>
              <a:t>н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88024" y="2708920"/>
            <a:ext cx="1008112" cy="325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</a:rPr>
              <a:t>+</a:t>
            </a:r>
            <a:r>
              <a:rPr lang="en-US" sz="3200" b="1" dirty="0" smtClean="0">
                <a:solidFill>
                  <a:schemeClr val="tx1"/>
                </a:solidFill>
              </a:rPr>
              <a:t>II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15816" y="1340768"/>
            <a:ext cx="5760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43608" y="3356992"/>
            <a:ext cx="4896544" cy="360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1) 27 – 8 = 19 (во 2 день)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31640" y="3861048"/>
            <a:ext cx="4896544" cy="360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2) 27 + 19 = 46 (в 3 день)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19672" y="4293096"/>
            <a:ext cx="5688632" cy="360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3) 27 + 19 + 46 = 92 (за 3 дня)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907704" y="5013176"/>
            <a:ext cx="6624736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Ответ: за 3дня ласточка поймала 92 насекомых.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 animBg="1"/>
      <p:bldP spid="13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8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5544616" cy="360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Открытие новых знаний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kasset-korobka-dla-cd-s-kryskoj__69080_PE183805_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836712"/>
            <a:ext cx="2664296" cy="2664296"/>
          </a:xfrm>
          <a:prstGeom prst="rect">
            <a:avLst/>
          </a:prstGeom>
        </p:spPr>
      </p:pic>
      <p:pic>
        <p:nvPicPr>
          <p:cNvPr id="4" name="Рисунок 3" descr="0121636_1.jpg"/>
          <p:cNvPicPr>
            <a:picLocks noChangeAspect="1"/>
          </p:cNvPicPr>
          <p:nvPr/>
        </p:nvPicPr>
        <p:blipFill>
          <a:blip r:embed="rId3" cstate="print"/>
          <a:srcRect b="6955"/>
          <a:stretch>
            <a:fillRect/>
          </a:stretch>
        </p:blipFill>
        <p:spPr>
          <a:xfrm>
            <a:off x="4499992" y="1196752"/>
            <a:ext cx="2476500" cy="1728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5696" y="2996952"/>
            <a:ext cx="6480720" cy="10801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Как запишем данное количество предметов?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5229200"/>
            <a:ext cx="3024336" cy="360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763688" y="414908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987824" y="414908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83968" y="4149080"/>
            <a:ext cx="288032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60032" y="4149080"/>
            <a:ext cx="288032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83968" y="4725144"/>
            <a:ext cx="288032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60032" y="4725144"/>
            <a:ext cx="288032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3933056"/>
            <a:ext cx="82747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=</a:t>
            </a:r>
            <a:endParaRPr lang="ru-RU" sz="88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4149080"/>
            <a:ext cx="13388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204</a:t>
            </a:r>
            <a:endParaRPr lang="ru-RU" sz="6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691680" y="5229200"/>
            <a:ext cx="2569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2м 0дм 4см =</a:t>
            </a:r>
            <a:endParaRPr lang="ru-RU" sz="3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5229200"/>
            <a:ext cx="1774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2м 4см =</a:t>
            </a:r>
            <a:endParaRPr lang="ru-RU" sz="32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5229200"/>
            <a:ext cx="2188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20дм 4см =</a:t>
            </a:r>
            <a:endParaRPr lang="ru-RU" sz="3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779524" y="5229200"/>
            <a:ext cx="1364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204 см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19704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307 =</a:t>
            </a:r>
            <a:endParaRPr lang="ru-RU" sz="6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620688"/>
            <a:ext cx="34275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3с 0д 7е =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620688"/>
            <a:ext cx="18293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3с 7е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00808"/>
            <a:ext cx="19704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307 =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1700808"/>
            <a:ext cx="44662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3м 0дм 7см=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1700808"/>
            <a:ext cx="24849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3м</a:t>
            </a:r>
            <a:r>
              <a:rPr lang="ru-RU" sz="4400" b="1" dirty="0" smtClean="0"/>
              <a:t> </a:t>
            </a:r>
            <a:r>
              <a:rPr lang="ru-RU" sz="6000" b="1" dirty="0" smtClean="0"/>
              <a:t>7см</a:t>
            </a:r>
            <a:endParaRPr lang="ru-RU" sz="4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2636912"/>
            <a:ext cx="3456384" cy="707886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Графически: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547664" y="3501008"/>
            <a:ext cx="1080120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699792" y="3501008"/>
            <a:ext cx="1080120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851920" y="3501008"/>
            <a:ext cx="1080120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76056" y="342900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76056" y="39330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52120" y="342900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652120" y="39330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076056" y="443711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652120" y="443711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228184" y="342900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620688"/>
            <a:ext cx="5184576" cy="707886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Работа в учебнике: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2060848"/>
            <a:ext cx="5184576" cy="255454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№ 2, 4, 5 с.42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476672"/>
            <a:ext cx="4680520" cy="707886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Домашнее задание: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988840"/>
            <a:ext cx="5904656" cy="120032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/>
              <a:t>с.43 № 8, 10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255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Использованные 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Gulfaria</cp:lastModifiedBy>
  <cp:revision>21</cp:revision>
  <dcterms:created xsi:type="dcterms:W3CDTF">2013-08-17T08:34:50Z</dcterms:created>
  <dcterms:modified xsi:type="dcterms:W3CDTF">2013-10-20T17:10:45Z</dcterms:modified>
</cp:coreProperties>
</file>