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59EFB-F777-4FC4-B60B-649AE360FD7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8F2B43-3DFE-4E4B-AF84-8114DBE724CA}">
      <dgm:prSet phldrT="[Текст]"/>
      <dgm:spPr/>
      <dgm:t>
        <a:bodyPr/>
        <a:lstStyle/>
        <a:p>
          <a:r>
            <a:rPr lang="ru-RU" dirty="0" smtClean="0"/>
            <a:t>1.Выучить наизусть стихотворение  «Капля».</a:t>
          </a:r>
          <a:endParaRPr lang="ru-RU" dirty="0"/>
        </a:p>
      </dgm:t>
    </dgm:pt>
    <dgm:pt modelId="{DD553D30-654E-467E-8C25-18CFA3E6276E}" type="parTrans" cxnId="{FD35ED77-888D-40BF-82E1-D41FFF3BB996}">
      <dgm:prSet/>
      <dgm:spPr/>
      <dgm:t>
        <a:bodyPr/>
        <a:lstStyle/>
        <a:p>
          <a:endParaRPr lang="ru-RU"/>
        </a:p>
      </dgm:t>
    </dgm:pt>
    <dgm:pt modelId="{E6F1BBF7-A8EB-4495-8910-C1FB85D750D9}" type="sibTrans" cxnId="{FD35ED77-888D-40BF-82E1-D41FFF3BB996}">
      <dgm:prSet/>
      <dgm:spPr/>
      <dgm:t>
        <a:bodyPr/>
        <a:lstStyle/>
        <a:p>
          <a:endParaRPr lang="ru-RU"/>
        </a:p>
      </dgm:t>
    </dgm:pt>
    <dgm:pt modelId="{BBF9F91F-5BAA-401D-BAC3-951E3BE1C6EF}">
      <dgm:prSet phldrT="[Текст]"/>
      <dgm:spPr/>
      <dgm:t>
        <a:bodyPr/>
        <a:lstStyle/>
        <a:p>
          <a:r>
            <a:rPr lang="ru-RU" dirty="0" smtClean="0"/>
            <a:t>2.Выбрать и выучить понравившееся стихотворение В.Д. </a:t>
          </a:r>
          <a:r>
            <a:rPr lang="ru-RU" dirty="0" err="1" smtClean="0"/>
            <a:t>Берестова</a:t>
          </a:r>
          <a:r>
            <a:rPr lang="ru-RU" dirty="0" smtClean="0"/>
            <a:t> из сборника стихов.</a:t>
          </a:r>
          <a:endParaRPr lang="ru-RU" dirty="0"/>
        </a:p>
      </dgm:t>
    </dgm:pt>
    <dgm:pt modelId="{2552CD19-54CA-4013-AFE1-374BB5C100B8}" type="parTrans" cxnId="{231C9191-E031-4DD1-90C7-3856CBAB6AD2}">
      <dgm:prSet/>
      <dgm:spPr/>
      <dgm:t>
        <a:bodyPr/>
        <a:lstStyle/>
        <a:p>
          <a:endParaRPr lang="ru-RU"/>
        </a:p>
      </dgm:t>
    </dgm:pt>
    <dgm:pt modelId="{64F098F4-9EB1-40C9-9F80-BA37EEED9BA1}" type="sibTrans" cxnId="{231C9191-E031-4DD1-90C7-3856CBAB6AD2}">
      <dgm:prSet/>
      <dgm:spPr/>
      <dgm:t>
        <a:bodyPr/>
        <a:lstStyle/>
        <a:p>
          <a:endParaRPr lang="ru-RU"/>
        </a:p>
      </dgm:t>
    </dgm:pt>
    <dgm:pt modelId="{E7DAD68F-A9BD-4A1B-BB56-3BC7A3A6C335}">
      <dgm:prSet phldrT="[Текст]"/>
      <dgm:spPr/>
      <dgm:t>
        <a:bodyPr/>
        <a:lstStyle/>
        <a:p>
          <a:r>
            <a:rPr lang="ru-RU" dirty="0" smtClean="0"/>
            <a:t>3.Напишите рассказ, который можно закончить словами «…достаточно посидеть и помолчать, просто слушая природу, а она расскажет все сама».</a:t>
          </a:r>
          <a:endParaRPr lang="ru-RU" dirty="0"/>
        </a:p>
      </dgm:t>
    </dgm:pt>
    <dgm:pt modelId="{9451BF55-8E90-450B-A80F-4A01FAD6B0EB}" type="parTrans" cxnId="{CCFF8DA6-18A2-4FDA-9CA3-E4919DC530CB}">
      <dgm:prSet/>
      <dgm:spPr/>
      <dgm:t>
        <a:bodyPr/>
        <a:lstStyle/>
        <a:p>
          <a:endParaRPr lang="ru-RU"/>
        </a:p>
      </dgm:t>
    </dgm:pt>
    <dgm:pt modelId="{F92DD5E5-C108-4EBC-9B0F-FF2BA12251FF}" type="sibTrans" cxnId="{CCFF8DA6-18A2-4FDA-9CA3-E4919DC530CB}">
      <dgm:prSet/>
      <dgm:spPr/>
      <dgm:t>
        <a:bodyPr/>
        <a:lstStyle/>
        <a:p>
          <a:endParaRPr lang="ru-RU"/>
        </a:p>
      </dgm:t>
    </dgm:pt>
    <dgm:pt modelId="{7565562D-8161-432B-84C6-EFD495468DDE}" type="pres">
      <dgm:prSet presAssocID="{EEF59EFB-F777-4FC4-B60B-649AE360FD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296E78-261F-4538-9E36-F2F252B50642}" type="pres">
      <dgm:prSet presAssocID="{EEF59EFB-F777-4FC4-B60B-649AE360FD7D}" presName="dummyMaxCanvas" presStyleCnt="0">
        <dgm:presLayoutVars/>
      </dgm:prSet>
      <dgm:spPr/>
    </dgm:pt>
    <dgm:pt modelId="{81C009B7-5894-4474-AE91-1814F4975198}" type="pres">
      <dgm:prSet presAssocID="{EEF59EFB-F777-4FC4-B60B-649AE360FD7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05574-12A8-4579-9E7C-4E15FE1C1137}" type="pres">
      <dgm:prSet presAssocID="{EEF59EFB-F777-4FC4-B60B-649AE360FD7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0AD68-3215-4497-9B8C-BD3FE4E9AE43}" type="pres">
      <dgm:prSet presAssocID="{EEF59EFB-F777-4FC4-B60B-649AE360FD7D}" presName="ThreeNodes_3" presStyleLbl="node1" presStyleIdx="2" presStyleCnt="3" custScaleY="118402" custLinFactNeighborX="327" custLinFactNeighborY="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2AAA7-A95F-4327-A6AC-DF3B36C442F3}" type="pres">
      <dgm:prSet presAssocID="{EEF59EFB-F777-4FC4-B60B-649AE360FD7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257F8-40D2-49A4-8FD3-E49F9AFE40F1}" type="pres">
      <dgm:prSet presAssocID="{EEF59EFB-F777-4FC4-B60B-649AE360FD7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7F5B1-7E20-4BE4-A334-4CA4C5D03FB4}" type="pres">
      <dgm:prSet presAssocID="{EEF59EFB-F777-4FC4-B60B-649AE360FD7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6D26D-AAD1-4A20-B578-94AAA6EC439A}" type="pres">
      <dgm:prSet presAssocID="{EEF59EFB-F777-4FC4-B60B-649AE360FD7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14724-A377-464E-9AF6-F5D1E888226D}" type="pres">
      <dgm:prSet presAssocID="{EEF59EFB-F777-4FC4-B60B-649AE360FD7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0B6A2-86DE-4BC8-9EC1-194CA4ABFE18}" type="presOf" srcId="{E7DAD68F-A9BD-4A1B-BB56-3BC7A3A6C335}" destId="{8DB14724-A377-464E-9AF6-F5D1E888226D}" srcOrd="1" destOrd="0" presId="urn:microsoft.com/office/officeart/2005/8/layout/vProcess5"/>
    <dgm:cxn modelId="{5CD4A81F-1E49-41BA-81E0-79391F0717A1}" type="presOf" srcId="{E6F1BBF7-A8EB-4495-8910-C1FB85D750D9}" destId="{A0A2AAA7-A95F-4327-A6AC-DF3B36C442F3}" srcOrd="0" destOrd="0" presId="urn:microsoft.com/office/officeart/2005/8/layout/vProcess5"/>
    <dgm:cxn modelId="{231C9191-E031-4DD1-90C7-3856CBAB6AD2}" srcId="{EEF59EFB-F777-4FC4-B60B-649AE360FD7D}" destId="{BBF9F91F-5BAA-401D-BAC3-951E3BE1C6EF}" srcOrd="1" destOrd="0" parTransId="{2552CD19-54CA-4013-AFE1-374BB5C100B8}" sibTransId="{64F098F4-9EB1-40C9-9F80-BA37EEED9BA1}"/>
    <dgm:cxn modelId="{5DB0BF37-5833-4138-A840-BA3D5B30D832}" type="presOf" srcId="{3D8F2B43-3DFE-4E4B-AF84-8114DBE724CA}" destId="{A307F5B1-7E20-4BE4-A334-4CA4C5D03FB4}" srcOrd="1" destOrd="0" presId="urn:microsoft.com/office/officeart/2005/8/layout/vProcess5"/>
    <dgm:cxn modelId="{6AC99782-3FA5-4A39-902F-6723E46A50DC}" type="presOf" srcId="{64F098F4-9EB1-40C9-9F80-BA37EEED9BA1}" destId="{A5D257F8-40D2-49A4-8FD3-E49F9AFE40F1}" srcOrd="0" destOrd="0" presId="urn:microsoft.com/office/officeart/2005/8/layout/vProcess5"/>
    <dgm:cxn modelId="{AC23BF71-7D5C-435B-B425-3BD02333E194}" type="presOf" srcId="{BBF9F91F-5BAA-401D-BAC3-951E3BE1C6EF}" destId="{D4F6D26D-AAD1-4A20-B578-94AAA6EC439A}" srcOrd="1" destOrd="0" presId="urn:microsoft.com/office/officeart/2005/8/layout/vProcess5"/>
    <dgm:cxn modelId="{728A587A-6D78-44E4-BF6A-05543D556C85}" type="presOf" srcId="{EEF59EFB-F777-4FC4-B60B-649AE360FD7D}" destId="{7565562D-8161-432B-84C6-EFD495468DDE}" srcOrd="0" destOrd="0" presId="urn:microsoft.com/office/officeart/2005/8/layout/vProcess5"/>
    <dgm:cxn modelId="{4A27A1DD-1D94-41C2-9914-0C4A81FB6622}" type="presOf" srcId="{3D8F2B43-3DFE-4E4B-AF84-8114DBE724CA}" destId="{81C009B7-5894-4474-AE91-1814F4975198}" srcOrd="0" destOrd="0" presId="urn:microsoft.com/office/officeart/2005/8/layout/vProcess5"/>
    <dgm:cxn modelId="{81E8826B-21A6-4EE7-BD18-04E2D4CCC6B0}" type="presOf" srcId="{BBF9F91F-5BAA-401D-BAC3-951E3BE1C6EF}" destId="{65805574-12A8-4579-9E7C-4E15FE1C1137}" srcOrd="0" destOrd="0" presId="urn:microsoft.com/office/officeart/2005/8/layout/vProcess5"/>
    <dgm:cxn modelId="{FD35ED77-888D-40BF-82E1-D41FFF3BB996}" srcId="{EEF59EFB-F777-4FC4-B60B-649AE360FD7D}" destId="{3D8F2B43-3DFE-4E4B-AF84-8114DBE724CA}" srcOrd="0" destOrd="0" parTransId="{DD553D30-654E-467E-8C25-18CFA3E6276E}" sibTransId="{E6F1BBF7-A8EB-4495-8910-C1FB85D750D9}"/>
    <dgm:cxn modelId="{CCFF8DA6-18A2-4FDA-9CA3-E4919DC530CB}" srcId="{EEF59EFB-F777-4FC4-B60B-649AE360FD7D}" destId="{E7DAD68F-A9BD-4A1B-BB56-3BC7A3A6C335}" srcOrd="2" destOrd="0" parTransId="{9451BF55-8E90-450B-A80F-4A01FAD6B0EB}" sibTransId="{F92DD5E5-C108-4EBC-9B0F-FF2BA12251FF}"/>
    <dgm:cxn modelId="{F7DE0EBF-A42F-431D-A5AE-E8340B974631}" type="presOf" srcId="{E7DAD68F-A9BD-4A1B-BB56-3BC7A3A6C335}" destId="{0470AD68-3215-4497-9B8C-BD3FE4E9AE43}" srcOrd="0" destOrd="0" presId="urn:microsoft.com/office/officeart/2005/8/layout/vProcess5"/>
    <dgm:cxn modelId="{7F1C8A65-7013-471D-AB20-1F3DD757BE9A}" type="presParOf" srcId="{7565562D-8161-432B-84C6-EFD495468DDE}" destId="{2E296E78-261F-4538-9E36-F2F252B50642}" srcOrd="0" destOrd="0" presId="urn:microsoft.com/office/officeart/2005/8/layout/vProcess5"/>
    <dgm:cxn modelId="{721A1D0C-855A-459E-AD6E-D0D66D2FBB00}" type="presParOf" srcId="{7565562D-8161-432B-84C6-EFD495468DDE}" destId="{81C009B7-5894-4474-AE91-1814F4975198}" srcOrd="1" destOrd="0" presId="urn:microsoft.com/office/officeart/2005/8/layout/vProcess5"/>
    <dgm:cxn modelId="{149B17D2-610E-48A3-8116-D5590640CC42}" type="presParOf" srcId="{7565562D-8161-432B-84C6-EFD495468DDE}" destId="{65805574-12A8-4579-9E7C-4E15FE1C1137}" srcOrd="2" destOrd="0" presId="urn:microsoft.com/office/officeart/2005/8/layout/vProcess5"/>
    <dgm:cxn modelId="{AE6CE275-EEAA-4CB1-A515-467ABF83873C}" type="presParOf" srcId="{7565562D-8161-432B-84C6-EFD495468DDE}" destId="{0470AD68-3215-4497-9B8C-BD3FE4E9AE43}" srcOrd="3" destOrd="0" presId="urn:microsoft.com/office/officeart/2005/8/layout/vProcess5"/>
    <dgm:cxn modelId="{B7FB94E6-4D3E-49C9-89D7-2CCF4B89DE60}" type="presParOf" srcId="{7565562D-8161-432B-84C6-EFD495468DDE}" destId="{A0A2AAA7-A95F-4327-A6AC-DF3B36C442F3}" srcOrd="4" destOrd="0" presId="urn:microsoft.com/office/officeart/2005/8/layout/vProcess5"/>
    <dgm:cxn modelId="{E2027B33-9A3A-4DBA-A58E-33EBBD9ED8AD}" type="presParOf" srcId="{7565562D-8161-432B-84C6-EFD495468DDE}" destId="{A5D257F8-40D2-49A4-8FD3-E49F9AFE40F1}" srcOrd="5" destOrd="0" presId="urn:microsoft.com/office/officeart/2005/8/layout/vProcess5"/>
    <dgm:cxn modelId="{888F4B5E-C5C0-4767-8364-B3302360AA68}" type="presParOf" srcId="{7565562D-8161-432B-84C6-EFD495468DDE}" destId="{A307F5B1-7E20-4BE4-A334-4CA4C5D03FB4}" srcOrd="6" destOrd="0" presId="urn:microsoft.com/office/officeart/2005/8/layout/vProcess5"/>
    <dgm:cxn modelId="{73BEBE16-1C8C-4DA9-A764-7016DD604CE8}" type="presParOf" srcId="{7565562D-8161-432B-84C6-EFD495468DDE}" destId="{D4F6D26D-AAD1-4A20-B578-94AAA6EC439A}" srcOrd="7" destOrd="0" presId="urn:microsoft.com/office/officeart/2005/8/layout/vProcess5"/>
    <dgm:cxn modelId="{C32BFBB5-843B-49AD-9F86-C2938F86EAC3}" type="presParOf" srcId="{7565562D-8161-432B-84C6-EFD495468DDE}" destId="{8DB14724-A377-464E-9AF6-F5D1E888226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C009B7-5894-4474-AE91-1814F4975198}">
      <dsp:nvSpPr>
        <dsp:cNvPr id="0" name=""/>
        <dsp:cNvSpPr/>
      </dsp:nvSpPr>
      <dsp:spPr>
        <a:xfrm>
          <a:off x="0" y="-67044"/>
          <a:ext cx="6995160" cy="1457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1.Выучить наизусть стихотворение  «Капля».</a:t>
          </a:r>
          <a:endParaRPr lang="ru-RU" sz="2500" kern="1200" dirty="0"/>
        </a:p>
      </dsp:txBody>
      <dsp:txXfrm>
        <a:off x="0" y="-67044"/>
        <a:ext cx="5507949" cy="1457334"/>
      </dsp:txXfrm>
    </dsp:sp>
    <dsp:sp modelId="{65805574-12A8-4579-9E7C-4E15FE1C1137}">
      <dsp:nvSpPr>
        <dsp:cNvPr id="0" name=""/>
        <dsp:cNvSpPr/>
      </dsp:nvSpPr>
      <dsp:spPr>
        <a:xfrm>
          <a:off x="617219" y="1633179"/>
          <a:ext cx="6995160" cy="1457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2.Выбрать и выучить понравившееся стихотворение В.Д. </a:t>
          </a:r>
          <a:r>
            <a:rPr lang="ru-RU" sz="2500" kern="1200" dirty="0" err="1" smtClean="0"/>
            <a:t>Берестова</a:t>
          </a:r>
          <a:r>
            <a:rPr lang="ru-RU" sz="2500" kern="1200" dirty="0" smtClean="0"/>
            <a:t> из сборника стихов.</a:t>
          </a:r>
          <a:endParaRPr lang="ru-RU" sz="2500" kern="1200" dirty="0"/>
        </a:p>
      </dsp:txBody>
      <dsp:txXfrm>
        <a:off x="617219" y="1633179"/>
        <a:ext cx="5430672" cy="1457334"/>
      </dsp:txXfrm>
    </dsp:sp>
    <dsp:sp modelId="{0470AD68-3215-4497-9B8C-BD3FE4E9AE43}">
      <dsp:nvSpPr>
        <dsp:cNvPr id="0" name=""/>
        <dsp:cNvSpPr/>
      </dsp:nvSpPr>
      <dsp:spPr>
        <a:xfrm>
          <a:off x="1234439" y="3199314"/>
          <a:ext cx="6995160" cy="1725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3.Напишите рассказ, который можно закончить словами «…достаточно посидеть и помолчать, просто слушая природу, а она расскажет все сама».</a:t>
          </a:r>
          <a:endParaRPr lang="ru-RU" sz="2500" kern="1200" dirty="0"/>
        </a:p>
      </dsp:txBody>
      <dsp:txXfrm>
        <a:off x="1234439" y="3199314"/>
        <a:ext cx="5430672" cy="1725513"/>
      </dsp:txXfrm>
    </dsp:sp>
    <dsp:sp modelId="{A0A2AAA7-A95F-4327-A6AC-DF3B36C442F3}">
      <dsp:nvSpPr>
        <dsp:cNvPr id="0" name=""/>
        <dsp:cNvSpPr/>
      </dsp:nvSpPr>
      <dsp:spPr>
        <a:xfrm>
          <a:off x="6047892" y="1038100"/>
          <a:ext cx="947267" cy="947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47892" y="1038100"/>
        <a:ext cx="947267" cy="947267"/>
      </dsp:txXfrm>
    </dsp:sp>
    <dsp:sp modelId="{A5D257F8-40D2-49A4-8FD3-E49F9AFE40F1}">
      <dsp:nvSpPr>
        <dsp:cNvPr id="0" name=""/>
        <dsp:cNvSpPr/>
      </dsp:nvSpPr>
      <dsp:spPr>
        <a:xfrm>
          <a:off x="6665112" y="2728609"/>
          <a:ext cx="947267" cy="947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65112" y="2728609"/>
        <a:ext cx="947267" cy="947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4DBF9-AC9C-46BD-A676-7EBA4E2EE58C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A688-580B-43EB-BDF6-E3D5B17C7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BF049-3611-4222-A156-039171CE93A9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1517-1D3B-4076-AF88-C54776A1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E46D-341D-4481-86C8-9D9FC7D4B0CA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40EA0-E9E1-45C2-B8E5-586299F89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1DAF-6FD4-469C-B11E-E1FC46F6B20D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1C4A8-4308-4BC1-BE53-CF8AF337B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791DF-8EDC-4ACA-B63C-3E7C167FF434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87097-5A65-404F-A9C2-4136CFBFB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C173-C871-4109-9CAD-E8BF0D7B7AC6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C0653-8591-4D58-9BF7-1E9BC5C13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58AC-12B9-4C79-9CC5-7344450A6AB1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D92A7-966E-4F27-A67A-35C3C3D3F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FA491-BC59-465B-913D-047AEB0F2E81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06A0-2258-43B6-B020-2B6DE9306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7985-BEBA-4ED4-ACBF-E8C9B08496E5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C9A4C-3A33-4EB8-8986-0A289E8F9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D1614-9EFB-4460-B4BA-81F98A3A8D65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4C05-E224-4FDD-88C0-468A3F429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4CB4C-079C-49B1-8F3F-CBA5C880A89F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2AAA-00D7-42EB-92A8-BF4881571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0CE6DF-E3E9-460A-8D10-F0D0CD4B2B55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CAA9B3-77B0-42CE-AAEE-430BB42C4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72;&#1090;&#1072;&#1083;&#1100;&#1103;\Pictures\&#1060;&#1080;&#1083;&#1100;&#1084;&#1099;\&#1052;&#1080;&#1088;%20&#1074;%20&#1082;&#1072;&#1087;&#1083;&#1077;.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eWalls.com_73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78594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Непостоянство и хрупкость красоты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14" y="5929330"/>
            <a:ext cx="3357586" cy="92867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Урок литературного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 чтения 4 класс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Калашникова Н.Н.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ГБОУ СОШ №2059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  Какие изобразительные средства использует автор в стихотворении?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Используя </a:t>
            </a:r>
            <a:r>
              <a:rPr lang="ru-RU" sz="2400" b="1" dirty="0" smtClean="0"/>
              <a:t>сравнение,</a:t>
            </a:r>
            <a:r>
              <a:rPr lang="ru-RU" sz="2400" dirty="0" smtClean="0"/>
              <a:t> автор старается показать какими </a:t>
            </a:r>
            <a:r>
              <a:rPr lang="ru-RU" sz="2400" smtClean="0"/>
              <a:t>оттенками </a:t>
            </a:r>
            <a:r>
              <a:rPr lang="ru-RU" sz="2400" smtClean="0"/>
              <a:t>блещет </a:t>
            </a:r>
            <a:r>
              <a:rPr lang="ru-RU" sz="2400" dirty="0" smtClean="0"/>
              <a:t>капелька.</a:t>
            </a:r>
          </a:p>
          <a:p>
            <a:pPr marL="514350" indent="-514350"/>
            <a:r>
              <a:rPr lang="ru-RU" sz="2400" dirty="0" smtClean="0"/>
              <a:t>Алмаз- прозрачный драгоценный камень.</a:t>
            </a:r>
          </a:p>
          <a:p>
            <a:pPr marL="514350" indent="-514350"/>
            <a:r>
              <a:rPr lang="ru-RU" sz="2400" dirty="0" smtClean="0"/>
              <a:t>Аметист- драгоценный камень голубовато- фиолетового цвета.</a:t>
            </a:r>
          </a:p>
          <a:p>
            <a:pPr marL="514350" indent="-514350"/>
            <a:r>
              <a:rPr lang="ru-RU" sz="2400" dirty="0" smtClean="0"/>
              <a:t>Опал- молочно-белый стекловидный камень.</a:t>
            </a:r>
          </a:p>
          <a:p>
            <a:pPr marL="514350" indent="-514350"/>
            <a:r>
              <a:rPr lang="ru-RU" sz="2400" dirty="0" smtClean="0"/>
              <a:t>Изумруд- прозрачный драгоценный камень густого зеленого цвета.</a:t>
            </a:r>
          </a:p>
          <a:p>
            <a:pPr marL="514350" indent="-514350">
              <a:buNone/>
            </a:pPr>
            <a:r>
              <a:rPr lang="ru-RU" sz="2400" dirty="0" smtClean="0"/>
              <a:t>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Изумительное сравнение с камнями дает целую радугу цвета. Автора привлекает капля, как некое чудо.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2. </a:t>
            </a:r>
            <a:r>
              <a:rPr lang="ru-RU" sz="2400" b="1" dirty="0" smtClean="0"/>
              <a:t>Олицетворение</a:t>
            </a:r>
            <a:r>
              <a:rPr lang="ru-RU" sz="2400" dirty="0" smtClean="0"/>
              <a:t>- еще одно изобразительное средство. Автор показывает каплю, как живое существо. Глаголы помогают показать уникальность. Осенью, когда листва отмирает, капля переливается, искрится. Она противопоставлена умирающей природе.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876"/>
            <a:ext cx="4780800" cy="2988000"/>
          </a:xfrm>
          <a:prstGeom prst="rect">
            <a:avLst/>
          </a:prstGeom>
        </p:spPr>
      </p:pic>
      <p:pic>
        <p:nvPicPr>
          <p:cNvPr id="4" name="Рисунок 3" descr="0_877cd_90429933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357430"/>
            <a:ext cx="4506899" cy="42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3. Также автор использует звукопись. В последней строфе используются звуки     </a:t>
            </a:r>
            <a:r>
              <a:rPr lang="ru-RU" sz="2400" dirty="0" err="1" smtClean="0"/>
              <a:t>ш</a:t>
            </a:r>
            <a:r>
              <a:rPr lang="ru-RU" sz="2400" dirty="0" smtClean="0"/>
              <a:t>, с, ч     . Это говорит о том, что эти строки надо читать тихо, почти шепотом, чтобы не вспугнуть каплю.</a:t>
            </a:r>
            <a:endParaRPr lang="ru-RU" sz="24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3464711" y="2250273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643306" y="2071678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643306" y="2428868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607719" y="2250273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4643438" y="2071678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>
            <a:off x="4643438" y="2428868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 descr="visyachaya-kaplya-rosy-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429000"/>
            <a:ext cx="4445000" cy="303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  Выражено ли авторское отношение?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  Поэт, как часовой, бережет встреченное им чудо, стоит, замерев, очень тихо, боится вспугнуть каплю. Это подчёркивает трепетное отношение автора к природе. Автор пишет с детской радостью и взрослой мудростью.</a:t>
            </a:r>
            <a:endParaRPr lang="ru-RU" sz="2400" dirty="0"/>
          </a:p>
        </p:txBody>
      </p:sp>
      <p:pic>
        <p:nvPicPr>
          <p:cNvPr id="4" name="Рисунок 3" descr="2872319_640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500306"/>
            <a:ext cx="5892283" cy="4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dirty="0" smtClean="0"/>
              <a:t>Помогает ли поэзия </a:t>
            </a:r>
            <a:r>
              <a:rPr lang="ru-RU" dirty="0" err="1" smtClean="0"/>
              <a:t>Берестова</a:t>
            </a:r>
            <a:r>
              <a:rPr lang="ru-RU" dirty="0" smtClean="0"/>
              <a:t> познавать мир?</a:t>
            </a:r>
          </a:p>
          <a:p>
            <a:r>
              <a:rPr lang="ru-RU" dirty="0" smtClean="0"/>
              <a:t>Что помогло автору ярко описать картину природы?</a:t>
            </a:r>
          </a:p>
          <a:p>
            <a:r>
              <a:rPr lang="ru-RU" dirty="0" smtClean="0"/>
              <a:t>Случалось ли вам увидеть чудо в природе?</a:t>
            </a:r>
          </a:p>
          <a:p>
            <a:r>
              <a:rPr lang="ru-RU" dirty="0" smtClean="0"/>
              <a:t>Я узнал…</a:t>
            </a:r>
          </a:p>
          <a:p>
            <a:r>
              <a:rPr lang="ru-RU" dirty="0" smtClean="0"/>
              <a:t>Мне понравилось…</a:t>
            </a:r>
          </a:p>
          <a:p>
            <a:r>
              <a:rPr lang="ru-RU" dirty="0" smtClean="0"/>
              <a:t>Я хочу…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Домашнее задание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(по выбору)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485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Мир в капле.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04800" y="0"/>
            <a:ext cx="9753600" cy="741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Этот фильм вызвал у меня настроение…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Светлое и радостное.</a:t>
            </a:r>
          </a:p>
          <a:p>
            <a:pPr eaLnBrk="1" hangingPunct="1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Теплое.</a:t>
            </a:r>
          </a:p>
          <a:p>
            <a:pPr eaLnBrk="1" hangingPunct="1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Грустное.</a:t>
            </a:r>
          </a:p>
          <a:p>
            <a:pPr eaLnBrk="1" hangingPunct="1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Задумчивое.</a:t>
            </a:r>
          </a:p>
          <a:p>
            <a:pPr eaLnBrk="1" hangingPunct="1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Спокойное.</a:t>
            </a:r>
          </a:p>
          <a:p>
            <a:pPr eaLnBrk="1" hangingPunct="1"/>
            <a:endParaRPr lang="ru-RU" sz="4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Возможно, одну из этих картин природы, увидел Берестов В.Д.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 у него родились эти строки…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72000" cy="4525963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Капля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Капля в паутинке-гамаке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кусте иссохшего репья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Блещет и дрожит на ветерке,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Будто в ней вся ценность бытия.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1192959679_rosa_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5984" y="4286256"/>
            <a:ext cx="3461542" cy="2340000"/>
          </a:xfrm>
        </p:spPr>
      </p:pic>
      <p:pic>
        <p:nvPicPr>
          <p:cNvPr id="7" name="Рисунок 6" descr="wallpaper-android-water-curt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571612"/>
            <a:ext cx="304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То она алмаз, то аметист,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46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4932000" cy="4932000"/>
          </a:xfrm>
        </p:spPr>
      </p:pic>
      <p:pic>
        <p:nvPicPr>
          <p:cNvPr id="5" name="Рисунок 4" descr="getImage.jpg капля ро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8" y="1428736"/>
            <a:ext cx="4278930" cy="51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То она опал, то изумруд,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92933939_large_rosa_zolot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5457402" cy="3636000"/>
          </a:xfrm>
          <a:prstGeom prst="rect">
            <a:avLst/>
          </a:prstGeom>
        </p:spPr>
      </p:pic>
      <p:pic>
        <p:nvPicPr>
          <p:cNvPr id="5" name="Рисунок 4" descr="697203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214686"/>
            <a:ext cx="4870572" cy="33120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 Пестрый дятел, цирковой артист,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 нам слетел и покачался тут.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odborka_401_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3657344" cy="4525963"/>
          </a:xfrm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000240"/>
            <a:ext cx="4762500" cy="457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И пока, застыв как часовой,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Я слежу за ними не дыша,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1348330333_babochka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8388000" cy="4907634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Я росинке свой и птице свой,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 любовью полнится душа.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7618765" cy="507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354</Words>
  <Application>Microsoft Office PowerPoint</Application>
  <PresentationFormat>Экран (4:3)</PresentationFormat>
  <Paragraphs>40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Непостоянство и хрупкость красоты</vt:lpstr>
      <vt:lpstr>Слайд 2</vt:lpstr>
      <vt:lpstr>Этот фильм вызвал у меня настроение…</vt:lpstr>
      <vt:lpstr>Возможно, одну из этих картин природы, увидел Берестов В.Д.  и у него родились эти строки… </vt:lpstr>
      <vt:lpstr>То она алмаз, то аметист,</vt:lpstr>
      <vt:lpstr>То она опал, то изумруд,</vt:lpstr>
      <vt:lpstr>      Пестрый дятел, цирковой артист, К нам слетел и покачался тут.</vt:lpstr>
      <vt:lpstr>   И пока, застыв как часовой, Я слежу за ними не дыша,</vt:lpstr>
      <vt:lpstr>   Я росинке свой и птице свой, И любовью полнится душа.</vt:lpstr>
      <vt:lpstr>       Какие изобразительные средства использует автор в стихотворении?</vt:lpstr>
      <vt:lpstr>Слайд 11</vt:lpstr>
      <vt:lpstr>Слайд 12</vt:lpstr>
      <vt:lpstr>   Выражено ли авторское отношение?</vt:lpstr>
      <vt:lpstr>Слайд 14</vt:lpstr>
      <vt:lpstr>Домашнее задание (по выбору)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Наталья</cp:lastModifiedBy>
  <cp:revision>37</cp:revision>
  <dcterms:created xsi:type="dcterms:W3CDTF">2012-06-09T17:09:31Z</dcterms:created>
  <dcterms:modified xsi:type="dcterms:W3CDTF">2013-05-11T17:29:10Z</dcterms:modified>
</cp:coreProperties>
</file>