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1440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21E81-DC03-4E9F-813C-951A9EDC65AE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CD408-ED56-4807-B944-E3C9FBA881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D6217-6E4F-4F4F-AE02-B28EDBBC0034}" type="datetimeFigureOut">
              <a:rPr lang="ru-RU" smtClean="0"/>
              <a:pPr/>
              <a:t>19.08.2013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F561-6247-4038-9128-93AF740F80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458200" cy="1470025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BrowalliaUPC" pitchFamily="34" charset="-34"/>
              </a:rPr>
              <a:t>Былины </a:t>
            </a:r>
            <a:br>
              <a:rPr lang="ru-RU" sz="66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BrowalliaUPC" pitchFamily="34" charset="-34"/>
              </a:rPr>
            </a:br>
            <a:r>
              <a:rPr lang="ru-RU" sz="6600" b="1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  <a:cs typeface="BrowalliaUPC" pitchFamily="34" charset="-34"/>
              </a:rPr>
              <a:t>и богатырские сказки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3600" dirty="0" smtClean="0"/>
              <a:t>Урок внеклассного чтения 2 класс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57760"/>
            <a:ext cx="6400800" cy="78104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ru-RU" dirty="0" smtClean="0"/>
              <a:t>Автор: Журавлёва ИА, учитель начальных классов МКОУСОШ с.Корляки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b="1" u="sng" dirty="0" smtClean="0"/>
              <a:t>Благословить</a:t>
            </a:r>
            <a:r>
              <a:rPr lang="ru-RU" sz="4400" dirty="0" smtClean="0"/>
              <a:t>- перекрестить человека, читая ему молитвы, напутствия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u="sng" dirty="0" smtClean="0"/>
              <a:t>Орда</a:t>
            </a:r>
            <a:r>
              <a:rPr lang="ru-RU" dirty="0" smtClean="0"/>
              <a:t> – вражеское войско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b="1" u="sng" dirty="0" smtClean="0"/>
              <a:t>Атаман –</a:t>
            </a:r>
            <a:r>
              <a:rPr lang="ru-RU" dirty="0" smtClean="0"/>
              <a:t> выборный начальник</a:t>
            </a:r>
            <a:endParaRPr lang="ru-RU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363330"/>
            <a:ext cx="3571900" cy="299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Застава </a:t>
            </a:r>
            <a:r>
              <a:rPr lang="ru-RU" dirty="0" smtClean="0"/>
              <a:t>– заграждение, сторожевой пост при въезде в город</a:t>
            </a:r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86123"/>
            <a:ext cx="3571900" cy="2718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Побрататься </a:t>
            </a:r>
            <a:r>
              <a:rPr lang="ru-RU" dirty="0" smtClean="0"/>
              <a:t>– заключить братский союз</a:t>
            </a:r>
          </a:p>
          <a:p>
            <a:pPr>
              <a:buNone/>
            </a:pPr>
            <a:endParaRPr lang="ru-RU" dirty="0" smtClean="0"/>
          </a:p>
          <a:p>
            <a:r>
              <a:rPr lang="ru-RU" b="1" u="sng" dirty="0" smtClean="0"/>
              <a:t>Странник</a:t>
            </a:r>
            <a:r>
              <a:rPr lang="ru-RU" dirty="0" smtClean="0"/>
              <a:t>- человек, который ходит пешком, странствует.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7200" b="1" dirty="0" smtClean="0">
                <a:solidFill>
                  <a:srgbClr val="0070C0"/>
                </a:solidFill>
              </a:rPr>
              <a:t>Язык былин</a:t>
            </a:r>
            <a:endParaRPr lang="ru-RU" sz="7200" b="1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Сыра земля</a:t>
            </a:r>
          </a:p>
          <a:p>
            <a:r>
              <a:rPr lang="ru-RU" sz="4800" dirty="0" smtClean="0">
                <a:solidFill>
                  <a:schemeClr val="tx2">
                    <a:lumMod val="75000"/>
                  </a:schemeClr>
                </a:solidFill>
              </a:rPr>
              <a:t>Земля его через силу носит</a:t>
            </a:r>
          </a:p>
          <a:p>
            <a:r>
              <a:rPr lang="ru-RU" sz="4800" dirty="0" smtClean="0"/>
              <a:t>Попробуем мы силу богатырскую</a:t>
            </a:r>
            <a:endParaRPr lang="ru-RU" sz="4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Язык былин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Ноченьку</a:t>
            </a:r>
          </a:p>
          <a:p>
            <a:r>
              <a:rPr lang="ru-RU" dirty="0" err="1" smtClean="0"/>
              <a:t>Хозяюшко</a:t>
            </a:r>
            <a:endParaRPr lang="ru-RU" dirty="0" smtClean="0"/>
          </a:p>
          <a:p>
            <a:r>
              <a:rPr lang="ru-RU" dirty="0" err="1" smtClean="0"/>
              <a:t>Супротивничек</a:t>
            </a:r>
            <a:endParaRPr lang="ru-RU" dirty="0" smtClean="0"/>
          </a:p>
          <a:p>
            <a:r>
              <a:rPr lang="ru-RU" dirty="0" smtClean="0"/>
              <a:t>Муравушку</a:t>
            </a:r>
          </a:p>
          <a:p>
            <a:r>
              <a:rPr lang="ru-RU" dirty="0" smtClean="0"/>
              <a:t>Богатырскими</a:t>
            </a:r>
          </a:p>
          <a:p>
            <a:r>
              <a:rPr lang="ru-RU" dirty="0" smtClean="0"/>
              <a:t>Араратскими 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68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О богатырях – героях былин сочиняли и сказки.</a:t>
            </a:r>
            <a:br>
              <a:rPr lang="ru-RU" sz="4000" b="1" dirty="0" smtClean="0"/>
            </a:br>
            <a:r>
              <a:rPr lang="ru-RU" sz="4800" b="1" dirty="0" smtClean="0">
                <a:solidFill>
                  <a:srgbClr val="FF0000"/>
                </a:solidFill>
              </a:rPr>
              <a:t>Богатырские сказки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143248"/>
            <a:ext cx="2154130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7" name="Picture 7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286116" y="2571744"/>
            <a:ext cx="2428892" cy="341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388" y="3357562"/>
            <a:ext cx="1868818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accent5">
                    <a:lumMod val="75000"/>
                  </a:schemeClr>
                </a:solidFill>
              </a:rPr>
              <a:t>Илья Муромец</a:t>
            </a:r>
            <a:endParaRPr lang="ru-RU" sz="6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37837" y="1928802"/>
            <a:ext cx="3059518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smtClean="0">
                <a:solidFill>
                  <a:srgbClr val="FF0000"/>
                </a:solidFill>
              </a:rPr>
              <a:t>Чем отличается сказка от былины?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              </a:t>
            </a:r>
            <a:r>
              <a:rPr lang="ru-RU" b="1" dirty="0" smtClean="0"/>
              <a:t>СКАЗКА</a:t>
            </a:r>
          </a:p>
          <a:p>
            <a:pPr>
              <a:buNone/>
            </a:pPr>
            <a:r>
              <a:rPr lang="ru-RU" b="1" dirty="0" smtClean="0"/>
              <a:t>Написана в прозе</a:t>
            </a:r>
          </a:p>
          <a:p>
            <a:pPr>
              <a:buNone/>
            </a:pPr>
            <a:r>
              <a:rPr lang="ru-RU" b="1" dirty="0" smtClean="0"/>
              <a:t>Сказочные предметы</a:t>
            </a:r>
          </a:p>
          <a:p>
            <a:pPr>
              <a:buNone/>
            </a:pPr>
            <a:r>
              <a:rPr lang="ru-RU" b="1" dirty="0" smtClean="0"/>
              <a:t>Волшебные события</a:t>
            </a: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           БЫЛИНА</a:t>
            </a:r>
          </a:p>
          <a:p>
            <a:pPr>
              <a:buNone/>
            </a:pPr>
            <a:r>
              <a:rPr lang="ru-RU" b="1" dirty="0" smtClean="0"/>
              <a:t>Написана в стихах</a:t>
            </a:r>
          </a:p>
          <a:p>
            <a:pPr>
              <a:buNone/>
            </a:pPr>
            <a:r>
              <a:rPr lang="ru-RU" b="1" dirty="0" smtClean="0"/>
              <a:t>Много архаизмов</a:t>
            </a:r>
          </a:p>
          <a:p>
            <a:pPr>
              <a:buNone/>
            </a:pPr>
            <a:endParaRPr lang="ru-RU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5" grpI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214678" y="1857364"/>
            <a:ext cx="242889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429000"/>
            <a:ext cx="2850839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500042"/>
            <a:ext cx="2834737" cy="296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 descr="C:\Users\Инна\Pictures\Рисунок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14282" y="214290"/>
            <a:ext cx="2928926" cy="3152539"/>
          </a:xfrm>
          <a:prstGeom prst="rect">
            <a:avLst/>
          </a:prstGeom>
          <a:noFill/>
        </p:spPr>
      </p:pic>
      <p:pic>
        <p:nvPicPr>
          <p:cNvPr id="1032" name="Picture 8" descr="C:\Users\Инна\Pictures\Рисунок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5301525" y="3786190"/>
            <a:ext cx="3842475" cy="3071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</a:rPr>
              <a:t/>
            </a:r>
            <a:br>
              <a:rPr lang="ru-RU" sz="9600" b="1" dirty="0" smtClean="0">
                <a:solidFill>
                  <a:srgbClr val="FF0000"/>
                </a:solidFill>
              </a:rPr>
            </a:br>
            <a:r>
              <a:rPr lang="ru-RU" sz="9600" b="1" dirty="0">
                <a:solidFill>
                  <a:srgbClr val="FF0000"/>
                </a:solidFill>
              </a:rPr>
              <a:t/>
            </a:r>
            <a:br>
              <a:rPr lang="ru-RU" sz="9600" b="1" dirty="0">
                <a:solidFill>
                  <a:srgbClr val="FF0000"/>
                </a:solidFill>
              </a:rPr>
            </a:br>
            <a:r>
              <a:rPr lang="ru-RU" sz="9600" b="1" dirty="0" smtClean="0">
                <a:solidFill>
                  <a:srgbClr val="FF0000"/>
                </a:solidFill>
              </a:rPr>
              <a:t>Былины</a:t>
            </a:r>
            <a:endParaRPr lang="ru-RU" sz="9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1"/>
            <a:ext cx="8229600" cy="1143008"/>
          </a:xfrm>
        </p:spPr>
        <p:txBody>
          <a:bodyPr/>
          <a:lstStyle/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sz="2700" u="sng" kern="0" dirty="0" smtClean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2700" u="sng" kern="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2700" u="sng" kern="0" dirty="0">
                <a:solidFill>
                  <a:srgbClr val="FF0000"/>
                </a:solidFill>
                <a:latin typeface="Monotype Corsiva" pitchFamily="66" charset="0"/>
              </a:rPr>
              <a:t/>
            </a:r>
            <a:br>
              <a:rPr lang="ru-RU" sz="2700" u="sng" kern="0" dirty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2700" u="sng" kern="0" dirty="0" smtClean="0">
                <a:solidFill>
                  <a:srgbClr val="FF0000"/>
                </a:solidFill>
                <a:latin typeface="Monotype Corsiva" pitchFamily="66" charset="0"/>
              </a:rPr>
              <a:t>Богатыри </a:t>
            </a:r>
            <a:r>
              <a:rPr lang="ru-RU" sz="2700" kern="0" dirty="0" smtClean="0">
                <a:latin typeface="Monotype Corsiva" pitchFamily="66" charset="0"/>
              </a:rPr>
              <a:t>- это герои русских былин, совершавшие подвиги во имя Родины, человек безмерной силы, стойкости, отваги, наделенные необыкновенным умом и смекалкой.</a:t>
            </a:r>
            <a:endParaRPr lang="ru-RU" sz="2700" dirty="0"/>
          </a:p>
        </p:txBody>
      </p:sp>
      <p:pic>
        <p:nvPicPr>
          <p:cNvPr id="3074" name="Picture 2" descr="C:\Users\Инна\Pictures\Рисунок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64111" y="1600200"/>
            <a:ext cx="6815778" cy="45259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857250" y="785813"/>
            <a:ext cx="7858125" cy="443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457200" algn="just">
              <a:defRPr/>
            </a:pPr>
            <a:r>
              <a:rPr lang="ru-RU" sz="2400" dirty="0">
                <a:latin typeface="Cambria" pitchFamily="18" charset="0"/>
              </a:rPr>
              <a:t>Вот так слагалась былина. В русском народе много столетий из уст в уста, от деда к внуку переходили былины о могучих богатырях. </a:t>
            </a:r>
          </a:p>
          <a:p>
            <a:pPr indent="-457200" algn="just">
              <a:defRPr/>
            </a:pPr>
            <a:endParaRPr lang="ru-RU" sz="2400" dirty="0">
              <a:latin typeface="Cambria" pitchFamily="18" charset="0"/>
            </a:endParaRPr>
          </a:p>
          <a:p>
            <a:pPr indent="-457200" algn="just">
              <a:defRPr/>
            </a:pPr>
            <a:r>
              <a:rPr lang="ru-RU" sz="2400" dirty="0">
                <a:latin typeface="Cambria" pitchFamily="18" charset="0"/>
              </a:rPr>
              <a:t>В былинах отражалась жизнь русского народа, которая была очень нелёгкой на Руси. Почти в каждой из былин упоминается Киев, Русь, Русская земля, Родина, Россия – какие красивые и загадочные слова. </a:t>
            </a:r>
          </a:p>
          <a:p>
            <a:pPr indent="-457200" algn="just">
              <a:defRPr/>
            </a:pPr>
            <a:endParaRPr lang="ru-RU" sz="2400" dirty="0">
              <a:latin typeface="Cambria" pitchFamily="18" charset="0"/>
            </a:endParaRPr>
          </a:p>
          <a:p>
            <a:pPr indent="-457200" algn="just">
              <a:defRPr/>
            </a:pPr>
            <a:r>
              <a:rPr lang="ru-RU" sz="2400" dirty="0">
                <a:latin typeface="Cambria" pitchFamily="18" charset="0"/>
              </a:rPr>
              <a:t>Русь. Совсем короткое слово. Оно пришло к нам из седой древности и навеки осталось с нами.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57224" y="285728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/>
            <a:endParaRPr lang="ru-RU" sz="2400" b="1" dirty="0" smtClean="0">
              <a:latin typeface="Monotype Corsiva" pitchFamily="66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ru-RU" sz="2400" b="1" dirty="0">
              <a:latin typeface="Monotype Corsiva" pitchFamily="66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ru-RU" sz="2400" b="1" dirty="0" smtClean="0">
              <a:latin typeface="Monotype Corsiva" pitchFamily="66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endParaRPr lang="ru-RU" sz="2400" b="1" dirty="0">
              <a:latin typeface="Monotype Corsiva" pitchFamily="66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  <a:t>Сказитель так и говорил:</a:t>
            </a:r>
          </a:p>
          <a:p>
            <a:pPr algn="ctr" eaLnBrk="0" hangingPunct="0"/>
            <a:endParaRPr lang="ru-RU" sz="2400" b="1" dirty="0" smtClean="0">
              <a:latin typeface="Monotype Corsiva" pitchFamily="66" charset="0"/>
              <a:ea typeface="Times New Roman" pitchFamily="18" charset="0"/>
              <a:cs typeface="Arial" charset="0"/>
            </a:endParaRPr>
          </a:p>
          <a:p>
            <a:pPr algn="ctr" eaLnBrk="0" hangingPunct="0"/>
            <a: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  <a:t>Расскажу я вам про дела старые,</a:t>
            </a:r>
            <a:b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</a:br>
            <a: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  <a:t>Да про старые, про бывалые,</a:t>
            </a:r>
            <a:b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</a:br>
            <a: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  <a:t>Да про битвы, да про сражения,</a:t>
            </a:r>
            <a:b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</a:br>
            <a:r>
              <a:rPr lang="ru-RU" sz="2400" b="1" dirty="0" smtClean="0">
                <a:latin typeface="Monotype Corsiva" pitchFamily="66" charset="0"/>
                <a:ea typeface="Times New Roman" pitchFamily="18" charset="0"/>
                <a:cs typeface="Arial" charset="0"/>
              </a:rPr>
              <a:t>Да про подвиги богатырские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/>
              <a:t/>
            </a:r>
            <a:br>
              <a:rPr lang="ru-RU" sz="3600" dirty="0"/>
            </a:br>
            <a:r>
              <a:rPr lang="ru-RU" sz="3600" dirty="0" smtClean="0"/>
              <a:t>Исполняли былины особые люди-</a:t>
            </a:r>
            <a:r>
              <a:rPr lang="ru-RU" sz="3600" u="sng" dirty="0" smtClean="0"/>
              <a:t>сказатели</a:t>
            </a:r>
            <a:r>
              <a:rPr lang="ru-RU" sz="3600" dirty="0" smtClean="0"/>
              <a:t>, которые по памяти рассказывали былины нараспев и аккомпанировали себе на </a:t>
            </a:r>
            <a:r>
              <a:rPr lang="ru-RU" sz="3600" u="sng" dirty="0" smtClean="0"/>
              <a:t>гуслях</a:t>
            </a:r>
            <a:endParaRPr lang="ru-RU" sz="3600" u="sng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1619" y="2714620"/>
            <a:ext cx="427750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43451" y="3071810"/>
            <a:ext cx="4036247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FF0000"/>
                </a:solidFill>
              </a:rPr>
              <a:t>Архаизмы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b="1" u="sng" dirty="0" smtClean="0"/>
              <a:t>Палица</a:t>
            </a:r>
            <a:r>
              <a:rPr lang="ru-RU" sz="3600" dirty="0" smtClean="0"/>
              <a:t>- тяжёлая дубина с утолщенным концом.</a:t>
            </a:r>
            <a:endParaRPr lang="ru-RU" sz="3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3143248"/>
            <a:ext cx="3643338" cy="3249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Латы</a:t>
            </a:r>
            <a:r>
              <a:rPr lang="ru-RU" dirty="0" smtClean="0"/>
              <a:t> – металлические доспехи для защиты от ударов</a:t>
            </a:r>
            <a:endParaRPr lang="ru-RU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2714621"/>
            <a:ext cx="6215106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215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Былины  и богатырские сказки Урок внеклассного чтения 2 класс</vt:lpstr>
      <vt:lpstr>Слайд 2</vt:lpstr>
      <vt:lpstr>  Былины</vt:lpstr>
      <vt:lpstr>  Богатыри - это герои русских былин, совершавшие подвиги во имя Родины, человек безмерной силы, стойкости, отваги, наделенные необыкновенным умом и смекалкой.</vt:lpstr>
      <vt:lpstr>Слайд 5</vt:lpstr>
      <vt:lpstr>Слайд 6</vt:lpstr>
      <vt:lpstr>  Исполняли былины особые люди-сказатели, которые по памяти рассказывали былины нараспев и аккомпанировали себе на гуслях</vt:lpstr>
      <vt:lpstr>Архаизмы</vt:lpstr>
      <vt:lpstr>Слайд 9</vt:lpstr>
      <vt:lpstr>Слайд 10</vt:lpstr>
      <vt:lpstr>Слайд 11</vt:lpstr>
      <vt:lpstr>Слайд 12</vt:lpstr>
      <vt:lpstr>Слайд 13</vt:lpstr>
      <vt:lpstr>Язык былин</vt:lpstr>
      <vt:lpstr>Язык былин</vt:lpstr>
      <vt:lpstr>О богатырях – героях былин сочиняли и сказки. Богатырские сказки </vt:lpstr>
      <vt:lpstr>Илья Муромец</vt:lpstr>
      <vt:lpstr>Чем отличается сказка от былины?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Былины  и богатырские сказки Урок внеклассного чтения 2 класс</dc:title>
  <dc:creator>Инна</dc:creator>
  <cp:lastModifiedBy>Инна</cp:lastModifiedBy>
  <cp:revision>29</cp:revision>
  <dcterms:created xsi:type="dcterms:W3CDTF">2013-01-27T10:15:25Z</dcterms:created>
  <dcterms:modified xsi:type="dcterms:W3CDTF">2013-08-19T17:32:34Z</dcterms:modified>
</cp:coreProperties>
</file>